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8"/>
  </p:notesMasterIdLst>
  <p:sldIdLst>
    <p:sldId id="256" r:id="rId2"/>
    <p:sldId id="269" r:id="rId3"/>
    <p:sldId id="271" r:id="rId4"/>
    <p:sldId id="272" r:id="rId5"/>
    <p:sldId id="270" r:id="rId6"/>
    <p:sldId id="274" r:id="rId7"/>
    <p:sldId id="275" r:id="rId8"/>
    <p:sldId id="276" r:id="rId9"/>
    <p:sldId id="277" r:id="rId10"/>
    <p:sldId id="278" r:id="rId11"/>
    <p:sldId id="280" r:id="rId12"/>
    <p:sldId id="260" r:id="rId13"/>
    <p:sldId id="282" r:id="rId14"/>
    <p:sldId id="283" r:id="rId15"/>
    <p:sldId id="284" r:id="rId16"/>
    <p:sldId id="259" r:id="rId1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74" autoAdjust="0"/>
  </p:normalViewPr>
  <p:slideViewPr>
    <p:cSldViewPr snapToGrid="0">
      <p:cViewPr varScale="1">
        <p:scale>
          <a:sx n="104" d="100"/>
          <a:sy n="104" d="100"/>
        </p:scale>
        <p:origin x="18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8131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215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9972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5346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234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2999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3883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839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786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3161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1252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2973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3897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Controller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0675" y="1765007"/>
            <a:ext cx="8555545" cy="76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Code on Demand (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необязательно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823381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Roboto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Фунциональность клиента может быть расширена путем скачивания и выполнения кода на клиента.</a:t>
            </a:r>
            <a:endParaRPr lang="ru-RU" sz="2000" dirty="0">
              <a:latin typeface="Roboto"/>
              <a:ea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Таким образом часть работы может передана на клиент, умешая количество необходимых запросов.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  <a:sym typeface="Calibri"/>
            </a:endParaRPr>
          </a:p>
          <a:p>
            <a:pPr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 В веб приложении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.NET Core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 (как и в многих других веб приложениях)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таким примером является использование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JS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 на клиенте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.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endParaRPr sz="2000" dirty="0">
              <a:solidFill>
                <a:schemeClr val="tx1"/>
              </a:solidFill>
              <a:latin typeface="Roboto"/>
              <a:ea typeface="Roboto"/>
              <a:sym typeface="Calibri"/>
            </a:endParaRPr>
          </a:p>
        </p:txBody>
      </p:sp>
      <p:sp>
        <p:nvSpPr>
          <p:cNvPr id="9" name="Shape 158">
            <a:extLst>
              <a:ext uri="{FF2B5EF4-FFF2-40B4-BE49-F238E27FC236}">
                <a16:creationId xmlns:a16="http://schemas.microsoft.com/office/drawing/2014/main" id="{B205CF65-8177-4E03-8053-643E4C18B7C8}"/>
              </a:ext>
            </a:extLst>
          </p:cNvPr>
          <p:cNvSpPr txBox="1">
            <a:spLocks/>
          </p:cNvSpPr>
          <p:nvPr/>
        </p:nvSpPr>
        <p:spPr>
          <a:xfrm>
            <a:off x="6498941" y="912754"/>
            <a:ext cx="2400875" cy="45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REST constraints</a:t>
            </a:r>
            <a:endParaRPr lang="ru-RU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8566320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227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Маршрутизация в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Routing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3185030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4101691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501544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780391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Маршрутизация определена в методе 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Configure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класса 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Startup.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694147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За маршрутизацию отвечают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middleware </a:t>
            </a:r>
            <a:r>
              <a:rPr lang="en-US" sz="20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UseRouting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 </a:t>
            </a:r>
            <a:r>
              <a:rPr lang="en-US" sz="20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UseEndpoints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861480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Независимо от шаблона, веб приложение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по умолчанию включает в себя код, который отвечает за маршрутизацию. 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4828302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11020" y="1374490"/>
            <a:ext cx="6688116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Маршрутизация в </a:t>
            </a: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11020" y="2171549"/>
            <a:ext cx="3218998" cy="4450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UseRouting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 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lang="ru-RU" sz="18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это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middleware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 просматривает все конеченые точки обьявленные в приложении и выбирает подходящую.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lang="ru-RU" sz="18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-US" sz="1800" b="1" dirty="0" err="1">
                <a:latin typeface="Roboto"/>
                <a:ea typeface="Roboto"/>
                <a:sym typeface="Roboto"/>
              </a:rPr>
              <a:t>UseEndpoints</a:t>
            </a:r>
            <a:r>
              <a:rPr lang="en-US" sz="1800" b="1" dirty="0">
                <a:latin typeface="Roboto"/>
                <a:ea typeface="Roboto"/>
                <a:sym typeface="Roboto"/>
              </a:rPr>
              <a:t>() </a:t>
            </a:r>
            <a:r>
              <a:rPr lang="en-US" sz="1800" dirty="0">
                <a:latin typeface="Roboto"/>
                <a:ea typeface="Roboto"/>
                <a:sym typeface="Roboto"/>
              </a:rPr>
              <a:t>– </a:t>
            </a:r>
            <a:r>
              <a:rPr lang="ru-RU" sz="1800" dirty="0">
                <a:latin typeface="Roboto"/>
                <a:ea typeface="Roboto"/>
                <a:sym typeface="Roboto"/>
              </a:rPr>
              <a:t>это </a:t>
            </a:r>
            <a:r>
              <a:rPr lang="en-US" sz="1800" dirty="0">
                <a:latin typeface="Roboto"/>
                <a:ea typeface="Roboto"/>
                <a:sym typeface="Roboto"/>
              </a:rPr>
              <a:t>middleware</a:t>
            </a:r>
            <a:r>
              <a:rPr lang="ru-RU" sz="1800" dirty="0">
                <a:latin typeface="Roboto"/>
                <a:ea typeface="Roboto"/>
                <a:sym typeface="Roboto"/>
              </a:rPr>
              <a:t> выполняет делегат, который связан с  найденой конечной точкой.</a:t>
            </a:r>
            <a:endParaRPr sz="1800" dirty="0">
              <a:latin typeface="Roboto"/>
              <a:ea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B3C511-F514-4C57-8A39-919C95F26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198" y="2152198"/>
            <a:ext cx="5325218" cy="323895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969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Конечная точка (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Endpoint</a:t>
            </a: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740260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Это сущность, которая может быть выбрана указанием соответствующих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URL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HTTP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метода.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2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С помощью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UseEndpoints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()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определяется делегат, который указывает на метод, что выполнится при обращении к этой конечной точке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.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Доступ к обьекту конечной точки можно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получить через обьект </a:t>
            </a:r>
            <a:r>
              <a:rPr lang="en-US" sz="2000" dirty="0" err="1">
                <a:latin typeface="Roboto"/>
                <a:ea typeface="Roboto"/>
                <a:cs typeface="Roboto"/>
                <a:sym typeface="Roboto"/>
              </a:rPr>
              <a:t>HttpContext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5195765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343671" y="1201781"/>
            <a:ext cx="864771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Виды маршрутизации в </a:t>
            </a:r>
            <a:r>
              <a:rPr lang="en-US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.NET Core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944883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4637392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4048238"/>
            <a:ext cx="6840900" cy="1641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Attribute routing (</a:t>
            </a:r>
            <a:r>
              <a:rPr lang="ru-RU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 помощью атрибутов</a:t>
            </a: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ru-RU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 уставливается с помощью навешивания атрибутов на классы и методы контролера.</a:t>
            </a:r>
            <a:endParaRPr lang="en-US" sz="2000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621333"/>
            <a:ext cx="6840900" cy="1257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Conventional routing (</a:t>
            </a:r>
            <a:r>
              <a:rPr lang="ru-RU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 соглашению</a:t>
            </a: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ru-RU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устанавливается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 помощью задания шаблона в </a:t>
            </a:r>
            <a:r>
              <a:rPr lang="en-US" sz="2000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UseEndpoints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(),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по которому определенный делегат привязывается к текущей конечной точке.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290784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7074" y="1628543"/>
            <a:ext cx="8229600" cy="527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HTTP verbs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398521"/>
            <a:ext cx="8181300" cy="392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GET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–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используется для предоставления репрезентаций ресурса. </a:t>
            </a:r>
          </a:p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POST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используется для добавления сущности к ресурсу.</a:t>
            </a:r>
          </a:p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HEAD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идентично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GET,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но без тела ответа.</a:t>
            </a:r>
          </a:p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PUT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используется для полной замены ресурса содержанием запроса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PUT.</a:t>
            </a:r>
          </a:p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DELETE</a:t>
            </a: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используется для удаления ресурса.</a:t>
            </a:r>
          </a:p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OPTIONS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возвращает информаицию о других операциях или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HTTP verbs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, которые можно применить для данного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URL.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8690187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23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Атрибуты указывающие на источник параметра</a:t>
            </a: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57200" y="2915752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en-US" sz="2000" b="1" dirty="0" err="1">
                <a:latin typeface="Roboto"/>
                <a:ea typeface="Roboto"/>
                <a:cs typeface="Roboto"/>
                <a:sym typeface="Roboto"/>
              </a:rPr>
              <a:t>FromBody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]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из тела запроса.</a:t>
            </a: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[</a:t>
            </a:r>
            <a:r>
              <a:rPr lang="en-US" sz="2000" b="1" i="0" u="none" strike="noStrike" cap="none" dirty="0" err="1">
                <a:latin typeface="Roboto"/>
                <a:ea typeface="Roboto"/>
                <a:cs typeface="Calibri"/>
                <a:sym typeface="Roboto"/>
              </a:rPr>
              <a:t>FromForm</a:t>
            </a:r>
            <a:r>
              <a:rPr lang="en-US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] </a:t>
            </a: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– </a:t>
            </a: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из формы в теле запроса</a:t>
            </a:r>
          </a:p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[</a:t>
            </a:r>
            <a:r>
              <a:rPr lang="en-US" sz="2000" b="1" dirty="0" err="1">
                <a:latin typeface="Roboto"/>
                <a:ea typeface="Roboto"/>
                <a:cs typeface="Calibri"/>
                <a:sym typeface="Roboto"/>
              </a:rPr>
              <a:t>FromHeader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]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из заголовка запроса</a:t>
            </a:r>
          </a:p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[</a:t>
            </a:r>
            <a:r>
              <a:rPr lang="en-US" sz="2000" b="1" dirty="0" err="1">
                <a:latin typeface="Roboto"/>
                <a:ea typeface="Roboto"/>
                <a:cs typeface="Calibri"/>
                <a:sym typeface="Roboto"/>
              </a:rPr>
              <a:t>FromQuery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]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из параметров в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URL</a:t>
            </a:r>
            <a:endParaRPr lang="ru-RU" sz="2000" dirty="0"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[</a:t>
            </a:r>
            <a:r>
              <a:rPr lang="en-US" sz="2000" b="1" dirty="0" err="1">
                <a:latin typeface="Roboto"/>
                <a:ea typeface="Roboto"/>
                <a:cs typeface="Calibri"/>
                <a:sym typeface="Roboto"/>
              </a:rPr>
              <a:t>FromRoute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]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из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URL</a:t>
            </a:r>
          </a:p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[</a:t>
            </a:r>
            <a:r>
              <a:rPr lang="en-US" sz="2000" b="1" i="0" u="none" strike="noStrike" cap="none" dirty="0" err="1">
                <a:latin typeface="Roboto"/>
                <a:ea typeface="Roboto"/>
                <a:cs typeface="Calibri"/>
                <a:sym typeface="Roboto"/>
              </a:rPr>
              <a:t>FromServices</a:t>
            </a:r>
            <a:r>
              <a:rPr lang="en-US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] </a:t>
            </a: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– </a:t>
            </a: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из зарегестрированых сервисов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4100" b="1" dirty="0">
                <a:latin typeface="Roboto"/>
                <a:ea typeface="Roboto"/>
                <a:cs typeface="Roboto"/>
                <a:sym typeface="Roboto"/>
              </a:rPr>
              <a:t>REST?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812711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88029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953858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55899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Системы, или сервисы, которые придерживаются этого стиля коммуникации называют </a:t>
            </a: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RESTful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63255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Благодаря соблюдению такого архитектурного стиля многие системы могут свободно коммуницировать друг с другом.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89161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REST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US" sz="20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</a:t>
            </a:r>
            <a:r>
              <a:rPr lang="en-US" sz="2000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presentational</a:t>
            </a: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S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tate</a:t>
            </a: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T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ransfer) –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это архитектурный стиль, который определяет стандарт коммуникации между системами(сервисами) в сети.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75453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1016512" y="2667980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b="1" dirty="0"/>
              <a:t>Client-Server</a:t>
            </a:r>
            <a:r>
              <a:rPr lang="ru-RU" dirty="0"/>
              <a:t> – разделение на клиент и сервер</a:t>
            </a:r>
            <a:endParaRPr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1016512" y="3264632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Statelessness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отсуствие состояния.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6" name="Shape 196"/>
          <p:cNvCxnSpPr/>
          <p:nvPr/>
        </p:nvCxnSpPr>
        <p:spPr>
          <a:xfrm>
            <a:off x="1141140" y="3717268"/>
            <a:ext cx="6840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Shape 197"/>
          <p:cNvSpPr txBox="1"/>
          <p:nvPr/>
        </p:nvSpPr>
        <p:spPr>
          <a:xfrm>
            <a:off x="1016512" y="3840696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Cachable</a:t>
            </a:r>
            <a:r>
              <a:rPr lang="ru-RU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– кэшируемость </a:t>
            </a:r>
            <a:endParaRPr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016512" y="4416760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Uniform Interface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– единый интерфейс</a:t>
            </a:r>
            <a:endParaRPr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1016512" y="4992824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Layered System</a:t>
            </a:r>
            <a:r>
              <a:rPr lang="ru-RU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– иерархическое разделение системы </a:t>
            </a:r>
            <a:endParaRPr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1016512" y="5568888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Code on Demand (optional)</a:t>
            </a:r>
            <a:r>
              <a:rPr lang="ru-RU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ru-RU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предоставление функциональности по требованию</a:t>
            </a:r>
            <a:endParaRPr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1" name="Shape 201"/>
          <p:cNvCxnSpPr/>
          <p:nvPr/>
        </p:nvCxnSpPr>
        <p:spPr>
          <a:xfrm>
            <a:off x="1141140" y="3115072"/>
            <a:ext cx="6840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Shape 202"/>
          <p:cNvCxnSpPr/>
          <p:nvPr/>
        </p:nvCxnSpPr>
        <p:spPr>
          <a:xfrm>
            <a:off x="1141140" y="4267200"/>
            <a:ext cx="6840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Shape 203"/>
          <p:cNvCxnSpPr/>
          <p:nvPr/>
        </p:nvCxnSpPr>
        <p:spPr>
          <a:xfrm>
            <a:off x="1141140" y="4843264"/>
            <a:ext cx="6768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Shape 204"/>
          <p:cNvCxnSpPr/>
          <p:nvPr/>
        </p:nvCxnSpPr>
        <p:spPr>
          <a:xfrm>
            <a:off x="1141140" y="5419328"/>
            <a:ext cx="6768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508375" y="3207575"/>
            <a:ext cx="365700" cy="3657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508375" y="2610900"/>
            <a:ext cx="365700" cy="36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508375" y="3783625"/>
            <a:ext cx="365700" cy="36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08375" y="4359788"/>
            <a:ext cx="365700" cy="3657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508375" y="4935863"/>
            <a:ext cx="365700" cy="36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508375" y="5511938"/>
            <a:ext cx="365700" cy="3657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6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latin typeface="Roboto"/>
                <a:ea typeface="Roboto"/>
                <a:cs typeface="Roboto"/>
                <a:sym typeface="Roboto"/>
              </a:rPr>
              <a:t>REST constraints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8709896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14564" y="1765007"/>
            <a:ext cx="8229600" cy="76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Client-Server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795673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Roboto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В системах, которые придерживаются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REST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реализация клиента совершенно не зависит от реализции клиента, если они придерживаются заданного формата сообщений.</a:t>
            </a:r>
            <a:endParaRPr lang="ru-RU" sz="2000" dirty="0">
              <a:latin typeface="Roboto"/>
              <a:ea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2000" b="0" i="0" u="none" strike="noStrike" cap="none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lvl="0"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При таком подходе клиент и сервер могут изменятся независимо друг от друга</a:t>
            </a:r>
            <a:endParaRPr lang="ru-RU"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endParaRPr lang="ru-RU" sz="2000" dirty="0"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Зная формат сообщений, несколько клиентом могут свободно комуницировать с сервером.</a:t>
            </a:r>
            <a:endParaRPr sz="2000" dirty="0">
              <a:solidFill>
                <a:schemeClr val="tx1"/>
              </a:solidFill>
              <a:latin typeface="Roboto"/>
              <a:ea typeface="Roboto"/>
              <a:sym typeface="Calibri"/>
            </a:endParaRPr>
          </a:p>
        </p:txBody>
      </p:sp>
      <p:sp>
        <p:nvSpPr>
          <p:cNvPr id="8" name="Shape 158">
            <a:extLst>
              <a:ext uri="{FF2B5EF4-FFF2-40B4-BE49-F238E27FC236}">
                <a16:creationId xmlns:a16="http://schemas.microsoft.com/office/drawing/2014/main" id="{2331A8BE-598A-45D0-A9F0-F5E9D3C4B138}"/>
              </a:ext>
            </a:extLst>
          </p:cNvPr>
          <p:cNvSpPr txBox="1">
            <a:spLocks/>
          </p:cNvSpPr>
          <p:nvPr/>
        </p:nvSpPr>
        <p:spPr>
          <a:xfrm>
            <a:off x="6498941" y="912754"/>
            <a:ext cx="2400875" cy="45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REST constraints</a:t>
            </a:r>
            <a:endParaRPr lang="ru-RU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6033147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14564" y="1765007"/>
            <a:ext cx="8229600" cy="76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Statelessness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777204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Roboto"/>
                <a:cs typeface="Calibri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sym typeface="Calibri"/>
              </a:rPr>
              <a:t>В </a:t>
            </a:r>
            <a:r>
              <a:rPr lang="en-US" sz="2000" dirty="0">
                <a:latin typeface="Roboto"/>
                <a:ea typeface="Roboto"/>
                <a:sym typeface="Calibri"/>
              </a:rPr>
              <a:t>RESTful</a:t>
            </a:r>
            <a:r>
              <a:rPr lang="ru-RU" sz="2000" dirty="0">
                <a:latin typeface="Roboto"/>
                <a:ea typeface="Roboto"/>
                <a:sym typeface="Calibri"/>
              </a:rPr>
              <a:t> системах сервер не должен ничего знать о состоянии клиента и наоборот</a:t>
            </a:r>
            <a:r>
              <a:rPr lang="ru-RU" sz="2000" dirty="0">
                <a:latin typeface="Roboto"/>
                <a:ea typeface="Roboto"/>
                <a:sym typeface="Roboto"/>
              </a:rPr>
              <a:t>. 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2000" b="0" i="0" u="none" strike="noStrike" cap="none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lvl="0"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Вся информация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необходимая для обработки запроса информация должна находится в нем самом.</a:t>
            </a: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endParaRPr lang="ru-RU"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endParaRPr lang="ru-RU" sz="2000" dirty="0"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Такое ограничение помогает </a:t>
            </a:r>
            <a:r>
              <a:rPr lang="en-US" sz="2000" dirty="0">
                <a:latin typeface="Roboto"/>
                <a:ea typeface="Roboto"/>
                <a:sym typeface="Calibri"/>
              </a:rPr>
              <a:t>RESTful </a:t>
            </a:r>
            <a:r>
              <a:rPr lang="ru-RU" sz="2000" dirty="0">
                <a:latin typeface="Roboto"/>
                <a:ea typeface="Roboto"/>
                <a:sym typeface="Calibri"/>
              </a:rPr>
              <a:t>системе быть более надежной и гибкой в контексте модификаций.</a:t>
            </a:r>
            <a:endParaRPr sz="2000" dirty="0">
              <a:latin typeface="Roboto"/>
              <a:ea typeface="Roboto"/>
              <a:sym typeface="Calibri"/>
            </a:endParaRPr>
          </a:p>
        </p:txBody>
      </p:sp>
      <p:sp>
        <p:nvSpPr>
          <p:cNvPr id="9" name="Shape 158">
            <a:extLst>
              <a:ext uri="{FF2B5EF4-FFF2-40B4-BE49-F238E27FC236}">
                <a16:creationId xmlns:a16="http://schemas.microsoft.com/office/drawing/2014/main" id="{9D42ED2D-166A-44A7-AB67-381FB6B0DD8D}"/>
              </a:ext>
            </a:extLst>
          </p:cNvPr>
          <p:cNvSpPr txBox="1">
            <a:spLocks/>
          </p:cNvSpPr>
          <p:nvPr/>
        </p:nvSpPr>
        <p:spPr>
          <a:xfrm>
            <a:off x="6498941" y="912754"/>
            <a:ext cx="2400875" cy="45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REST constraints</a:t>
            </a:r>
            <a:endParaRPr lang="ru-RU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9488583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14564" y="1765007"/>
            <a:ext cx="8229600" cy="76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Cach</a:t>
            </a:r>
            <a:r>
              <a:rPr lang="en-US" sz="41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able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823381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Roboto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Клиент должен иметь возможность кэшировать запросы сервера.</a:t>
            </a:r>
            <a:endParaRPr lang="ru-RU" sz="2000" dirty="0">
              <a:latin typeface="Roboto"/>
              <a:ea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О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тветы сервера должны быть помечены как кэшируемые или нет.</a:t>
            </a:r>
          </a:p>
          <a:p>
            <a:pPr lvl="0" indent="-12700">
              <a:buSzPts val="2000"/>
              <a:buFont typeface="Noto Sans Symbols"/>
              <a:buChar char="▪"/>
            </a:pP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  <a:sym typeface="Calibri"/>
            </a:endParaRPr>
          </a:p>
          <a:p>
            <a:pPr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 Благодаря правильно настроенному кешированию существенно возрастает производительность системы.</a:t>
            </a:r>
          </a:p>
          <a:p>
            <a:pPr lvl="0" indent="-12700">
              <a:buSzPts val="2000"/>
              <a:buFont typeface="Noto Sans Symbols"/>
              <a:buChar char="▪"/>
            </a:pPr>
            <a:endParaRPr sz="2000" dirty="0">
              <a:solidFill>
                <a:schemeClr val="tx1"/>
              </a:solidFill>
              <a:latin typeface="Roboto"/>
              <a:ea typeface="Roboto"/>
              <a:sym typeface="Calibri"/>
            </a:endParaRPr>
          </a:p>
        </p:txBody>
      </p:sp>
      <p:sp>
        <p:nvSpPr>
          <p:cNvPr id="9" name="Shape 158">
            <a:extLst>
              <a:ext uri="{FF2B5EF4-FFF2-40B4-BE49-F238E27FC236}">
                <a16:creationId xmlns:a16="http://schemas.microsoft.com/office/drawing/2014/main" id="{DA1F2DC5-9F12-4607-9136-21409B1B8B4B}"/>
              </a:ext>
            </a:extLst>
          </p:cNvPr>
          <p:cNvSpPr txBox="1">
            <a:spLocks/>
          </p:cNvSpPr>
          <p:nvPr/>
        </p:nvSpPr>
        <p:spPr>
          <a:xfrm>
            <a:off x="6498941" y="912754"/>
            <a:ext cx="2400875" cy="45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REST constraints</a:t>
            </a:r>
            <a:endParaRPr lang="ru-RU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752972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14564" y="1765007"/>
            <a:ext cx="8229600" cy="76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Layered System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823381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Roboto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Клиент может коммуницировать не с конечным а промежуточным сервером и ничего об этом не знать. </a:t>
            </a:r>
            <a:endParaRPr lang="ru-RU" sz="2000" dirty="0">
              <a:latin typeface="Roboto"/>
              <a:ea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Промежуточные серверы могут расспределять нагрузку и предоставлять общие кэши для клиентов.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  <a:sym typeface="Calibri"/>
            </a:endParaRPr>
          </a:p>
          <a:p>
            <a:pPr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 Благодаря промежуточным серверам можно устанавливать допольнительные политики безопасности.</a:t>
            </a:r>
          </a:p>
          <a:p>
            <a:pPr lvl="0" indent="-12700">
              <a:buSzPts val="2000"/>
              <a:buFont typeface="Noto Sans Symbols"/>
              <a:buChar char="▪"/>
            </a:pPr>
            <a:endParaRPr sz="2000" dirty="0">
              <a:solidFill>
                <a:schemeClr val="tx1"/>
              </a:solidFill>
              <a:latin typeface="Roboto"/>
              <a:ea typeface="Roboto"/>
              <a:sym typeface="Calibri"/>
            </a:endParaRPr>
          </a:p>
        </p:txBody>
      </p:sp>
      <p:sp>
        <p:nvSpPr>
          <p:cNvPr id="9" name="Shape 158">
            <a:extLst>
              <a:ext uri="{FF2B5EF4-FFF2-40B4-BE49-F238E27FC236}">
                <a16:creationId xmlns:a16="http://schemas.microsoft.com/office/drawing/2014/main" id="{533593D9-98E7-4AF6-9D14-57F1955D42EA}"/>
              </a:ext>
            </a:extLst>
          </p:cNvPr>
          <p:cNvSpPr txBox="1">
            <a:spLocks/>
          </p:cNvSpPr>
          <p:nvPr/>
        </p:nvSpPr>
        <p:spPr>
          <a:xfrm>
            <a:off x="6498941" y="912754"/>
            <a:ext cx="2400875" cy="45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REST constraints</a:t>
            </a:r>
            <a:endParaRPr lang="ru-RU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1816369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14564" y="1765007"/>
            <a:ext cx="8229600" cy="76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Uniform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Interface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823381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Roboto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Принцип единого интерфейса устанавливает интерфейс взаимодействия между клиентом и сервером.</a:t>
            </a:r>
            <a:endParaRPr lang="ru-RU" sz="2000" dirty="0">
              <a:latin typeface="Roboto"/>
              <a:ea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Благодаря определенному интерфейсу коммуникации клиент и сервер могут развиватся независимо.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  <a:sym typeface="Calibri"/>
            </a:endParaRPr>
          </a:p>
          <a:p>
            <a:pPr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 Принцип единого интерфейса определяет 4 принципа единого интерфейса.</a:t>
            </a:r>
          </a:p>
          <a:p>
            <a:pPr lvl="0" indent="-12700">
              <a:buSzPts val="2000"/>
              <a:buFont typeface="Noto Sans Symbols"/>
              <a:buChar char="▪"/>
            </a:pPr>
            <a:endParaRPr sz="2000" dirty="0">
              <a:solidFill>
                <a:schemeClr val="tx1"/>
              </a:solidFill>
              <a:latin typeface="Roboto"/>
              <a:ea typeface="Roboto"/>
              <a:sym typeface="Calibri"/>
            </a:endParaRPr>
          </a:p>
        </p:txBody>
      </p:sp>
      <p:sp>
        <p:nvSpPr>
          <p:cNvPr id="9" name="Shape 158">
            <a:extLst>
              <a:ext uri="{FF2B5EF4-FFF2-40B4-BE49-F238E27FC236}">
                <a16:creationId xmlns:a16="http://schemas.microsoft.com/office/drawing/2014/main" id="{B205CF65-8177-4E03-8053-643E4C18B7C8}"/>
              </a:ext>
            </a:extLst>
          </p:cNvPr>
          <p:cNvSpPr txBox="1">
            <a:spLocks/>
          </p:cNvSpPr>
          <p:nvPr/>
        </p:nvSpPr>
        <p:spPr>
          <a:xfrm>
            <a:off x="6498941" y="912754"/>
            <a:ext cx="2400875" cy="45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REST constraints</a:t>
            </a:r>
            <a:endParaRPr lang="ru-RU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1925749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96092" y="1450975"/>
            <a:ext cx="8229600" cy="386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Принципы</a:t>
            </a: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Uniform Interface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1917177"/>
            <a:ext cx="8181300" cy="487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Roboto"/>
                <a:cs typeface="Calibri"/>
                <a:sym typeface="Calibri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Resource-Based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 –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ресурсы должны быть идентифицированы при помощи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URI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. При обращении к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URI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предостваляется репрезентация ресурса.</a:t>
            </a:r>
            <a:endParaRPr lang="en-US" sz="2000" dirty="0">
              <a:solidFill>
                <a:schemeClr val="tx1"/>
              </a:solidFill>
              <a:latin typeface="Roboto"/>
              <a:ea typeface="Roboto"/>
              <a:cs typeface="Calibri"/>
              <a:sym typeface="Calibri"/>
            </a:endParaRPr>
          </a:p>
          <a:p>
            <a:pPr lvl="0">
              <a:buSzPts val="2000"/>
            </a:pPr>
            <a:endParaRPr lang="en-US" sz="900" dirty="0">
              <a:solidFill>
                <a:schemeClr val="tx1"/>
              </a:solidFill>
              <a:latin typeface="Roboto"/>
              <a:ea typeface="Roboto"/>
              <a:cs typeface="Calibri"/>
              <a:sym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sym typeface="Roboto"/>
              </a:rPr>
              <a:t>Manipulation of Resources Through Representations</a:t>
            </a:r>
            <a:r>
              <a:rPr lang="en-US" sz="2000" dirty="0">
                <a:latin typeface="Roboto"/>
                <a:ea typeface="Roboto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sym typeface="Roboto"/>
              </a:rPr>
              <a:t>имея репрезентацию ресурса клиент может изменить или удалить ресурс, если имеет на то доступ.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900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Self-</a:t>
            </a:r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descritive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Messages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каждый запрос или ответ должен содержать достаточно информации для его обработки. Например какие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Mime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типы должны быть использованы для его обработки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endParaRPr lang="ru-RU" sz="900" dirty="0">
              <a:solidFill>
                <a:schemeClr val="tx1"/>
              </a:solidFill>
              <a:latin typeface="Roboto"/>
              <a:ea typeface="Roboto"/>
              <a:cs typeface="Calibri"/>
              <a:sym typeface="Calibri"/>
            </a:endParaRPr>
          </a:p>
          <a:p>
            <a:pPr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Hypermedia as the Engine of Application State (HATEOAS)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– (</a:t>
            </a:r>
            <a:r>
              <a:rPr lang="en-US" sz="2000" i="1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hyperlink within hypertext) –</a:t>
            </a:r>
            <a:r>
              <a:rPr lang="ru-RU" sz="2000" i="1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когда необходимо, тело или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header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ответа должены содержать ссылки на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ресурс или ресурсы которые связяны с ним.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</a:endParaRPr>
          </a:p>
        </p:txBody>
      </p:sp>
      <p:sp>
        <p:nvSpPr>
          <p:cNvPr id="9" name="Shape 158">
            <a:extLst>
              <a:ext uri="{FF2B5EF4-FFF2-40B4-BE49-F238E27FC236}">
                <a16:creationId xmlns:a16="http://schemas.microsoft.com/office/drawing/2014/main" id="{C158162A-923F-46A3-8B1A-E069EED32834}"/>
              </a:ext>
            </a:extLst>
          </p:cNvPr>
          <p:cNvSpPr txBox="1">
            <a:spLocks/>
          </p:cNvSpPr>
          <p:nvPr/>
        </p:nvSpPr>
        <p:spPr>
          <a:xfrm>
            <a:off x="6498941" y="912754"/>
            <a:ext cx="2400875" cy="45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REST constraints</a:t>
            </a:r>
            <a:endParaRPr lang="ru-RU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1220441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4289</TotalTime>
  <Words>915</Words>
  <Application>Microsoft Office PowerPoint</Application>
  <PresentationFormat>On-screen Show (4:3)</PresentationFormat>
  <Paragraphs>154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Roboto</vt:lpstr>
      <vt:lpstr>Arial</vt:lpstr>
      <vt:lpstr>Noto Sans Symbols</vt:lpstr>
      <vt:lpstr>Тема Office</vt:lpstr>
      <vt:lpstr>PowerPoint Presentation</vt:lpstr>
      <vt:lpstr>Что такое REST?</vt:lpstr>
      <vt:lpstr>REST constraints</vt:lpstr>
      <vt:lpstr>Client-Server</vt:lpstr>
      <vt:lpstr>Statelessness</vt:lpstr>
      <vt:lpstr>Cachable</vt:lpstr>
      <vt:lpstr>Layered System</vt:lpstr>
      <vt:lpstr>Uniform Interface</vt:lpstr>
      <vt:lpstr>Принципы Uniform Interface</vt:lpstr>
      <vt:lpstr>Code on Demand (необязательно)</vt:lpstr>
      <vt:lpstr>Маршрутизация в .NET Core (Routing)</vt:lpstr>
      <vt:lpstr>Маршрутизация в .NET Core</vt:lpstr>
      <vt:lpstr>Конечная точка (Endpoint)</vt:lpstr>
      <vt:lpstr>Виды маршрутизации в .NET Core</vt:lpstr>
      <vt:lpstr>HTTP verbs</vt:lpstr>
      <vt:lpstr>Атрибуты указывающие на источник параметра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49</cp:revision>
  <dcterms:modified xsi:type="dcterms:W3CDTF">2020-05-25T14:07:25Z</dcterms:modified>
</cp:coreProperties>
</file>