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9" r:id="rId3"/>
    <p:sldId id="268" r:id="rId4"/>
    <p:sldId id="270" r:id="rId5"/>
    <p:sldId id="271" r:id="rId6"/>
    <p:sldId id="272" r:id="rId7"/>
    <p:sldId id="274" r:id="rId8"/>
    <p:sldId id="273" r:id="rId9"/>
    <p:sldId id="275" r:id="rId10"/>
    <p:sldId id="276" r:id="rId11"/>
    <p:sldId id="277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36" autoAdjust="0"/>
  </p:normalViewPr>
  <p:slideViewPr>
    <p:cSldViewPr snapToGrid="0">
      <p:cViewPr varScale="1">
        <p:scale>
          <a:sx n="90" d="100"/>
          <a:sy n="90" d="100"/>
        </p:scale>
        <p:origin x="22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будем использовать только навигационные свойства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3240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будем использовать только навигационные свойства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89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dotnet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nuget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locals --clear all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Расскажи о том что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Framework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взаимодействовать с разными БД.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существует разные типы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будем рассматривать только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First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подход.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создаем класс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71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67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все остальные необходимые нам для подключения обьекты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05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24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015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11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Entity Framework Core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6567" y="1647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sym typeface="Roboto"/>
              </a:rPr>
              <a:t>Способы настройки связей между сущностями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554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400" dirty="0">
                <a:latin typeface="Roboto"/>
                <a:ea typeface="Roboto"/>
                <a:sym typeface="Calibri"/>
              </a:rPr>
              <a:t> Навигационные свойства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400" dirty="0">
                <a:latin typeface="Roboto"/>
                <a:ea typeface="Roboto"/>
                <a:sym typeface="Calibri"/>
              </a:rPr>
              <a:t> Аннотация данных 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  <a:sym typeface="Calibri"/>
              </a:rPr>
              <a:t> Fluent API</a:t>
            </a:r>
            <a:endParaRPr sz="24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5561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6567" y="1647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Использова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ние навигационных свойств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554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400" dirty="0">
                <a:latin typeface="Roboto"/>
                <a:ea typeface="Roboto"/>
                <a:sym typeface="Calibri"/>
              </a:rPr>
              <a:t> Навигационные свойства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400" dirty="0">
                <a:latin typeface="Roboto"/>
                <a:ea typeface="Roboto"/>
                <a:sym typeface="Calibri"/>
              </a:rPr>
              <a:t> Аннотация данных 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  <a:sym typeface="Calibri"/>
              </a:rPr>
              <a:t> Fluent API</a:t>
            </a:r>
            <a:endParaRPr sz="24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14192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26692" y="1555537"/>
            <a:ext cx="840271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Core?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5082" y="2740893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фреймворк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который позволяет реализовывать привязку обьектов проекта к таблицам в базе данных.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- (Object oriental mapping)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система, которая авоматически создает классы на основе таблиц в базе данных (или наоборот).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Приставка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названии указывает на то что данный фреймворк применяется в контексте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3387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Подключение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634154"/>
            <a:ext cx="8181300" cy="337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en-US" sz="2000" dirty="0">
                <a:latin typeface="Roboto"/>
                <a:ea typeface="Roboto"/>
                <a:sym typeface="Roboto"/>
              </a:rPr>
              <a:t>EF 6 </a:t>
            </a:r>
            <a:r>
              <a:rPr lang="ru-RU" sz="2000" dirty="0">
                <a:latin typeface="Roboto"/>
                <a:ea typeface="Roboto"/>
                <a:sym typeface="Roboto"/>
              </a:rPr>
              <a:t>для </a:t>
            </a:r>
            <a:r>
              <a:rPr lang="en-US" sz="2000" dirty="0">
                <a:latin typeface="Roboto"/>
                <a:ea typeface="Roboto"/>
                <a:sym typeface="Roboto"/>
              </a:rPr>
              <a:t>.NET Framework </a:t>
            </a:r>
            <a:r>
              <a:rPr lang="ru-RU" sz="2000" dirty="0">
                <a:latin typeface="Roboto"/>
                <a:ea typeface="Roboto"/>
                <a:sym typeface="Roboto"/>
              </a:rPr>
              <a:t>влючал в себя функционал для работы со всеми БД. Однако </a:t>
            </a:r>
            <a:r>
              <a:rPr lang="en-US" sz="2000" dirty="0">
                <a:latin typeface="Roboto"/>
                <a:ea typeface="Roboto"/>
                <a:sym typeface="Roboto"/>
              </a:rPr>
              <a:t>EF Core </a:t>
            </a:r>
            <a:r>
              <a:rPr lang="ru-RU" sz="2000" dirty="0">
                <a:latin typeface="Roboto"/>
                <a:ea typeface="Roboto"/>
                <a:sym typeface="Roboto"/>
              </a:rPr>
              <a:t>поделен на множество отдельных библиотек.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работы с каждым типом БД необходим отдельный провайдер.</a:t>
            </a:r>
          </a:p>
          <a:p>
            <a:pPr marL="0" marR="0" lvl="0" indent="-12700" algn="l" rtl="0"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Для работы с </a:t>
            </a: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MS SQL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понадобится пакет </a:t>
            </a:r>
            <a:r>
              <a:rPr lang="en-US" sz="2000" b="1" dirty="0" err="1">
                <a:latin typeface="Roboto"/>
                <a:ea typeface="Roboto"/>
                <a:cs typeface="Roboto"/>
                <a:sym typeface="Roboto"/>
              </a:rPr>
              <a:t>Microsoft.EntityFrameworkCore.SqlServer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который включает в себя провадер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SQL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все необходимые зависимости.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652820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Способы взаимодейстия с БД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3389266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83177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60067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first: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создать классы, на основе этих классов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генеририует таблицы в базе данных (и если нужно саму БД).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3065716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Database first: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сначала создать базу и таблицы в БД, на основе их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генерирует соответсвующие классы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60">
            <a:extLst>
              <a:ext uri="{FF2B5EF4-FFF2-40B4-BE49-F238E27FC236}">
                <a16:creationId xmlns:a16="http://schemas.microsoft.com/office/drawing/2014/main" id="{1C47E961-0B20-43DB-8A0E-7FF1B768D6EC}"/>
              </a:ext>
            </a:extLst>
          </p:cNvPr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2" name="Shape 161">
            <a:extLst>
              <a:ext uri="{FF2B5EF4-FFF2-40B4-BE49-F238E27FC236}">
                <a16:creationId xmlns:a16="http://schemas.microsoft.com/office/drawing/2014/main" id="{04583473-80CA-48FB-A454-10EC604E4FAE}"/>
              </a:ext>
            </a:extLst>
          </p:cNvPr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2256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Data Model 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 из концепций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которая описывает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соопоставление классов с таблицами базы данных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Данная концепция разделена на 3 уровня: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Концептуальный: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на этом уровне происходит определение классов.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Уровень хранилища: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на этом уровне происходит описание обьектов БД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Уровень сопоставления (маппинга):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сопоставляет ранее описанные уровни между собою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10072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92876" y="1370975"/>
            <a:ext cx="86085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21">
            <a:extLst>
              <a:ext uri="{FF2B5EF4-FFF2-40B4-BE49-F238E27FC236}">
                <a16:creationId xmlns:a16="http://schemas.microsoft.com/office/drawing/2014/main" id="{B53C77B7-8960-41E0-B073-A804DA866765}"/>
              </a:ext>
            </a:extLst>
          </p:cNvPr>
          <p:cNvSpPr/>
          <p:nvPr/>
        </p:nvSpPr>
        <p:spPr>
          <a:xfrm>
            <a:off x="738859" y="274000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hape 222">
            <a:extLst>
              <a:ext uri="{FF2B5EF4-FFF2-40B4-BE49-F238E27FC236}">
                <a16:creationId xmlns:a16="http://schemas.microsoft.com/office/drawing/2014/main" id="{53923CE4-4521-4874-8F15-BF770B9533CB}"/>
              </a:ext>
            </a:extLst>
          </p:cNvPr>
          <p:cNvSpPr/>
          <p:nvPr/>
        </p:nvSpPr>
        <p:spPr>
          <a:xfrm>
            <a:off x="738859" y="365666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Shape 223">
            <a:extLst>
              <a:ext uri="{FF2B5EF4-FFF2-40B4-BE49-F238E27FC236}">
                <a16:creationId xmlns:a16="http://schemas.microsoft.com/office/drawing/2014/main" id="{E8DD135B-887A-4CEF-9772-BB62D257A8A8}"/>
              </a:ext>
            </a:extLst>
          </p:cNvPr>
          <p:cNvSpPr/>
          <p:nvPr/>
        </p:nvSpPr>
        <p:spPr>
          <a:xfrm>
            <a:off x="738859" y="457041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4">
            <a:extLst>
              <a:ext uri="{FF2B5EF4-FFF2-40B4-BE49-F238E27FC236}">
                <a16:creationId xmlns:a16="http://schemas.microsoft.com/office/drawing/2014/main" id="{472690CD-AB31-4227-B3A7-B84ACF656971}"/>
              </a:ext>
            </a:extLst>
          </p:cNvPr>
          <p:cNvSpPr txBox="1"/>
          <p:nvPr/>
        </p:nvSpPr>
        <p:spPr>
          <a:xfrm>
            <a:off x="1379707" y="333536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DbContextOptionsBuilder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устанавливает параметры подключения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42BA42BB-80FB-4CA3-B52E-B482166DCD8C}"/>
              </a:ext>
            </a:extLst>
          </p:cNvPr>
          <p:cNvSpPr txBox="1"/>
          <p:nvPr/>
        </p:nvSpPr>
        <p:spPr>
          <a:xfrm>
            <a:off x="1379707" y="424911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TEntity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представляет сущности проецируемые на БД</a:t>
            </a:r>
            <a:endParaRPr lang="en-US"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26">
            <a:extLst>
              <a:ext uri="{FF2B5EF4-FFF2-40B4-BE49-F238E27FC236}">
                <a16:creationId xmlns:a16="http://schemas.microsoft.com/office/drawing/2014/main" id="{A3811F80-48D5-4906-B789-3B695052B760}"/>
              </a:ext>
            </a:extLst>
          </p:cNvPr>
          <p:cNvSpPr txBox="1"/>
          <p:nvPr/>
        </p:nvSpPr>
        <p:spPr>
          <a:xfrm>
            <a:off x="1379707" y="2416452"/>
            <a:ext cx="712634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DbContext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определеяет контекст взаимодействия с БД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163">
            <a:extLst>
              <a:ext uri="{FF2B5EF4-FFF2-40B4-BE49-F238E27FC236}">
                <a16:creationId xmlns:a16="http://schemas.microsoft.com/office/drawing/2014/main" id="{418A941C-7D07-4AD9-9611-60E502685F00}"/>
              </a:ext>
            </a:extLst>
          </p:cNvPr>
          <p:cNvSpPr txBox="1"/>
          <p:nvPr/>
        </p:nvSpPr>
        <p:spPr>
          <a:xfrm>
            <a:off x="443176" y="5257119"/>
            <a:ext cx="8181300" cy="111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12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основном все сущности с которыми придется взаимодействовать работая 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находятся в пространстве имен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Microsoft.EntityFrameworkCore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09323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407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комманды миграций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09858" y="2683777"/>
            <a:ext cx="8181300" cy="291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Add-Migration {Name} </a:t>
            </a:r>
            <a:r>
              <a:rPr lang="en-US" sz="2000" dirty="0">
                <a:latin typeface="Roboto"/>
                <a:ea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sym typeface="Roboto"/>
              </a:rPr>
              <a:t>Создание миграции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Update-Database</a:t>
            </a: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– Применить миграцию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Update-Database {Name} </a:t>
            </a:r>
            <a:r>
              <a:rPr lang="en-US" sz="2000" dirty="0">
                <a:latin typeface="Roboto"/>
                <a:ea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sym typeface="Roboto"/>
              </a:rPr>
              <a:t>Указывая имя миграции можно </a:t>
            </a:r>
            <a:endParaRPr lang="en-US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Remove-Migration</a:t>
            </a: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– Удалить текущую миграцию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54340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82824" y="1419268"/>
            <a:ext cx="8033858" cy="885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b="1" dirty="0"/>
              <a:t>Definition of terms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421588"/>
            <a:ext cx="8181300" cy="402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Dependent entity:</a:t>
            </a:r>
            <a:r>
              <a:rPr lang="en-US" dirty="0"/>
              <a:t> This is the entity that contains the foreign key properties. Sometimes referred to as the 'child' of the relationship.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Principal entity:</a:t>
            </a:r>
            <a:r>
              <a:rPr lang="en-US" dirty="0"/>
              <a:t> This is the entity that contains the primary/alternate key properties. Sometimes referred to as the 'parent' of the relationship.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Principal key:</a:t>
            </a:r>
            <a:r>
              <a:rPr lang="en-US" dirty="0"/>
              <a:t> The properties that uniquely identify the principal entity. This may be the primary key or an alternate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Foreign key:</a:t>
            </a:r>
            <a:r>
              <a:rPr lang="en-US" dirty="0"/>
              <a:t> The properties in the dependent entity that are used to store the principal key values for the related entity.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Navigation property:</a:t>
            </a:r>
            <a:r>
              <a:rPr lang="en-US" dirty="0"/>
              <a:t> A property defined on the principal and/or dependent entity that references the related entity.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b="1" dirty="0"/>
              <a:t>Collection navigation property:</a:t>
            </a:r>
            <a:r>
              <a:rPr lang="en-US" dirty="0"/>
              <a:t> A navigation property that contains references to many related entities.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b="1" dirty="0"/>
              <a:t>Reference navigation property:</a:t>
            </a:r>
            <a:r>
              <a:rPr lang="en-US" dirty="0"/>
              <a:t> A navigation property that holds a reference to a single related entity.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b="1" dirty="0"/>
              <a:t>Inverse navigation property:</a:t>
            </a:r>
            <a:r>
              <a:rPr lang="en-US" dirty="0"/>
              <a:t> When discussing a particular navigation property, this term refers to the navigation property on the other end of the relationship.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Self-referencing relationship:</a:t>
            </a:r>
            <a:r>
              <a:rPr lang="en-US" dirty="0"/>
              <a:t> A relationship in which the dependent and the principal entity types are the same.</a:t>
            </a:r>
          </a:p>
        </p:txBody>
      </p:sp>
    </p:spTree>
    <p:extLst>
      <p:ext uri="{BB962C8B-B14F-4D97-AF65-F5344CB8AC3E}">
        <p14:creationId xmlns:p14="http://schemas.microsoft.com/office/powerpoint/2010/main" val="9311502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3848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Patterns for navigation properties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If the dependent entity contains a property with a name matching one of these patterns then it will be configured as the foreign key:</a:t>
            </a: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&lt;navigation property name&gt;&lt;principal key property name&gt;</a:t>
            </a: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&lt;navigation property name&gt;Id</a:t>
            </a: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&lt;principal entity name&gt;&lt;principal key property name&gt;</a:t>
            </a: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&lt;principal entity name&gt;Id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09417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7556</TotalTime>
  <Words>753</Words>
  <Application>Microsoft Office PowerPoint</Application>
  <PresentationFormat>On-screen Show (4:3)</PresentationFormat>
  <Paragraphs>103</Paragraphs>
  <Slides>11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Noto Sans Symbols</vt:lpstr>
      <vt:lpstr>Arial</vt:lpstr>
      <vt:lpstr>Roboto</vt:lpstr>
      <vt:lpstr>Calibri</vt:lpstr>
      <vt:lpstr>Тема Office</vt:lpstr>
      <vt:lpstr>PowerPoint Presentation</vt:lpstr>
      <vt:lpstr>Что такое Entity Framework Core?</vt:lpstr>
      <vt:lpstr>Подключение EF Core</vt:lpstr>
      <vt:lpstr>Способы взаимодейстия с БД</vt:lpstr>
      <vt:lpstr>Entity Data Model </vt:lpstr>
      <vt:lpstr>Основные классы Entity Framework</vt:lpstr>
      <vt:lpstr>Основные комманды миграций</vt:lpstr>
      <vt:lpstr>Definition of terms</vt:lpstr>
      <vt:lpstr>Patterns for navigation properties</vt:lpstr>
      <vt:lpstr>Способы настройки связей между сущностями</vt:lpstr>
      <vt:lpstr>Использование навигационных свойств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22</cp:revision>
  <dcterms:modified xsi:type="dcterms:W3CDTF">2020-05-04T02:00:57Z</dcterms:modified>
</cp:coreProperties>
</file>