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338" r:id="rId2"/>
    <p:sldId id="339" r:id="rId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48"/>
  </p:normalViewPr>
  <p:slideViewPr>
    <p:cSldViewPr snapToGrid="0">
      <p:cViewPr varScale="1">
        <p:scale>
          <a:sx n="102" d="100"/>
          <a:sy n="102"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F1C9C-F359-FD41-AB64-2358760DCEE8}" type="datetimeFigureOut">
              <a:rPr lang="en-VN" smtClean="0"/>
              <a:t>16/06/2023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A7CC5-7A15-E943-AD6C-E7C444D8C7F5}" type="slidenum">
              <a:rPr lang="en-VN" smtClean="0"/>
              <a:t>‹#›</a:t>
            </a:fld>
            <a:endParaRPr lang="en-VN"/>
          </a:p>
        </p:txBody>
      </p:sp>
    </p:spTree>
    <p:extLst>
      <p:ext uri="{BB962C8B-B14F-4D97-AF65-F5344CB8AC3E}">
        <p14:creationId xmlns:p14="http://schemas.microsoft.com/office/powerpoint/2010/main" val="327075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A7CC5-7A15-E943-AD6C-E7C444D8C7F5}" type="slidenum">
              <a:rPr lang="en-VN" smtClean="0"/>
              <a:t>1</a:t>
            </a:fld>
            <a:endParaRPr lang="en-VN"/>
          </a:p>
        </p:txBody>
      </p:sp>
    </p:spTree>
    <p:extLst>
      <p:ext uri="{BB962C8B-B14F-4D97-AF65-F5344CB8AC3E}">
        <p14:creationId xmlns:p14="http://schemas.microsoft.com/office/powerpoint/2010/main" val="183527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DD3D-1F81-ACBC-F24F-B65FB6665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E6D09279-4E0F-6B1B-A14F-8F2ED6542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AACD999-A503-ABA5-0B0A-5C6D236636AD}"/>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C53C1CCB-4549-A31A-0B55-CA0D14E417C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D7F8EB0-5B20-8912-CE8F-B0BB355F5881}"/>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82938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871-F3B4-C8AA-82AD-754872287284}"/>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06DE41A2-7283-D829-7CCC-80676FA81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340CB46-E0FA-3A10-82FF-1E6B7973190B}"/>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ECAB6D10-6799-4188-58A1-3C5AB369936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F03E4B4-25C3-C451-6284-E79362DB4BAE}"/>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24217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59FF8-09B2-2D45-2EA7-C489522F62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FC4E941D-CE8E-6E51-29AA-E728C2ADA6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92E9AB2-D328-A4DA-6400-0E2D10BBCDD2}"/>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0891E63C-B7BB-63A9-5849-8386F91C7E5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422A6E2-BE63-1094-24A6-E4838DC92C00}"/>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2146220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D869A4-884C-4883-AAE3-EC74B3E93946}"/>
              </a:ext>
            </a:extLst>
          </p:cNvPr>
          <p:cNvSpPr txBox="1"/>
          <p:nvPr userDrawn="1"/>
        </p:nvSpPr>
        <p:spPr>
          <a:xfrm>
            <a:off x="908536" y="6375573"/>
            <a:ext cx="4894289" cy="287195"/>
          </a:xfrm>
          <a:prstGeom prst="rect">
            <a:avLst/>
          </a:prstGeom>
          <a:noFill/>
        </p:spPr>
        <p:txBody>
          <a:bodyPr wrap="none" rtlCol="0">
            <a:spAutoFit/>
          </a:bodyPr>
          <a:lstStyle/>
          <a:p>
            <a:pPr>
              <a:lnSpc>
                <a:spcPct val="125000"/>
              </a:lnSpc>
            </a:pPr>
            <a:r>
              <a:rPr lang="vi-VN" sz="1100" i="1">
                <a:solidFill>
                  <a:srgbClr val="FF0000"/>
                </a:solidFill>
                <a:effectLst/>
                <a:latin typeface="+mn-lt"/>
                <a:ea typeface="Times New Roman" panose="02020603050405020304" pitchFamily="18" charset="0"/>
              </a:rPr>
              <a:t>Ứng dụng </a:t>
            </a:r>
            <a:r>
              <a:rPr lang="en-US" sz="1100" i="1">
                <a:solidFill>
                  <a:srgbClr val="FF0000"/>
                </a:solidFill>
                <a:effectLst/>
                <a:latin typeface="+mn-lt"/>
                <a:ea typeface="Times New Roman" panose="02020603050405020304" pitchFamily="18" charset="0"/>
              </a:rPr>
              <a:t>AI/ML </a:t>
            </a:r>
            <a:r>
              <a:rPr lang="vi-VN" sz="1100" i="1">
                <a:solidFill>
                  <a:srgbClr val="FF0000"/>
                </a:solidFill>
                <a:effectLst/>
                <a:latin typeface="+mn-lt"/>
                <a:ea typeface="Times New Roman" panose="02020603050405020304" pitchFamily="18" charset="0"/>
              </a:rPr>
              <a:t>để dự đoán đặc tính vỉa chứa từ tài liệu ĐVLGK và mẫu lõi</a:t>
            </a:r>
            <a:endParaRPr lang="en-US" sz="1100" b="1" i="1">
              <a:solidFill>
                <a:srgbClr val="FF0000"/>
              </a:solidFill>
              <a:latin typeface="+mn-lt"/>
              <a:cs typeface="Arial" panose="020B0604020202020204" pitchFamily="34" charset="0"/>
            </a:endParaRPr>
          </a:p>
        </p:txBody>
      </p:sp>
      <p:pic>
        <p:nvPicPr>
          <p:cNvPr id="9" name="Picture 8">
            <a:extLst>
              <a:ext uri="{FF2B5EF4-FFF2-40B4-BE49-F238E27FC236}">
                <a16:creationId xmlns:a16="http://schemas.microsoft.com/office/drawing/2014/main" id="{11737EE0-F285-442D-9CEE-6F1CD6E6F4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6250" y="6219470"/>
            <a:ext cx="457686" cy="446266"/>
          </a:xfrm>
          <a:prstGeom prst="rect">
            <a:avLst/>
          </a:prstGeom>
        </p:spPr>
      </p:pic>
      <p:cxnSp>
        <p:nvCxnSpPr>
          <p:cNvPr id="4" name="Straight Connector 3">
            <a:extLst>
              <a:ext uri="{FF2B5EF4-FFF2-40B4-BE49-F238E27FC236}">
                <a16:creationId xmlns:a16="http://schemas.microsoft.com/office/drawing/2014/main" id="{A6CD2C51-DE99-49C7-BF8C-1153396C4DF1}"/>
              </a:ext>
            </a:extLst>
          </p:cNvPr>
          <p:cNvCxnSpPr>
            <a:cxnSpLocks/>
          </p:cNvCxnSpPr>
          <p:nvPr userDrawn="1"/>
        </p:nvCxnSpPr>
        <p:spPr>
          <a:xfrm flipH="1">
            <a:off x="476250" y="800976"/>
            <a:ext cx="11145136" cy="0"/>
          </a:xfrm>
          <a:prstGeom prst="line">
            <a:avLst/>
          </a:prstGeom>
          <a:ln w="12700">
            <a:solidFill>
              <a:srgbClr val="20427C"/>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D111D8-3D65-4B5D-8130-8D580A014E81}"/>
              </a:ext>
            </a:extLst>
          </p:cNvPr>
          <p:cNvSpPr txBox="1"/>
          <p:nvPr userDrawn="1"/>
        </p:nvSpPr>
        <p:spPr>
          <a:xfrm>
            <a:off x="400049" y="304800"/>
            <a:ext cx="11392807" cy="480131"/>
          </a:xfrm>
          <a:prstGeom prst="rect">
            <a:avLst/>
          </a:prstGeom>
          <a:noFill/>
          <a:ln>
            <a:noFill/>
          </a:ln>
        </p:spPr>
        <p:txBody>
          <a:bodyPr wrap="square" rtlCol="0">
            <a:spAutoFit/>
          </a:bodyPr>
          <a:lstStyle/>
          <a:p>
            <a:pPr>
              <a:lnSpc>
                <a:spcPct val="90000"/>
              </a:lnSpc>
            </a:pPr>
            <a:endParaRPr lang="en-US" sz="2800" b="1">
              <a:solidFill>
                <a:srgbClr val="20427C"/>
              </a:solidFill>
              <a:latin typeface="Times New Roman" panose="02020603050405020304" pitchFamily="18" charset="0"/>
              <a:ea typeface="Open Sans" pitchFamily="2" charset="0"/>
              <a:cs typeface="Times New Roman" panose="02020603050405020304" pitchFamily="18" charset="0"/>
            </a:endParaRPr>
          </a:p>
        </p:txBody>
      </p:sp>
    </p:spTree>
    <p:extLst>
      <p:ext uri="{BB962C8B-B14F-4D97-AF65-F5344CB8AC3E}">
        <p14:creationId xmlns:p14="http://schemas.microsoft.com/office/powerpoint/2010/main" val="403226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3783-A971-945D-980A-2744FAD6D65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7BDD5648-423E-4C39-5033-3064D14AB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D8EC52C-7DFA-0304-6969-0402F6A5C5D2}"/>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F2A7D617-FFD0-DD5B-A7BB-68A4C7136FF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01CD09D-AC93-4285-E7F5-4CDE8CCC923F}"/>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21039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6FC4-03B8-433E-FB1B-3872FEE42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11188BB9-2491-5F22-FC2F-B40A91588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54498-DA47-6778-9217-2D569B12E878}"/>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44A4C606-12F6-E126-5F1E-9F126EE8616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D690038-AC72-94E0-471C-91D40413EAAE}"/>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14059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AEA3-224E-F5C6-D343-2708113ADBDB}"/>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9F3AAAF-89CA-F1B1-6D45-18EBCB8F1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116327FE-7F22-83D3-33BD-737A3DE72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8819F81-9788-7FD9-478E-C60EF5B040F8}"/>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6" name="Footer Placeholder 5">
            <a:extLst>
              <a:ext uri="{FF2B5EF4-FFF2-40B4-BE49-F238E27FC236}">
                <a16:creationId xmlns:a16="http://schemas.microsoft.com/office/drawing/2014/main" id="{899EE4AD-33D9-3F06-4F5B-18A97612A62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5EE5A2B-C9F1-95AC-6356-EC2347D36C42}"/>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103677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4B3F-98DA-F902-00FB-96A1F3E3AF08}"/>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5E5B772-F67B-D53A-2E03-507B5E3CF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E977F-D963-BEA6-DEB3-6E98538E0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924BDC87-EF22-3E64-5B43-A498C5F5A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21EF1A-9A33-7C1E-1FA7-A333F242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0E614D70-5FC7-5A93-6D37-3F33639DEA49}"/>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8" name="Footer Placeholder 7">
            <a:extLst>
              <a:ext uri="{FF2B5EF4-FFF2-40B4-BE49-F238E27FC236}">
                <a16:creationId xmlns:a16="http://schemas.microsoft.com/office/drawing/2014/main" id="{097DA5F4-D9E9-60E3-9A5F-85926E48D5B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FFAF3507-CEA1-C213-AB61-724C98D3D7B7}"/>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320755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F86C-DE2C-B9AA-6122-1D7AA8031334}"/>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7C1FED3-4566-2F72-9880-D7B1872DA360}"/>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4" name="Footer Placeholder 3">
            <a:extLst>
              <a:ext uri="{FF2B5EF4-FFF2-40B4-BE49-F238E27FC236}">
                <a16:creationId xmlns:a16="http://schemas.microsoft.com/office/drawing/2014/main" id="{382E1CD1-F52C-53C3-956E-BB01C6F5BF5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A4880F73-2524-AB52-4BAF-081918325BF0}"/>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326601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33A56-BBA5-02A1-0567-A4EFCFF16D66}"/>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3" name="Footer Placeholder 2">
            <a:extLst>
              <a:ext uri="{FF2B5EF4-FFF2-40B4-BE49-F238E27FC236}">
                <a16:creationId xmlns:a16="http://schemas.microsoft.com/office/drawing/2014/main" id="{5719DD81-C447-B2FA-2D9F-267E9B04A9E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6148011B-1EA4-A555-6425-6595A021E451}"/>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180344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776C-828A-6D2F-ECB2-CC392322E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A1D4C43-613D-AA7D-0DD2-FFCF07052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6ECCACB1-C864-9EDF-ACDE-524050A1F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3B80B-A841-8DB9-EE3D-ABC084A49EE9}"/>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6" name="Footer Placeholder 5">
            <a:extLst>
              <a:ext uri="{FF2B5EF4-FFF2-40B4-BE49-F238E27FC236}">
                <a16:creationId xmlns:a16="http://schemas.microsoft.com/office/drawing/2014/main" id="{9E7E863C-1BC2-835F-ED90-4AED2CD4BEE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BB9B8E2-C11C-58AF-09A8-6D4C2627E06C}"/>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382859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B294-63B7-535B-CD7D-50A68C30A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0F29DFE-D760-3D95-7FAA-CD06C68BD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F7A7262E-0975-B112-96C8-F533222A1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CB4F9-1597-2E55-F85A-859F620BACDE}"/>
              </a:ext>
            </a:extLst>
          </p:cNvPr>
          <p:cNvSpPr>
            <a:spLocks noGrp="1"/>
          </p:cNvSpPr>
          <p:nvPr>
            <p:ph type="dt" sz="half" idx="10"/>
          </p:nvPr>
        </p:nvSpPr>
        <p:spPr/>
        <p:txBody>
          <a:bodyPr/>
          <a:lstStyle/>
          <a:p>
            <a:fld id="{1308BDF7-5829-CA4D-ACBE-913C141F35F6}" type="datetimeFigureOut">
              <a:rPr lang="en-VN" smtClean="0"/>
              <a:t>16/06/2023</a:t>
            </a:fld>
            <a:endParaRPr lang="en-VN"/>
          </a:p>
        </p:txBody>
      </p:sp>
      <p:sp>
        <p:nvSpPr>
          <p:cNvPr id="6" name="Footer Placeholder 5">
            <a:extLst>
              <a:ext uri="{FF2B5EF4-FFF2-40B4-BE49-F238E27FC236}">
                <a16:creationId xmlns:a16="http://schemas.microsoft.com/office/drawing/2014/main" id="{EF498103-6050-E4B3-2BAE-947C2AA9B59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07C3231-C11A-78A7-61E6-15B65D42C7A3}"/>
              </a:ext>
            </a:extLst>
          </p:cNvPr>
          <p:cNvSpPr>
            <a:spLocks noGrp="1"/>
          </p:cNvSpPr>
          <p:nvPr>
            <p:ph type="sldNum" sz="quarter" idx="12"/>
          </p:nvPr>
        </p:nvSpPr>
        <p:spPr/>
        <p:txBody>
          <a:bodyPr/>
          <a:lstStyle/>
          <a:p>
            <a:fld id="{6DA0BD5C-3352-3A40-B2BF-B47AFCDBCA4D}" type="slidenum">
              <a:rPr lang="en-VN" smtClean="0"/>
              <a:t>‹#›</a:t>
            </a:fld>
            <a:endParaRPr lang="en-VN"/>
          </a:p>
        </p:txBody>
      </p:sp>
    </p:spTree>
    <p:extLst>
      <p:ext uri="{BB962C8B-B14F-4D97-AF65-F5344CB8AC3E}">
        <p14:creationId xmlns:p14="http://schemas.microsoft.com/office/powerpoint/2010/main" val="3393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BA377-1200-2C31-B974-B8A741E2F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7ED937CD-9118-89B9-FB73-F69D93776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BEEDA00-8D87-76C3-BC44-6DFA78335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8BDF7-5829-CA4D-ACBE-913C141F35F6}" type="datetimeFigureOut">
              <a:rPr lang="en-VN" smtClean="0"/>
              <a:t>16/06/2023</a:t>
            </a:fld>
            <a:endParaRPr lang="en-VN"/>
          </a:p>
        </p:txBody>
      </p:sp>
      <p:sp>
        <p:nvSpPr>
          <p:cNvPr id="5" name="Footer Placeholder 4">
            <a:extLst>
              <a:ext uri="{FF2B5EF4-FFF2-40B4-BE49-F238E27FC236}">
                <a16:creationId xmlns:a16="http://schemas.microsoft.com/office/drawing/2014/main" id="{06C2B1F7-D694-F475-8739-F3FA83036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5D6C119-23DF-56A9-94C6-24D43FC94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0BD5C-3352-3A40-B2BF-B47AFCDBCA4D}" type="slidenum">
              <a:rPr lang="en-VN" smtClean="0"/>
              <a:t>‹#›</a:t>
            </a:fld>
            <a:endParaRPr lang="en-VN"/>
          </a:p>
        </p:txBody>
      </p:sp>
    </p:spTree>
    <p:extLst>
      <p:ext uri="{BB962C8B-B14F-4D97-AF65-F5344CB8AC3E}">
        <p14:creationId xmlns:p14="http://schemas.microsoft.com/office/powerpoint/2010/main" val="2149740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4ADE35-A889-3D9A-E5EC-769F30443D9D}"/>
              </a:ext>
            </a:extLst>
          </p:cNvPr>
          <p:cNvSpPr txBox="1">
            <a:spLocks/>
          </p:cNvSpPr>
          <p:nvPr/>
        </p:nvSpPr>
        <p:spPr>
          <a:xfrm>
            <a:off x="2558623" y="140107"/>
            <a:ext cx="7797800" cy="461665"/>
          </a:xfrm>
          <a:prstGeom prst="rect">
            <a:avLst/>
          </a:prstGeom>
          <a:noFill/>
        </p:spPr>
        <p:txBody>
          <a:bodyPr wrap="square" rtlCol="0">
            <a:spAutoFit/>
          </a:bodyPr>
          <a:lstStyle>
            <a:defPPr>
              <a:defRPr lang="en-US"/>
            </a:defPPr>
            <a:lvl1pPr algn="ctr">
              <a:defRPr sz="2400" b="1">
                <a:solidFill>
                  <a:srgbClr val="0000CC"/>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indent="0">
              <a:lnSpc>
                <a:spcPct val="90000"/>
              </a:lnSpc>
              <a:spcBef>
                <a:spcPts val="500"/>
              </a:spcBef>
              <a:buFont typeface="Arial" panose="020B0604020202020204" pitchFamily="34" charset="0"/>
              <a:buNone/>
              <a:defRPr sz="2000">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vi-VN" dirty="0"/>
              <a:t>Review workflow Data Sience</a:t>
            </a:r>
          </a:p>
        </p:txBody>
      </p:sp>
      <p:sp>
        <p:nvSpPr>
          <p:cNvPr id="5" name="TextBox 4">
            <a:extLst>
              <a:ext uri="{FF2B5EF4-FFF2-40B4-BE49-F238E27FC236}">
                <a16:creationId xmlns:a16="http://schemas.microsoft.com/office/drawing/2014/main" id="{C0D6B735-0F56-43D8-B4A7-286E59714C80}"/>
              </a:ext>
            </a:extLst>
          </p:cNvPr>
          <p:cNvSpPr txBox="1"/>
          <p:nvPr/>
        </p:nvSpPr>
        <p:spPr>
          <a:xfrm>
            <a:off x="449705" y="1019331"/>
            <a:ext cx="11475073" cy="2308324"/>
          </a:xfrm>
          <a:prstGeom prst="rect">
            <a:avLst/>
          </a:prstGeom>
          <a:noFill/>
        </p:spPr>
        <p:txBody>
          <a:bodyPr wrap="square" rtlCol="0">
            <a:spAutoFit/>
          </a:bodyPr>
          <a:lstStyle/>
          <a:p>
            <a:r>
              <a:rPr lang="en-VN" dirty="0"/>
              <a:t>Những mục cần bổ xung:</a:t>
            </a:r>
          </a:p>
          <a:p>
            <a:pPr marL="342900" indent="-342900">
              <a:buAutoNum type="arabicPeriod"/>
            </a:pPr>
            <a:r>
              <a:rPr lang="en-VN" dirty="0"/>
              <a:t>Bổ sung phần EDA (thể hiện các features (</a:t>
            </a:r>
            <a:r>
              <a:rPr lang="en-US" dirty="0"/>
              <a:t>IV_COLS </a:t>
            </a:r>
            <a:r>
              <a:rPr lang="en-US" dirty="0" err="1"/>
              <a:t>với</a:t>
            </a:r>
            <a:r>
              <a:rPr lang="en-US" dirty="0"/>
              <a:t> legend </a:t>
            </a:r>
            <a:r>
              <a:rPr lang="en-US" dirty="0" err="1"/>
              <a:t>là</a:t>
            </a:r>
            <a:r>
              <a:rPr lang="en-US" dirty="0"/>
              <a:t> DV_COLS</a:t>
            </a:r>
            <a:r>
              <a:rPr lang="en-VN" dirty="0"/>
              <a:t> ), có thể in ra thành dạng .html để giúp cho nhóm chuyên môn có sự quan sát và đánh giá dữ liệu</a:t>
            </a:r>
          </a:p>
          <a:p>
            <a:pPr marL="342900" indent="-342900">
              <a:buAutoNum type="arabicPeriod"/>
            </a:pPr>
            <a:r>
              <a:rPr lang="en-VN" dirty="0"/>
              <a:t>Cần xét đến phương án “bù” những ô dữ liệu (</a:t>
            </a:r>
            <a:r>
              <a:rPr lang="en-US" dirty="0"/>
              <a:t>IV_COLS ) </a:t>
            </a:r>
            <a:r>
              <a:rPr lang="en-VN" dirty="0"/>
              <a:t>bị Null (thiếu data), thay vì việc dropna, điều này sẽ dẫn tới việc dữ liệu khi ghép tất cả các giếng lại thì có điểm dữ liệu sẽ bị thay đổi.</a:t>
            </a:r>
          </a:p>
          <a:p>
            <a:r>
              <a:rPr lang="en-VN" dirty="0"/>
              <a:t> 	Ví dụ: PHIE – 1328 rows</a:t>
            </a:r>
          </a:p>
          <a:p>
            <a:endParaRPr lang="en-VN" dirty="0"/>
          </a:p>
          <a:p>
            <a:pPr marL="342900" indent="-342900">
              <a:buAutoNum type="arabicPeriod"/>
            </a:pPr>
            <a:endParaRPr lang="en-VN" dirty="0"/>
          </a:p>
        </p:txBody>
      </p:sp>
      <p:pic>
        <p:nvPicPr>
          <p:cNvPr id="1026" name="Picture 2">
            <a:extLst>
              <a:ext uri="{FF2B5EF4-FFF2-40B4-BE49-F238E27FC236}">
                <a16:creationId xmlns:a16="http://schemas.microsoft.com/office/drawing/2014/main" id="{FFC21B3E-0B29-72AD-CC79-57FA9B28D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590" y="3745214"/>
            <a:ext cx="812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972EDA-006A-329E-0A9E-2CE5B2E1E9AA}"/>
              </a:ext>
            </a:extLst>
          </p:cNvPr>
          <p:cNvSpPr txBox="1"/>
          <p:nvPr/>
        </p:nvSpPr>
        <p:spPr>
          <a:xfrm>
            <a:off x="1593590" y="4537416"/>
            <a:ext cx="3663695" cy="369332"/>
          </a:xfrm>
          <a:prstGeom prst="rect">
            <a:avLst/>
          </a:prstGeom>
          <a:noFill/>
        </p:spPr>
        <p:txBody>
          <a:bodyPr wrap="none" rtlCol="0">
            <a:spAutoFit/>
          </a:bodyPr>
          <a:lstStyle/>
          <a:p>
            <a:r>
              <a:rPr lang="en-VN" dirty="0"/>
              <a:t>=&gt; sau khi drop thì chỉ còn 1197 rows</a:t>
            </a:r>
          </a:p>
        </p:txBody>
      </p:sp>
      <p:pic>
        <p:nvPicPr>
          <p:cNvPr id="1028" name="Picture 4" descr="image">
            <a:extLst>
              <a:ext uri="{FF2B5EF4-FFF2-40B4-BE49-F238E27FC236}">
                <a16:creationId xmlns:a16="http://schemas.microsoft.com/office/drawing/2014/main" id="{AE3A2EBF-27A1-B7E5-2E07-9030A25A31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7693"/>
          <a:stretch/>
        </p:blipFill>
        <p:spPr bwMode="auto">
          <a:xfrm>
            <a:off x="1323141" y="2667000"/>
            <a:ext cx="97282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93E69B73-C9EE-32B4-0143-FDCEF4699F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7" t="11058" b="29675"/>
          <a:stretch/>
        </p:blipFill>
        <p:spPr bwMode="auto">
          <a:xfrm>
            <a:off x="1593590" y="4927897"/>
            <a:ext cx="6534412" cy="91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64BFB-9BB5-76C8-E92D-2AA64D95A7CD}"/>
              </a:ext>
            </a:extLst>
          </p:cNvPr>
          <p:cNvSpPr txBox="1"/>
          <p:nvPr/>
        </p:nvSpPr>
        <p:spPr>
          <a:xfrm>
            <a:off x="449706" y="956701"/>
            <a:ext cx="9232914" cy="1477328"/>
          </a:xfrm>
          <a:prstGeom prst="rect">
            <a:avLst/>
          </a:prstGeom>
          <a:noFill/>
        </p:spPr>
        <p:txBody>
          <a:bodyPr wrap="square" rtlCol="0">
            <a:spAutoFit/>
          </a:bodyPr>
          <a:lstStyle/>
          <a:p>
            <a:r>
              <a:rPr lang="vi-VN" dirty="0">
                <a:latin typeface="Arial" panose="020B0604020202020204" pitchFamily="34" charset="0"/>
                <a:cs typeface="Arial" panose="020B0604020202020204" pitchFamily="34" charset="0"/>
              </a:rPr>
              <a:t>3. Nghiên cứu đánh giá cải thiện score của những </a:t>
            </a:r>
            <a:r>
              <a:rPr lang="en-VN" dirty="0">
                <a:latin typeface="Arial" panose="020B0604020202020204" pitchFamily="34" charset="0"/>
                <a:cs typeface="Arial" panose="020B0604020202020204" pitchFamily="34" charset="0"/>
              </a:rPr>
              <a:t>group ít điểm dữ liệu.</a:t>
            </a:r>
          </a:p>
          <a:p>
            <a:endParaRPr lang="en-VN" dirty="0">
              <a:latin typeface="Arial" panose="020B0604020202020204" pitchFamily="34" charset="0"/>
              <a:cs typeface="Arial" panose="020B0604020202020204" pitchFamily="34" charset="0"/>
            </a:endParaRPr>
          </a:p>
          <a:p>
            <a:r>
              <a:rPr lang="en-VN" dirty="0">
                <a:latin typeface="Arial" panose="020B0604020202020204" pitchFamily="34" charset="0"/>
                <a:cs typeface="Arial" panose="020B0604020202020204" pitchFamily="34" charset="0"/>
              </a:rPr>
              <a:t>4. Nghiên cứu thuật toán mới hơn như </a:t>
            </a:r>
            <a:r>
              <a:rPr lang="en-US" dirty="0">
                <a:latin typeface="Arial" panose="020B0604020202020204" pitchFamily="34" charset="0"/>
                <a:cs typeface="Arial" panose="020B0604020202020204" pitchFamily="34" charset="0"/>
              </a:rPr>
              <a:t>Gradient boosting</a:t>
            </a:r>
            <a:r>
              <a:rPr lang="en-VN" dirty="0">
                <a:latin typeface="Arial" panose="020B0604020202020204" pitchFamily="34" charset="0"/>
                <a:cs typeface="Arial" panose="020B0604020202020204" pitchFamily="34" charset="0"/>
              </a:rPr>
              <a:t> (Lightgbm hay Catboots).</a:t>
            </a:r>
          </a:p>
          <a:p>
            <a:endParaRPr lang="en-VN" dirty="0">
              <a:latin typeface="Arial" panose="020B0604020202020204" pitchFamily="34" charset="0"/>
              <a:cs typeface="Arial" panose="020B0604020202020204" pitchFamily="34" charset="0"/>
            </a:endParaRPr>
          </a:p>
          <a:p>
            <a:r>
              <a:rPr lang="en-VN" dirty="0">
                <a:latin typeface="Arial" panose="020B0604020202020204" pitchFamily="34" charset="0"/>
                <a:cs typeface="Arial" panose="020B0604020202020204" pitchFamily="34" charset="0"/>
              </a:rPr>
              <a:t>5. Xuất tất cả các kết quả dưới dạng figure có kèm theo score.</a:t>
            </a:r>
          </a:p>
        </p:txBody>
      </p:sp>
      <p:sp>
        <p:nvSpPr>
          <p:cNvPr id="3" name="Content Placeholder 1">
            <a:extLst>
              <a:ext uri="{FF2B5EF4-FFF2-40B4-BE49-F238E27FC236}">
                <a16:creationId xmlns:a16="http://schemas.microsoft.com/office/drawing/2014/main" id="{8804D961-A436-2828-C24C-638B2432B827}"/>
              </a:ext>
            </a:extLst>
          </p:cNvPr>
          <p:cNvSpPr txBox="1">
            <a:spLocks/>
          </p:cNvSpPr>
          <p:nvPr/>
        </p:nvSpPr>
        <p:spPr>
          <a:xfrm>
            <a:off x="2558623" y="140107"/>
            <a:ext cx="7797800" cy="461665"/>
          </a:xfrm>
          <a:prstGeom prst="rect">
            <a:avLst/>
          </a:prstGeom>
          <a:noFill/>
        </p:spPr>
        <p:txBody>
          <a:bodyPr wrap="square" rtlCol="0">
            <a:spAutoFit/>
          </a:bodyPr>
          <a:lstStyle>
            <a:defPPr>
              <a:defRPr lang="en-US"/>
            </a:defPPr>
            <a:lvl1pPr algn="ctr">
              <a:defRPr sz="2400" b="1">
                <a:solidFill>
                  <a:srgbClr val="0000CC"/>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indent="0">
              <a:lnSpc>
                <a:spcPct val="90000"/>
              </a:lnSpc>
              <a:spcBef>
                <a:spcPts val="500"/>
              </a:spcBef>
              <a:buFont typeface="Arial" panose="020B0604020202020204" pitchFamily="34" charset="0"/>
              <a:buNone/>
              <a:defRPr sz="2000">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vi-VN" dirty="0"/>
              <a:t>Review workflow Data Sience</a:t>
            </a:r>
          </a:p>
        </p:txBody>
      </p:sp>
      <p:pic>
        <p:nvPicPr>
          <p:cNvPr id="2050" name="Picture 2">
            <a:extLst>
              <a:ext uri="{FF2B5EF4-FFF2-40B4-BE49-F238E27FC236}">
                <a16:creationId xmlns:a16="http://schemas.microsoft.com/office/drawing/2014/main" id="{955BA541-1B8E-FE51-8850-0B58319961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51" t="8774" r="37202" b="60366"/>
          <a:stretch/>
        </p:blipFill>
        <p:spPr bwMode="auto">
          <a:xfrm>
            <a:off x="3664219" y="2739981"/>
            <a:ext cx="4465174" cy="336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1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178</Words>
  <Application>Microsoft Macintosh PowerPoint</Application>
  <PresentationFormat>Widescreen</PresentationFormat>
  <Paragraphs>13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Trung Sơn</dc:creator>
  <cp:lastModifiedBy>Nguyễn Trung Sơn</cp:lastModifiedBy>
  <cp:revision>2</cp:revision>
  <dcterms:created xsi:type="dcterms:W3CDTF">2023-06-16T03:02:47Z</dcterms:created>
  <dcterms:modified xsi:type="dcterms:W3CDTF">2023-06-16T07:58:59Z</dcterms:modified>
</cp:coreProperties>
</file>