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562" autoAdjust="0"/>
  </p:normalViewPr>
  <p:slideViewPr>
    <p:cSldViewPr snapToGrid="0">
      <p:cViewPr varScale="1">
        <p:scale>
          <a:sx n="68" d="100"/>
          <a:sy n="68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4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4357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2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003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97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89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1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6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0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1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0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7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5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EB1A-0575-4EB7-A65C-E8C3E599BD94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q.com/news/2013/06/Native-Performanc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1670438"/>
            <a:ext cx="5826719" cy="1646302"/>
          </a:xfrm>
        </p:spPr>
        <p:txBody>
          <a:bodyPr/>
          <a:lstStyle/>
          <a:p>
            <a:r>
              <a:rPr lang="vi-VN" sz="4000"/>
              <a:t>BỘ NHỚ VÀ HIỆU SUẤT CHƯƠNG TRÌNH</a:t>
            </a:r>
            <a:endParaRPr lang="en-US" sz="4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945" y="4050834"/>
            <a:ext cx="6313370" cy="2414360"/>
          </a:xfrm>
        </p:spPr>
        <p:txBody>
          <a:bodyPr>
            <a:normAutofit/>
          </a:bodyPr>
          <a:lstStyle/>
          <a:p>
            <a:pPr algn="l"/>
            <a:r>
              <a:rPr lang="en-US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Họ</a:t>
            </a:r>
            <a:r>
              <a:rPr lang="en-US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và</a:t>
            </a:r>
            <a:r>
              <a:rPr lang="en-US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tên</a:t>
            </a:r>
            <a:r>
              <a:rPr lang="en-US">
                <a:latin typeface="Times New Roman" pitchFamily="18" charset="0"/>
                <a:ea typeface="Tahoma" pitchFamily="34" charset="0"/>
                <a:cs typeface="Times New Roman" pitchFamily="18" charset="0"/>
              </a:rPr>
              <a:t>: </a:t>
            </a:r>
            <a:r>
              <a:rPr lang="en-US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Tạ</a:t>
            </a:r>
            <a:r>
              <a:rPr lang="en-US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Đức</a:t>
            </a:r>
            <a:r>
              <a:rPr lang="en-US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Việt</a:t>
            </a:r>
            <a:endParaRPr lang="en-US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l"/>
            <a:r>
              <a:rPr lang="en-US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Giảng</a:t>
            </a:r>
            <a:r>
              <a:rPr lang="en-US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viên</a:t>
            </a:r>
            <a:r>
              <a:rPr lang="en-US">
                <a:latin typeface="Times New Roman" pitchFamily="18" charset="0"/>
                <a:ea typeface="Tahoma" pitchFamily="34" charset="0"/>
                <a:cs typeface="Times New Roman" pitchFamily="18" charset="0"/>
              </a:rPr>
              <a:t>: TS. </a:t>
            </a:r>
            <a:r>
              <a:rPr lang="en-US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Trương</a:t>
            </a:r>
            <a:r>
              <a:rPr lang="en-US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Anh</a:t>
            </a:r>
            <a:r>
              <a:rPr lang="en-US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Hoàng</a:t>
            </a:r>
            <a:endParaRPr lang="en-US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l"/>
            <a:r>
              <a:rPr lang="en-US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Môn</a:t>
            </a:r>
            <a:r>
              <a:rPr lang="en-US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học</a:t>
            </a:r>
            <a:r>
              <a:rPr lang="en-US">
                <a:latin typeface="Times New Roman" pitchFamily="18" charset="0"/>
                <a:ea typeface="Tahoma" pitchFamily="34" charset="0"/>
                <a:cs typeface="Times New Roman" pitchFamily="18" charset="0"/>
              </a:rPr>
              <a:t>: </a:t>
            </a:r>
            <a:r>
              <a:rPr lang="en-US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Các</a:t>
            </a:r>
            <a:r>
              <a:rPr lang="en-US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vấn</a:t>
            </a:r>
            <a:r>
              <a:rPr lang="en-US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đề</a:t>
            </a:r>
            <a:r>
              <a:rPr lang="en-US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hiện</a:t>
            </a:r>
            <a:r>
              <a:rPr lang="en-US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đại</a:t>
            </a:r>
            <a:r>
              <a:rPr lang="en-US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của</a:t>
            </a:r>
            <a:r>
              <a:rPr lang="en-US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công</a:t>
            </a:r>
            <a:r>
              <a:rPr lang="en-US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nghệ</a:t>
            </a:r>
            <a:r>
              <a:rPr lang="en-US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phần</a:t>
            </a:r>
            <a:r>
              <a:rPr lang="en-US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mềm</a:t>
            </a:r>
            <a:r>
              <a:rPr lang="en-US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</a:t>
            </a:r>
          </a:p>
          <a:p>
            <a:pPr algn="l"/>
            <a:endParaRPr lang="en-US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Source: </a:t>
            </a:r>
            <a:r>
              <a:rPr lang="en-US">
                <a:latin typeface="Times New Roman" pitchFamily="18" charset="0"/>
                <a:ea typeface="Tahoma" pitchFamily="34" charset="0"/>
                <a:cs typeface="Times New Roman" pitchFamily="18" charset="0"/>
                <a:hlinkClick r:id="rId2"/>
              </a:rPr>
              <a:t>http://www.infoq.com/news/2013/06/Native-Performance</a:t>
            </a:r>
            <a:endParaRPr lang="en-US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3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Tổng quan về bộ nhớ đệm (Cache)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Với mỗi nhân bộ vi xử lý Intel Sandy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Bridge có: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 đường ống (pipeline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64 kB bộ nhớ đệm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L1.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256 kB bộ nhớ đệm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L2.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Bộ nhớ đệm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L3: 8 – 30 MB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ọc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 số thực 32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bit:.</a:t>
            </a:r>
          </a:p>
          <a:p>
            <a:pPr lvl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bộ nhớ đệm L1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 chu kỳ (cycle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Từ bộ nhớ đệm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L2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chu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Từ bộ nhớ đệm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L3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chu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8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Truy cập dữ liệu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93" y="1270000"/>
            <a:ext cx="5725324" cy="3219899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598" y="4597758"/>
            <a:ext cx="6731359" cy="181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Rút ngắn thời gian truy cập bằng cách đổi vị trí k và j. Kết quả:</a:t>
            </a:r>
          </a:p>
          <a:p>
            <a:pPr lvl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 độ tăng 10 lần với máy cấu hình cao.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Tốc độ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 18 lần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với máy cấu hình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1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Hiệu quả với vi xử lý đa nhân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71224"/>
            <a:ext cx="6757116" cy="447014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Giả sử chúng ta có 2 mảng, mỗi mảng có 4 triệu phần tử số thực. Tạo mảng thứ 3 bằng cách cộng lần lượt từng phần tử từ 2 mảng trên (c[i] = a[i] + b[i]; i = 0..3,999,999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dung lượng 3 mảng là 48 MB.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 1 CPU có 5 nhân với L3 cache = 30 MB: Tốc độ tăng 1.6 lần 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32% lý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thuyết).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Với 1 CPU có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nhân với L3 cache = 30 MB: Tốc độ tăng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lần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(24%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lý thuyết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CPU có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nhân với L3 cache =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MB: Tốc độ tăng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lần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(90%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lý thuyết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609599" y="50742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5769" y="5131926"/>
            <a:ext cx="564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Tầm 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trọng của bộ nhớ đệm.</a:t>
            </a:r>
          </a:p>
        </p:txBody>
      </p:sp>
    </p:spTree>
    <p:extLst>
      <p:ext uri="{BB962C8B-B14F-4D97-AF65-F5344CB8AC3E}">
        <p14:creationId xmlns:p14="http://schemas.microsoft.com/office/powerpoint/2010/main" val="110629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Vector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70000"/>
            <a:ext cx="5715798" cy="321989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598" y="4362879"/>
            <a:ext cx="6691534" cy="20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4096 hạt vật lý tương tác với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nhau: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1 vòng lặp thường: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 khung hình mỗi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giây.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dụng vector trong C++ và tập lệnh SSE2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128-bit: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 khung hình mỗi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giây.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</a:t>
            </a:r>
            <a:r>
              <a:rPr lang="en-US"/>
              <a:t>tập lệnh AVK </a:t>
            </a:r>
            <a:r>
              <a:rPr lang="en-US" smtClean="0"/>
              <a:t>256-bit: 23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khung hình mỗi giây.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3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15704"/>
            <a:ext cx="6347713" cy="1320800"/>
          </a:xfrm>
        </p:spPr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Vector code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598" y="4124487"/>
            <a:ext cx="6691534" cy="1727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3 mảng tạm và </a:t>
            </a:r>
            <a:r>
              <a:rPr lang="en-US"/>
              <a:t>tập lệnh AVK </a:t>
            </a:r>
            <a:r>
              <a:rPr lang="en-US" smtClean="0"/>
              <a:t>256-bit: </a:t>
            </a:r>
            <a:r>
              <a:rPr lang="en-US"/>
              <a:t>42 khung hình mỗi giây</a:t>
            </a:r>
            <a:r>
              <a:rPr lang="en-US" smtClean="0"/>
              <a:t>.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735428"/>
            <a:ext cx="6030353" cy="3389059"/>
          </a:xfrm>
        </p:spPr>
      </p:pic>
    </p:spTree>
    <p:extLst>
      <p:ext uri="{BB962C8B-B14F-4D97-AF65-F5344CB8AC3E}">
        <p14:creationId xmlns:p14="http://schemas.microsoft.com/office/powerpoint/2010/main" val="135139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ắp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b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3138"/>
            <a:ext cx="6347714" cy="4957662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Mỗi line bộ nhớ đệm L1 có độ rộng 64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bytes.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kích cỡ mỗi kiểu dữ liệu là ước số của độ rộng mỗi line (ví dụ: 32, 16, 8, …) thì ta có thể xếp chúng vào vừa một line mà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gây lãng phí bộ nhớ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ruy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cập mà không sắp xếp bằng cách bỏ qua phần tử đầu tiên của mảng. Kết quả là hiệu suất giảm 8% so với việc bắt đầu thực hiện vòng lặp với j bằng 0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Với C tiêu chuẩn, malloc chỉ trả về dữ liệu sắp xếp mỗi 8 bytes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Để nhận được dữ liệu sắp xếp 32 hoặc 64 bytes ta có thể sử dụng _aligned_malloc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Hiện nay các trình biên dịch tự động gọi _aligned_malloc khi dữ liệu được sử dụng trong vòng lặp, nhưng việc đó có thể làm gia tăng sự phân mảnh dữ liệu.</a:t>
            </a:r>
          </a:p>
        </p:txBody>
      </p:sp>
    </p:spTree>
    <p:extLst>
      <p:ext uri="{BB962C8B-B14F-4D97-AF65-F5344CB8AC3E}">
        <p14:creationId xmlns:p14="http://schemas.microsoft.com/office/powerpoint/2010/main" val="115718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7" y="3254326"/>
            <a:ext cx="7737231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WATCHING!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14638539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567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Segoe UI</vt:lpstr>
      <vt:lpstr>Tahoma</vt:lpstr>
      <vt:lpstr>Times New Roman</vt:lpstr>
      <vt:lpstr>Trebuchet MS</vt:lpstr>
      <vt:lpstr>Wingdings 3</vt:lpstr>
      <vt:lpstr>Facet</vt:lpstr>
      <vt:lpstr>BỘ NHỚ VÀ HIỆU SUẤT CHƯƠNG TRÌNH</vt:lpstr>
      <vt:lpstr>Tổng quan về bộ nhớ đệm (Cache)</vt:lpstr>
      <vt:lpstr>Truy cập dữ liệu</vt:lpstr>
      <vt:lpstr>Hiệu quả với vi xử lý đa nhân</vt:lpstr>
      <vt:lpstr>Vector code</vt:lpstr>
      <vt:lpstr>Vector code</vt:lpstr>
      <vt:lpstr>Sắp xếp </vt:lpstr>
      <vt:lpstr>THANK YOU FOR WATCHING!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Bộ nhớ và hiệu suất chương trình</dc:title>
  <dc:creator>25512345</dc:creator>
  <cp:lastModifiedBy>25512345</cp:lastModifiedBy>
  <cp:revision>14</cp:revision>
  <dcterms:created xsi:type="dcterms:W3CDTF">2014-09-13T09:59:49Z</dcterms:created>
  <dcterms:modified xsi:type="dcterms:W3CDTF">2014-09-13T12:27:22Z</dcterms:modified>
</cp:coreProperties>
</file>