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9/12/2014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wikipedia.org/w/index.php?title=Gi%E1%BA%A5y_ph%C3%A9p_ngu%E1%BB%93n_m%E1%BB%9F&amp;action=edit&amp;redlink=1" TargetMode="External"/><Relationship Id="rId2" Type="http://schemas.openxmlformats.org/officeDocument/2006/relationships/hyperlink" Target="http://vi.wikipedia.org/wiki/Ph%E1%BA%A7n_m%E1%BB%81m" TargetMode="Externa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Is Android Moving to a Closed Source Model?</a:t>
            </a:r>
          </a:p>
        </p:txBody>
      </p:sp>
      <p:sp>
        <p:nvSpPr>
          <p:cNvPr id="3" name="Subtitle 2"/>
          <p:cNvSpPr>
            <a:spLocks noGrp="1"/>
          </p:cNvSpPr>
          <p:nvPr>
            <p:ph type="subTitle" idx="1"/>
          </p:nvPr>
        </p:nvSpPr>
        <p:spPr/>
        <p:txBody>
          <a:bodyPr>
            <a:normAutofit/>
          </a:bodyPr>
          <a:lstStyle/>
          <a:p>
            <a:r>
              <a:rPr lang="en-US" sz="3200" dirty="0" smtClean="0">
                <a:solidFill>
                  <a:schemeClr val="tx1"/>
                </a:solidFill>
              </a:rPr>
              <a:t>Android </a:t>
            </a:r>
            <a:r>
              <a:rPr lang="en-US" sz="3200" dirty="0" err="1" smtClean="0">
                <a:solidFill>
                  <a:schemeClr val="tx1"/>
                </a:solidFill>
              </a:rPr>
              <a:t>đang</a:t>
            </a:r>
            <a:r>
              <a:rPr lang="en-US" sz="3200" dirty="0" smtClean="0">
                <a:solidFill>
                  <a:schemeClr val="tx1"/>
                </a:solidFill>
              </a:rPr>
              <a:t> </a:t>
            </a:r>
            <a:r>
              <a:rPr lang="en-US" sz="3200" dirty="0" err="1" smtClean="0">
                <a:solidFill>
                  <a:schemeClr val="tx1"/>
                </a:solidFill>
              </a:rPr>
              <a:t>chuyển</a:t>
            </a:r>
            <a:r>
              <a:rPr lang="en-US" sz="3200" dirty="0" smtClean="0">
                <a:solidFill>
                  <a:schemeClr val="tx1"/>
                </a:solidFill>
              </a:rPr>
              <a:t> sang </a:t>
            </a:r>
            <a:r>
              <a:rPr lang="en-US" sz="3200" dirty="0" err="1" smtClean="0">
                <a:solidFill>
                  <a:schemeClr val="tx1"/>
                </a:solidFill>
              </a:rPr>
              <a:t>mã</a:t>
            </a:r>
            <a:r>
              <a:rPr lang="en-US" sz="3200" dirty="0" smtClean="0">
                <a:solidFill>
                  <a:schemeClr val="tx1"/>
                </a:solidFill>
              </a:rPr>
              <a:t> </a:t>
            </a:r>
            <a:r>
              <a:rPr lang="en-US" sz="3200" dirty="0" err="1" smtClean="0">
                <a:solidFill>
                  <a:schemeClr val="tx1"/>
                </a:solidFill>
              </a:rPr>
              <a:t>nguồn</a:t>
            </a:r>
            <a:r>
              <a:rPr lang="en-US" sz="3200" dirty="0" smtClean="0">
                <a:solidFill>
                  <a:schemeClr val="tx1"/>
                </a:solidFill>
              </a:rPr>
              <a:t> </a:t>
            </a:r>
            <a:r>
              <a:rPr lang="en-US" sz="3200" dirty="0" err="1" smtClean="0">
                <a:solidFill>
                  <a:schemeClr val="tx1"/>
                </a:solidFill>
              </a:rPr>
              <a:t>đóng</a:t>
            </a:r>
            <a:r>
              <a:rPr lang="en-US" sz="3200" dirty="0" smtClean="0">
                <a:solidFill>
                  <a:schemeClr val="tx1"/>
                </a:solidFill>
              </a:rPr>
              <a:t>?</a:t>
            </a:r>
            <a:endParaRPr lang="en-US" sz="3200" dirty="0">
              <a:solidFill>
                <a:schemeClr val="tx1"/>
              </a:solidFill>
            </a:endParaRPr>
          </a:p>
        </p:txBody>
      </p:sp>
    </p:spTree>
    <p:extLst>
      <p:ext uri="{BB962C8B-B14F-4D97-AF65-F5344CB8AC3E}">
        <p14:creationId xmlns:p14="http://schemas.microsoft.com/office/powerpoint/2010/main" val="310795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t>
            </a:r>
            <a:r>
              <a:rPr lang="en-US" dirty="0" err="1" smtClean="0"/>
              <a:t>là</a:t>
            </a:r>
            <a:r>
              <a:rPr lang="en-US" dirty="0" smtClean="0"/>
              <a:t> </a:t>
            </a:r>
            <a:r>
              <a:rPr lang="en-US" dirty="0" err="1" smtClean="0"/>
              <a:t>gì</a:t>
            </a:r>
            <a:r>
              <a:rPr lang="en-US" dirty="0" smtClean="0"/>
              <a:t> ?</a:t>
            </a:r>
            <a:endParaRPr lang="en-US" dirty="0"/>
          </a:p>
        </p:txBody>
      </p:sp>
      <p:sp>
        <p:nvSpPr>
          <p:cNvPr id="3" name="Content Placeholder 2"/>
          <p:cNvSpPr>
            <a:spLocks noGrp="1"/>
          </p:cNvSpPr>
          <p:nvPr>
            <p:ph sz="quarter" idx="13"/>
          </p:nvPr>
        </p:nvSpPr>
        <p:spPr/>
        <p:style>
          <a:lnRef idx="2">
            <a:schemeClr val="accent1"/>
          </a:lnRef>
          <a:fillRef idx="1">
            <a:schemeClr val="lt1"/>
          </a:fillRef>
          <a:effectRef idx="0">
            <a:schemeClr val="accent1"/>
          </a:effectRef>
          <a:fontRef idx="minor">
            <a:schemeClr val="dk1"/>
          </a:fontRef>
        </p:style>
        <p:txBody>
          <a:bodyPr/>
          <a:lstStyle/>
          <a:p>
            <a:r>
              <a:rPr lang="en-US" b="1" dirty="0" smtClean="0">
                <a:latin typeface="Times New Roman" panose="02020603050405020304" pitchFamily="18" charset="0"/>
                <a:cs typeface="Times New Roman" panose="02020603050405020304" pitchFamily="18" charset="0"/>
              </a:rPr>
              <a:t>Android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tảng</a:t>
            </a:r>
            <a:r>
              <a:rPr lang="en-US" dirty="0" smtClean="0">
                <a:latin typeface="Times New Roman" panose="02020603050405020304" pitchFamily="18" charset="0"/>
                <a:cs typeface="Times New Roman" panose="02020603050405020304" pitchFamily="18" charset="0"/>
              </a:rPr>
              <a:t> Linux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di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minh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009" y="3539069"/>
            <a:ext cx="1605298" cy="18781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542" y="4278143"/>
            <a:ext cx="1905000" cy="400050"/>
          </a:xfrm>
          <a:prstGeom prst="rect">
            <a:avLst/>
          </a:prstGeom>
        </p:spPr>
      </p:pic>
    </p:spTree>
    <p:extLst>
      <p:ext uri="{BB962C8B-B14F-4D97-AF65-F5344CB8AC3E}">
        <p14:creationId xmlns:p14="http://schemas.microsoft.com/office/powerpoint/2010/main" val="47095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endParaRPr lang="en-US" dirty="0"/>
          </a:p>
        </p:txBody>
      </p:sp>
      <p:sp>
        <p:nvSpPr>
          <p:cNvPr id="3" name="Content Placeholder 2"/>
          <p:cNvSpPr>
            <a:spLocks noGrp="1"/>
          </p:cNvSpPr>
          <p:nvPr>
            <p:ph sz="quarter" idx="13"/>
          </p:nvPr>
        </p:nvSpPr>
        <p:spPr/>
        <p:txBody>
          <a:bodyPr/>
          <a:lstStyle/>
          <a:p>
            <a:r>
              <a:rPr lang="vi-VN" b="1" dirty="0">
                <a:latin typeface="+mj-lt"/>
              </a:rPr>
              <a:t>Phần mềm nguồn mở</a:t>
            </a:r>
            <a:r>
              <a:rPr lang="vi-VN" dirty="0">
                <a:latin typeface="+mj-lt"/>
              </a:rPr>
              <a:t> là </a:t>
            </a:r>
            <a:r>
              <a:rPr lang="vi-VN" dirty="0">
                <a:latin typeface="+mj-lt"/>
                <a:hlinkClick r:id="rId2" tooltip="Phần mềm"/>
              </a:rPr>
              <a:t>phần mềm</a:t>
            </a:r>
            <a:r>
              <a:rPr lang="vi-VN" dirty="0">
                <a:latin typeface="+mj-lt"/>
              </a:rPr>
              <a:t> với mã nguồn được công bố và sử dụng một </a:t>
            </a:r>
            <a:r>
              <a:rPr lang="vi-VN" dirty="0">
                <a:latin typeface="+mj-lt"/>
                <a:hlinkClick r:id="rId3" tooltip="Giấy phép nguồn mở (trang chưa được viết)"/>
              </a:rPr>
              <a:t>giấy phép nguồn mở</a:t>
            </a:r>
            <a:r>
              <a:rPr lang="vi-VN" dirty="0">
                <a:latin typeface="+mj-lt"/>
              </a:rPr>
              <a:t>. Giấy phép này cho phép bất cứ ai cũng có thể nghiên cứu, thay đổi và cải tiến phần mềm, và phân phối phần mềm ở dạng chưa thay đổi hoặc đã thay đổi.</a:t>
            </a:r>
            <a:endParaRPr lang="en-US" dirty="0">
              <a:latin typeface="+mj-lt"/>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845" y="3454690"/>
            <a:ext cx="2095500" cy="29622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1528" y="3856055"/>
            <a:ext cx="5148062" cy="2886035"/>
          </a:xfrm>
          <a:prstGeom prst="rect">
            <a:avLst/>
          </a:prstGeom>
        </p:spPr>
      </p:pic>
    </p:spTree>
    <p:extLst>
      <p:ext uri="{BB962C8B-B14F-4D97-AF65-F5344CB8AC3E}">
        <p14:creationId xmlns:p14="http://schemas.microsoft.com/office/powerpoint/2010/main" val="177917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Thế</a:t>
            </a:r>
            <a:r>
              <a:rPr lang="en-US" dirty="0" smtClean="0"/>
              <a:t> </a:t>
            </a:r>
            <a:r>
              <a:rPr lang="en-US" dirty="0" err="1" smtClean="0"/>
              <a:t>còn</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đóng</a:t>
            </a:r>
            <a:r>
              <a:rPr lang="en-US" dirty="0" smtClean="0"/>
              <a:t> ???</a:t>
            </a:r>
            <a:endParaRPr lang="en-US" dirty="0"/>
          </a:p>
        </p:txBody>
      </p:sp>
      <p:sp>
        <p:nvSpPr>
          <p:cNvPr id="3" name="Content Placeholder 2"/>
          <p:cNvSpPr>
            <a:spLocks noGrp="1"/>
          </p:cNvSpPr>
          <p:nvPr>
            <p:ph sz="quarter" idx="13"/>
          </p:nvPr>
        </p:nvSpPr>
        <p:spPr/>
        <p:txBody>
          <a:bodyPr/>
          <a:lstStyle/>
          <a:p>
            <a:r>
              <a:rPr lang="vi-VN" b="1" dirty="0">
                <a:latin typeface="+mj-lt"/>
              </a:rPr>
              <a:t>Phần mềm nguồn đóng</a:t>
            </a:r>
            <a:r>
              <a:rPr lang="vi-VN" dirty="0">
                <a:latin typeface="+mj-lt"/>
              </a:rPr>
              <a:t> là phần mềm mà mã nguồn không được công bố. Muốn sử dụng phần mềm nguồn đóng chỉ có một cách duy nhất là mua lại bản quyền sử dụng từ các nhà phân phối chính thức của hãng. Các hình thức tự do sao chép và sử dụng phần mềm nguồn đóng bị xem như là không hợp pháp. </a:t>
            </a:r>
            <a:endParaRPr lang="en-US"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637" y="3819524"/>
            <a:ext cx="2324100" cy="1971675"/>
          </a:xfrm>
          <a:prstGeom prst="rect">
            <a:avLst/>
          </a:prstGeom>
        </p:spPr>
      </p:pic>
    </p:spTree>
    <p:extLst>
      <p:ext uri="{BB962C8B-B14F-4D97-AF65-F5344CB8AC3E}">
        <p14:creationId xmlns:p14="http://schemas.microsoft.com/office/powerpoint/2010/main" val="24614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vi-VN" sz="2400" dirty="0"/>
              <a:t>Chiến lược của Google </a:t>
            </a:r>
            <a:endParaRPr lang="en-US" sz="2400" dirty="0"/>
          </a:p>
        </p:txBody>
      </p:sp>
      <p:sp>
        <p:nvSpPr>
          <p:cNvPr id="3" name="Content Placeholder 2"/>
          <p:cNvSpPr>
            <a:spLocks noGrp="1"/>
          </p:cNvSpPr>
          <p:nvPr>
            <p:ph sz="quarter" idx="13"/>
          </p:nvPr>
        </p:nvSpPr>
        <p:spPr>
          <a:xfrm>
            <a:off x="913774" y="2214694"/>
            <a:ext cx="10363826" cy="3576506"/>
          </a:xfrm>
        </p:spPr>
        <p:txBody>
          <a:bodyPr/>
          <a:lstStyle/>
          <a:p>
            <a:r>
              <a:rPr lang="vi-VN" dirty="0" smtClean="0">
                <a:latin typeface="+mj-lt"/>
              </a:rPr>
              <a:t>Trong một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thú</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ars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technica</a:t>
            </a:r>
            <a:r>
              <a:rPr lang="vi-VN" dirty="0" smtClean="0">
                <a:latin typeface="+mj-lt"/>
              </a:rPr>
              <a:t> , Ron Amadeo cho rằng Google đang dần chuyển hướng tới một mô hình Android mã nguồn đóng. Chiến lược của Google sẽ nhằm mục đích làm cho Android phù hợp để được tự do tùy chỉnh và sử dụng "cho sở thích nhỏ", trong khi cản trở sự lựa chọn của "bất cứ ai cố gắng sử dụng Android mà không cần sự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vi-VN" dirty="0" smtClean="0">
                <a:latin typeface="+mj-lt"/>
              </a:rPr>
              <a:t>của Google".</a:t>
            </a:r>
            <a:endParaRPr lang="en-US" dirty="0">
              <a:latin typeface="+mj-lt"/>
            </a:endParaRPr>
          </a:p>
        </p:txBody>
      </p:sp>
    </p:spTree>
    <p:extLst>
      <p:ext uri="{BB962C8B-B14F-4D97-AF65-F5344CB8AC3E}">
        <p14:creationId xmlns:p14="http://schemas.microsoft.com/office/powerpoint/2010/main" val="302835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455313"/>
            <a:ext cx="10363826" cy="4335886"/>
          </a:xfrm>
        </p:spPr>
        <p:txBody>
          <a:bodyPr/>
          <a:lstStyle/>
          <a:p>
            <a:r>
              <a:rPr lang="vi-VN" dirty="0" smtClean="0">
                <a:latin typeface="+mj-lt"/>
              </a:rPr>
              <a:t>Theo Amadeo, chiến lược của Google về Android đã thay đổi từ giai đoạn ban đầu của nó. Lúc đầu, thật ra Google nhằm cung cấp một mã nguồn mở nền tảng điện thoại di động đầy đủ, hoàn chỉnh với tất cả các ứng dụng và dịch vụ cần thiết để làm cho nó có thể sử dụng và đối thủ cạnh tranh vững chắc trong thị trường di động. Cách tiếp cận này có mục tiêu của mình trong việc có càng nhiều các nhà sản xuất có thể tham gia với Android Nền tảng mã nguồn mở (AOSP).</a:t>
            </a:r>
            <a:endParaRPr lang="en-US" dirty="0">
              <a:latin typeface="+mj-lt"/>
            </a:endParaRPr>
          </a:p>
        </p:txBody>
      </p:sp>
    </p:spTree>
    <p:extLst>
      <p:ext uri="{BB962C8B-B14F-4D97-AF65-F5344CB8AC3E}">
        <p14:creationId xmlns:p14="http://schemas.microsoft.com/office/powerpoint/2010/main" val="512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352282"/>
            <a:ext cx="10363826" cy="4438917"/>
          </a:xfrm>
        </p:spPr>
        <p:txBody>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Amadeo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Android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kẻ</a:t>
            </a:r>
            <a:r>
              <a:rPr lang="en-US" dirty="0" smtClean="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Google </a:t>
            </a:r>
            <a:r>
              <a:rPr lang="en-US" dirty="0" err="1">
                <a:latin typeface="Times New Roman" panose="02020603050405020304" pitchFamily="18" charset="0"/>
                <a:cs typeface="Times New Roman" panose="02020603050405020304" pitchFamily="18" charset="0"/>
              </a:rPr>
              <a:t>ngừng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AOSP.</a:t>
            </a:r>
          </a:p>
          <a:p>
            <a:r>
              <a:rPr lang="vi-VN" dirty="0">
                <a:latin typeface="Times New Roman" panose="02020603050405020304" pitchFamily="18" charset="0"/>
                <a:cs typeface="Times New Roman" panose="02020603050405020304" pitchFamily="18" charset="0"/>
              </a:rPr>
              <a:t>Ars Technica đi vào chi tiết mô tả cách những ứng dụng mã nguồn mở đến bế tắc phát triển sau khi Google đổi tên họ, nâng cao họ, và làm cho họ có sẵn như là ứng dụng mã nguồn đóng Play Store. "Trong khi bạn không thể giết một ứng dụng mã nguồn mở, bạn có thể biến nó thành Abandonware bằng cách di chuyển tất cả tiếp tục phát triển một mô hình mã nguồn đóng", theo Amadeo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5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00895" y="1326524"/>
            <a:ext cx="10363826" cy="5147257"/>
          </a:xfrm>
        </p:spPr>
        <p:txBody>
          <a:bodyPr/>
          <a:lstStyle/>
          <a:p>
            <a:r>
              <a:rPr lang="vi-VN" dirty="0">
                <a:latin typeface="+mj-lt"/>
              </a:rPr>
              <a:t>Một trụ cột của chiến lược Android của Google nhằm mục đích khóa trong các nhà sản xuất thông qua Open Handset Alliance (OHA), mà các thành viên "là hợp đồng bị cấm xây dựng </a:t>
            </a:r>
            <a:r>
              <a:rPr lang="en-US" dirty="0" err="1" smtClean="0">
                <a:latin typeface="+mj-lt"/>
              </a:rPr>
              <a:t>không</a:t>
            </a:r>
            <a:r>
              <a:rPr lang="en-US" dirty="0" smtClean="0">
                <a:latin typeface="+mj-lt"/>
              </a:rPr>
              <a:t> </a:t>
            </a:r>
            <a:r>
              <a:rPr lang="en-US" dirty="0" err="1" smtClean="0">
                <a:latin typeface="+mj-lt"/>
              </a:rPr>
              <a:t>phải</a:t>
            </a:r>
            <a:r>
              <a:rPr lang="en-US" dirty="0" smtClean="0">
                <a:latin typeface="+mj-lt"/>
              </a:rPr>
              <a:t> </a:t>
            </a:r>
            <a:r>
              <a:rPr lang="en-US" dirty="0" err="1" smtClean="0">
                <a:latin typeface="+mj-lt"/>
              </a:rPr>
              <a:t>thiết</a:t>
            </a:r>
            <a:r>
              <a:rPr lang="en-US" dirty="0" smtClean="0">
                <a:latin typeface="+mj-lt"/>
              </a:rPr>
              <a:t> </a:t>
            </a:r>
            <a:r>
              <a:rPr lang="en-US" dirty="0" err="1" smtClean="0">
                <a:latin typeface="+mj-lt"/>
              </a:rPr>
              <a:t>bị</a:t>
            </a:r>
            <a:r>
              <a:rPr lang="en-US" dirty="0" smtClean="0">
                <a:latin typeface="+mj-lt"/>
              </a:rPr>
              <a:t> </a:t>
            </a:r>
            <a:r>
              <a:rPr lang="en-US" dirty="0" err="1" smtClean="0">
                <a:latin typeface="+mj-lt"/>
              </a:rPr>
              <a:t>của</a:t>
            </a:r>
            <a:r>
              <a:rPr lang="en-US" dirty="0" smtClean="0">
                <a:latin typeface="+mj-lt"/>
              </a:rPr>
              <a:t> Google</a:t>
            </a:r>
            <a:r>
              <a:rPr lang="vi-VN" dirty="0">
                <a:latin typeface="+mj-lt"/>
              </a:rPr>
              <a:t> </a:t>
            </a:r>
            <a:r>
              <a:rPr lang="en-US" dirty="0" smtClean="0">
                <a:latin typeface="+mj-lt"/>
              </a:rPr>
              <a:t> </a:t>
            </a:r>
            <a:r>
              <a:rPr lang="en-US" dirty="0" err="1" smtClean="0">
                <a:latin typeface="+mj-lt"/>
              </a:rPr>
              <a:t>đã</a:t>
            </a:r>
            <a:r>
              <a:rPr lang="en-US" dirty="0" smtClean="0">
                <a:latin typeface="+mj-lt"/>
              </a:rPr>
              <a:t> </a:t>
            </a:r>
            <a:r>
              <a:rPr lang="en-US" dirty="0" err="1" smtClean="0">
                <a:latin typeface="+mj-lt"/>
              </a:rPr>
              <a:t>phê</a:t>
            </a:r>
            <a:r>
              <a:rPr lang="en-US" dirty="0" smtClean="0">
                <a:latin typeface="+mj-lt"/>
              </a:rPr>
              <a:t> </a:t>
            </a:r>
            <a:r>
              <a:rPr lang="en-US" dirty="0" err="1" smtClean="0">
                <a:latin typeface="+mj-lt"/>
              </a:rPr>
              <a:t>duyệt</a:t>
            </a:r>
            <a:r>
              <a:rPr lang="vi-VN" dirty="0" smtClean="0">
                <a:latin typeface="+mj-lt"/>
              </a:rPr>
              <a:t>".</a:t>
            </a:r>
            <a:r>
              <a:rPr lang="en-US" dirty="0" smtClean="0">
                <a:latin typeface="+mj-lt"/>
              </a:rPr>
              <a:t> đ</a:t>
            </a:r>
            <a:r>
              <a:rPr lang="vi-VN" dirty="0" smtClean="0">
                <a:latin typeface="+mj-lt"/>
              </a:rPr>
              <a:t>iều </a:t>
            </a:r>
            <a:r>
              <a:rPr lang="vi-VN" dirty="0">
                <a:latin typeface="+mj-lt"/>
              </a:rPr>
              <a:t>này có nghĩa là bất kỳ OEM cố gắng xây dựng một chiếc điện thoại di động dựa trên một </a:t>
            </a:r>
            <a:r>
              <a:rPr lang="en-US" dirty="0" err="1" smtClean="0">
                <a:latin typeface="+mj-lt"/>
              </a:rPr>
              <a:t>nhánh</a:t>
            </a:r>
            <a:r>
              <a:rPr lang="en-US" dirty="0" smtClean="0">
                <a:latin typeface="+mj-lt"/>
              </a:rPr>
              <a:t> </a:t>
            </a:r>
            <a:r>
              <a:rPr lang="vi-VN" dirty="0" smtClean="0">
                <a:latin typeface="+mj-lt"/>
              </a:rPr>
              <a:t>không </a:t>
            </a:r>
            <a:r>
              <a:rPr lang="vi-VN" dirty="0">
                <a:latin typeface="+mj-lt"/>
              </a:rPr>
              <a:t>tương thích của Android, sẽ mất quyền lợi của mình trong </a:t>
            </a:r>
            <a:r>
              <a:rPr lang="vi-VN" dirty="0" smtClean="0">
                <a:latin typeface="+mj-lt"/>
              </a:rPr>
              <a:t>OHA</a:t>
            </a:r>
            <a:endParaRPr lang="en-US" dirty="0" smtClean="0">
              <a:latin typeface="+mj-lt"/>
            </a:endParaRPr>
          </a:p>
          <a:p>
            <a:r>
              <a:rPr lang="vi-VN" dirty="0" smtClean="0">
                <a:latin typeface="+mj-lt"/>
              </a:rPr>
              <a:t>trụ </a:t>
            </a:r>
            <a:r>
              <a:rPr lang="vi-VN" dirty="0">
                <a:latin typeface="+mj-lt"/>
              </a:rPr>
              <a:t>cột thứ ba trong chiến lược của Google như được mô tả trong bài viết Ars Technica là khóa trong các ứng dụng của bên thứ ba thông qua các API đám mây độc quyền cho các bản đồ của Google, đẩy các thông báo, vị trí, trong ứng dụng mua hàng, trò chơi. API như vậy không phải là một phần của AOSP và không có sẵn trên không phải của Google thông qua các thiết bị.</a:t>
            </a:r>
            <a:endParaRPr lang="en-US" dirty="0">
              <a:latin typeface="+mj-lt"/>
            </a:endParaRPr>
          </a:p>
        </p:txBody>
      </p:sp>
    </p:spTree>
    <p:extLst>
      <p:ext uri="{BB962C8B-B14F-4D97-AF65-F5344CB8AC3E}">
        <p14:creationId xmlns:p14="http://schemas.microsoft.com/office/powerpoint/2010/main" val="307512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68615"/>
          </a:xfrm>
        </p:spPr>
        <p:txBody>
          <a:bodyPr>
            <a:normAutofit/>
          </a:bodyPr>
          <a:lstStyle/>
          <a:p>
            <a:pPr algn="l"/>
            <a:r>
              <a:rPr lang="en-US" sz="2400" dirty="0" err="1"/>
              <a:t>Tóm</a:t>
            </a:r>
            <a:r>
              <a:rPr lang="en-US" sz="2400" dirty="0"/>
              <a:t> </a:t>
            </a:r>
            <a:r>
              <a:rPr lang="en-US" sz="2400" dirty="0" err="1"/>
              <a:t>lại</a:t>
            </a:r>
            <a:r>
              <a:rPr lang="en-US" sz="2400" dirty="0"/>
              <a:t>, </a:t>
            </a:r>
            <a:r>
              <a:rPr lang="en-US" sz="2400" dirty="0" err="1"/>
              <a:t>theo</a:t>
            </a:r>
            <a:r>
              <a:rPr lang="en-US" sz="2400" dirty="0"/>
              <a:t> </a:t>
            </a:r>
            <a:r>
              <a:rPr lang="en-US" sz="2400" dirty="0" err="1"/>
              <a:t>Amadeo</a:t>
            </a:r>
            <a:r>
              <a:rPr lang="en-US" sz="2400" dirty="0"/>
              <a:t>:</a:t>
            </a:r>
            <a:endParaRPr lang="en-US" sz="2400" dirty="0"/>
          </a:p>
        </p:txBody>
      </p:sp>
      <p:sp>
        <p:nvSpPr>
          <p:cNvPr id="3" name="Content Placeholder 2"/>
          <p:cNvSpPr>
            <a:spLocks noGrp="1"/>
          </p:cNvSpPr>
          <p:nvPr>
            <p:ph sz="quarter" idx="13"/>
          </p:nvPr>
        </p:nvSpPr>
        <p:spPr>
          <a:xfrm>
            <a:off x="913774" y="1996226"/>
            <a:ext cx="10363826" cy="3794974"/>
          </a:xfrm>
        </p:spPr>
        <p:txBody>
          <a:bodyPr/>
          <a:lstStyle/>
          <a:p>
            <a:r>
              <a:rPr lang="vi-VN" dirty="0">
                <a:latin typeface="+mj-lt"/>
              </a:rPr>
              <a:t>Chiến lược của Google </a:t>
            </a:r>
            <a:r>
              <a:rPr lang="vi-VN" dirty="0" smtClean="0">
                <a:latin typeface="+mj-lt"/>
              </a:rPr>
              <a:t>với</a:t>
            </a:r>
            <a:r>
              <a:rPr lang="vi-VN" dirty="0">
                <a:latin typeface="+mj-lt"/>
              </a:rPr>
              <a:t> dịch vụ</a:t>
            </a:r>
            <a:r>
              <a:rPr lang="vi-VN" dirty="0" smtClean="0">
                <a:latin typeface="+mj-lt"/>
              </a:rPr>
              <a:t> </a:t>
            </a:r>
            <a:r>
              <a:rPr lang="vi-VN" dirty="0">
                <a:latin typeface="+mj-lt"/>
              </a:rPr>
              <a:t>Google Play </a:t>
            </a:r>
            <a:r>
              <a:rPr lang="vi-VN" dirty="0" smtClean="0">
                <a:latin typeface="+mj-lt"/>
              </a:rPr>
              <a:t>là </a:t>
            </a:r>
            <a:r>
              <a:rPr lang="vi-VN" dirty="0">
                <a:latin typeface="+mj-lt"/>
              </a:rPr>
              <a:t>biến </a:t>
            </a:r>
            <a:r>
              <a:rPr lang="vi-VN" dirty="0">
                <a:latin typeface="+mj-lt"/>
              </a:rPr>
              <a:t>Hệ sinh thái </a:t>
            </a:r>
            <a:r>
              <a:rPr lang="en-US" dirty="0" smtClean="0">
                <a:latin typeface="+mj-lt"/>
              </a:rPr>
              <a:t> </a:t>
            </a:r>
            <a:r>
              <a:rPr lang="vi-VN" dirty="0" smtClean="0">
                <a:latin typeface="+mj-lt"/>
              </a:rPr>
              <a:t>của </a:t>
            </a:r>
            <a:r>
              <a:rPr lang="vi-VN" dirty="0">
                <a:latin typeface="+mj-lt"/>
              </a:rPr>
              <a:t>Android App </a:t>
            </a:r>
            <a:r>
              <a:rPr lang="vi-VN" dirty="0" smtClean="0">
                <a:latin typeface="+mj-lt"/>
              </a:rPr>
              <a:t>'vào</a:t>
            </a:r>
            <a:r>
              <a:rPr lang="vi-VN" dirty="0">
                <a:latin typeface="+mj-lt"/>
              </a:rPr>
              <a:t>' </a:t>
            </a:r>
            <a:r>
              <a:rPr lang="vi-VN" dirty="0">
                <a:latin typeface="+mj-lt"/>
              </a:rPr>
              <a:t>Play hệ sinh thái </a:t>
            </a:r>
            <a:r>
              <a:rPr lang="vi-VN" dirty="0" smtClean="0">
                <a:latin typeface="+mj-lt"/>
              </a:rPr>
              <a:t>Google "</a:t>
            </a:r>
            <a:r>
              <a:rPr lang="vi-VN" dirty="0">
                <a:latin typeface="+mj-lt"/>
              </a:rPr>
              <a:t>bằng cách làm cho cuộc sống của một nhà phát triển dễ dàng như thể trên Google chấp thuận thiết bị và khó khăn như thể trên không được Google chấp thuận thiết bị.</a:t>
            </a:r>
            <a:endParaRPr lang="en-US" dirty="0">
              <a:latin typeface="+mj-lt"/>
            </a:endParaRPr>
          </a:p>
        </p:txBody>
      </p:sp>
    </p:spTree>
    <p:extLst>
      <p:ext uri="{BB962C8B-B14F-4D97-AF65-F5344CB8AC3E}">
        <p14:creationId xmlns:p14="http://schemas.microsoft.com/office/powerpoint/2010/main" val="142847583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TC104033925[[fn=Droplet]]</Template>
  <TotalTime>73</TotalTime>
  <Words>289</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Tw Cen MT</vt:lpstr>
      <vt:lpstr>Droplet</vt:lpstr>
      <vt:lpstr>Is Android Moving to a Closed Source Model?</vt:lpstr>
      <vt:lpstr>Android là gì ?</vt:lpstr>
      <vt:lpstr>Mã nguồn mở ?</vt:lpstr>
      <vt:lpstr>Thế còn mã nguồn đóng ???</vt:lpstr>
      <vt:lpstr>Chiến lược của Google </vt:lpstr>
      <vt:lpstr>PowerPoint Presentation</vt:lpstr>
      <vt:lpstr>PowerPoint Presentation</vt:lpstr>
      <vt:lpstr>PowerPoint Presentation</vt:lpstr>
      <vt:lpstr>Tóm lại, theo Amadeo: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Android Moving to a Closed Source Model?</dc:title>
  <dc:creator>Hồ Tuấn Anh</dc:creator>
  <cp:lastModifiedBy>Hồ Tuấn Anh</cp:lastModifiedBy>
  <cp:revision>9</cp:revision>
  <dcterms:created xsi:type="dcterms:W3CDTF">2014-09-13T06:02:47Z</dcterms:created>
  <dcterms:modified xsi:type="dcterms:W3CDTF">2014-09-13T07:16:25Z</dcterms:modified>
</cp:coreProperties>
</file>