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1" r:id="rId6"/>
    <p:sldId id="262" r:id="rId7"/>
    <p:sldId id="264" r:id="rId8"/>
    <p:sldId id="265"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2463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406344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4865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925904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4346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2999863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667578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30528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44417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4C1C9E-37B9-4A70-8A21-000AE6127821}" type="datetimeFigureOut">
              <a:rPr lang="en-US" smtClean="0"/>
              <a:t>9/13/2014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2174852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C1C9E-37B9-4A70-8A21-000AE61278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215902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C1C9E-37B9-4A70-8A21-000AE6127821}" type="datetimeFigureOut">
              <a:rPr lang="en-US" smtClean="0"/>
              <a:t>9/13/2014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61440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4C1C9E-37B9-4A70-8A21-000AE6127821}" type="datetimeFigureOut">
              <a:rPr lang="en-US" smtClean="0"/>
              <a:t>9/13/2014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4212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4C1C9E-37B9-4A70-8A21-000AE6127821}" type="datetimeFigureOut">
              <a:rPr lang="en-US" smtClean="0"/>
              <a:t>9/13/2014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306325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C1C9E-37B9-4A70-8A21-000AE61278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240136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4C1C9E-37B9-4A70-8A21-000AE6127821}" type="datetimeFigureOut">
              <a:rPr lang="en-US" smtClean="0"/>
              <a:t>9/13/2014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28A2F1-BE93-4277-80B0-A6DE0B4BC470}" type="slidenum">
              <a:rPr lang="en-US" smtClean="0"/>
              <a:t>‹#›</a:t>
            </a:fld>
            <a:endParaRPr lang="en-US"/>
          </a:p>
        </p:txBody>
      </p:sp>
    </p:spTree>
    <p:extLst>
      <p:ext uri="{BB962C8B-B14F-4D97-AF65-F5344CB8AC3E}">
        <p14:creationId xmlns:p14="http://schemas.microsoft.com/office/powerpoint/2010/main" val="261009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64C1C9E-37B9-4A70-8A21-000AE6127821}" type="datetimeFigureOut">
              <a:rPr lang="en-US" smtClean="0"/>
              <a:t>9/13/2014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528A2F1-BE93-4277-80B0-A6DE0B4BC470}" type="slidenum">
              <a:rPr lang="en-US" smtClean="0"/>
              <a:t>‹#›</a:t>
            </a:fld>
            <a:endParaRPr lang="en-US"/>
          </a:p>
        </p:txBody>
      </p:sp>
    </p:spTree>
    <p:extLst>
      <p:ext uri="{BB962C8B-B14F-4D97-AF65-F5344CB8AC3E}">
        <p14:creationId xmlns:p14="http://schemas.microsoft.com/office/powerpoint/2010/main" val="5278023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infoq.com/articles/agility-big-data-analytic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03768"/>
            <a:ext cx="7766936" cy="1646302"/>
          </a:xfrm>
        </p:spPr>
        <p:txBody>
          <a:bodyPr/>
          <a:lstStyle/>
          <a:p>
            <a:pPr algn="ctr"/>
            <a:r>
              <a:rPr lang="en-US" sz="4800" dirty="0">
                <a:latin typeface="Times New Roman" panose="02020603050405020304" pitchFamily="18" charset="0"/>
                <a:cs typeface="Times New Roman" panose="02020603050405020304" pitchFamily="18" charset="0"/>
              </a:rPr>
              <a:t>Agile, Big Data </a:t>
            </a:r>
            <a:r>
              <a:rPr lang="en-US" sz="4800" dirty="0" smtClean="0">
                <a:latin typeface="Times New Roman" panose="02020603050405020304" pitchFamily="18" charset="0"/>
                <a:cs typeface="Times New Roman" panose="02020603050405020304" pitchFamily="18" charset="0"/>
              </a:rPr>
              <a:t>and analytics</a:t>
            </a:r>
            <a:endParaRPr lang="en-US" sz="4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7067" y="4159875"/>
            <a:ext cx="7766936" cy="2228045"/>
          </a:xfrm>
        </p:spPr>
        <p:txBody>
          <a:bodyPr>
            <a:normAutofit/>
          </a:bodyPr>
          <a:lstStyle/>
          <a:p>
            <a:pPr algn="l"/>
            <a:r>
              <a:rPr lang="en-US" sz="2000" b="1" dirty="0">
                <a:latin typeface="Times New Roman" panose="02020603050405020304" pitchFamily="18" charset="0"/>
                <a:cs typeface="Times New Roman" panose="02020603050405020304" pitchFamily="18" charset="0"/>
              </a:rPr>
              <a:t>Họ </a:t>
            </a:r>
            <a:r>
              <a:rPr lang="en-US" sz="2000" b="1" dirty="0" smtClean="0">
                <a:latin typeface="Times New Roman" panose="02020603050405020304" pitchFamily="18" charset="0"/>
                <a:cs typeface="Times New Roman" panose="02020603050405020304" pitchFamily="18" charset="0"/>
              </a:rPr>
              <a:t>tên</a:t>
            </a:r>
            <a:r>
              <a:rPr lang="en-US" sz="2000" b="1" dirty="0">
                <a:latin typeface="Times New Roman" panose="02020603050405020304" pitchFamily="18" charset="0"/>
                <a:cs typeface="Times New Roman" panose="02020603050405020304" pitchFamily="18" charset="0"/>
              </a:rPr>
              <a:t>: Phạm Tiến </a:t>
            </a:r>
            <a:r>
              <a:rPr lang="en-US" sz="2000" b="1" dirty="0" smtClean="0">
                <a:latin typeface="Times New Roman" panose="02020603050405020304" pitchFamily="18" charset="0"/>
                <a:cs typeface="Times New Roman" panose="02020603050405020304" pitchFamily="18" charset="0"/>
              </a:rPr>
              <a:t>Thành</a:t>
            </a:r>
          </a:p>
          <a:p>
            <a:pPr algn="l"/>
            <a:r>
              <a:rPr lang="en-US" sz="2000" b="1" dirty="0" smtClean="0">
                <a:latin typeface="Times New Roman" pitchFamily="18" charset="0"/>
                <a:ea typeface="Tahoma" pitchFamily="34" charset="0"/>
                <a:cs typeface="Times New Roman" pitchFamily="18" charset="0"/>
              </a:rPr>
              <a:t>Giảng </a:t>
            </a:r>
            <a:r>
              <a:rPr lang="en-US" sz="2000" b="1" dirty="0">
                <a:latin typeface="Times New Roman" pitchFamily="18" charset="0"/>
                <a:ea typeface="Tahoma" pitchFamily="34" charset="0"/>
                <a:cs typeface="Times New Roman" pitchFamily="18" charset="0"/>
              </a:rPr>
              <a:t>viên: TS. Trương Anh Hoàng</a:t>
            </a:r>
          </a:p>
          <a:p>
            <a:pPr algn="l"/>
            <a:r>
              <a:rPr lang="en-US" sz="2000" b="1" dirty="0">
                <a:latin typeface="Times New Roman" pitchFamily="18" charset="0"/>
                <a:ea typeface="Tahoma" pitchFamily="34" charset="0"/>
                <a:cs typeface="Times New Roman" pitchFamily="18" charset="0"/>
              </a:rPr>
              <a:t>Môn học: Các vấn đề hiện đại của công nghệ phần </a:t>
            </a:r>
            <a:r>
              <a:rPr lang="en-US" sz="2000" b="1" dirty="0" smtClean="0">
                <a:latin typeface="Times New Roman" pitchFamily="18" charset="0"/>
                <a:ea typeface="Tahoma" pitchFamily="34" charset="0"/>
                <a:cs typeface="Times New Roman" pitchFamily="18" charset="0"/>
              </a:rPr>
              <a:t>mềm</a:t>
            </a:r>
          </a:p>
          <a:p>
            <a:pPr algn="l"/>
            <a:r>
              <a:rPr lang="en-US" sz="2000" b="1" dirty="0" smtClean="0">
                <a:latin typeface="Times New Roman" pitchFamily="18" charset="0"/>
                <a:ea typeface="Tahoma" pitchFamily="34" charset="0"/>
                <a:cs typeface="Times New Roman" pitchFamily="18" charset="0"/>
              </a:rPr>
              <a:t>Source</a:t>
            </a:r>
            <a:r>
              <a:rPr lang="en-US" sz="2000" b="1" dirty="0">
                <a:latin typeface="Times New Roman" pitchFamily="18" charset="0"/>
                <a:ea typeface="Tahoma" pitchFamily="34" charset="0"/>
                <a:cs typeface="Times New Roman" pitchFamily="18" charset="0"/>
              </a:rPr>
              <a:t>: </a:t>
            </a:r>
            <a:r>
              <a:rPr lang="en-US" sz="2000" b="1" dirty="0">
                <a:latin typeface="Times New Roman" pitchFamily="18" charset="0"/>
                <a:ea typeface="Tahoma" pitchFamily="34" charset="0"/>
                <a:cs typeface="Times New Roman" pitchFamily="18" charset="0"/>
                <a:hlinkClick r:id="rId2"/>
              </a:rPr>
              <a:t>http://www.infoq.com/articles/agility-big-data-analytics</a:t>
            </a:r>
            <a:endParaRPr lang="en-US" sz="2000" b="1" dirty="0">
              <a:latin typeface="Times New Roman" pitchFamily="18" charset="0"/>
              <a:ea typeface="Tahoma" pitchFamily="34" charset="0"/>
              <a:cs typeface="Times New Roman"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839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9"/>
            </a:pPr>
            <a:r>
              <a:rPr lang="en-US" b="1" dirty="0"/>
              <a:t>Testing in Agile Analytics</a:t>
            </a:r>
            <a:r>
              <a:rPr lang="en-US" dirty="0"/>
              <a:t/>
            </a:r>
            <a:br>
              <a:rPr lang="en-US" dirty="0"/>
            </a:b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Kiểm tra và kiểm thử tự động là một vấn đề trong phân tích. Có hai khía cạnh để thử nghiệm là</a:t>
            </a:r>
          </a:p>
          <a:p>
            <a:pPr lvl="2">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Đảm bảo rằng mã phân tích được viết một cách chính xác.</a:t>
            </a:r>
          </a:p>
          <a:p>
            <a:pPr lvl="2">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Đảm bảo mô hình này là hợp lệ và chính xác.</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Các xét nhiệm có thể được viết đáng tin cậy cho các chức năng và đảm bảo dữ liệu đầy đủ,, nhất quán và đúng đắn. Các mô hình phân tích luôn chứa tính đúng sai và độ chuẩn xác, các nhà Nghiên cứu dữ liệu sử dụng phương pháp để xác nhận mô hình phân tích và xác định độ chính xác của họ, trong khi đó các chuyên gia kinh doanh lại quan trọng những lợi nhuận của họ.</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9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10"/>
            </a:pPr>
            <a:r>
              <a:rPr lang="en-US" b="1" dirty="0" smtClean="0"/>
              <a:t>Recommendations</a:t>
            </a:r>
            <a:r>
              <a:rPr lang="en-US" dirty="0"/>
              <a:t/>
            </a:r>
            <a:br>
              <a:rPr lang="en-US" dirty="0"/>
            </a:br>
            <a:endParaRPr lang="en-US" dirty="0"/>
          </a:p>
        </p:txBody>
      </p:sp>
      <p:sp>
        <p:nvSpPr>
          <p:cNvPr id="3" name="Content Placeholder 2"/>
          <p:cNvSpPr>
            <a:spLocks noGrp="1"/>
          </p:cNvSpPr>
          <p:nvPr>
            <p:ph idx="1"/>
          </p:nvPr>
        </p:nvSpPr>
        <p:spPr>
          <a:xfrm>
            <a:off x="677334" y="1790163"/>
            <a:ext cx="8596668" cy="4251199"/>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Nếu giải pháp phần mềm của bạn bao gồm một khả năng phân tích tốt, dữ liệu nghiên cứu là một vai trò đa chức năng chứ không phải là việc phát triển tuần tự. Các nhà nghiên cứu dữ liệu làm việc một hoặc hai lần lặp lại trước khi hoàn thành</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Các nhà nghiên cứu dữ liệu làm việc với khách hàng để xác minh rằng mô hình là đúng. Khi đó, mô hình có thể áp dụng vào thực tế để triển khai. Tuy nhiên, hãy cẩn thận để không nhận thức nghiên cứu dữ liệu như là một hoạt động riêng biệt, tách rời. Giống như phương pháp tiến hóa, nghiên cứu dữ liệu có thể chạy trước chỉ là một chút của sự phát triển, nhưng phải liên quan đến sự hợp tác có hiệu quả.</a:t>
            </a:r>
          </a:p>
          <a:p>
            <a:endParaRPr lang="en-US" dirty="0"/>
          </a:p>
        </p:txBody>
      </p:sp>
    </p:spTree>
    <p:extLst>
      <p:ext uri="{BB962C8B-B14F-4D97-AF65-F5344CB8AC3E}">
        <p14:creationId xmlns:p14="http://schemas.microsoft.com/office/powerpoint/2010/main" val="2323416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a:pPr>
            <a:r>
              <a:rPr lang="en-US" b="1" dirty="0">
                <a:latin typeface="Times New Roman" panose="02020603050405020304" pitchFamily="18" charset="0"/>
                <a:cs typeface="Times New Roman" panose="02020603050405020304" pitchFamily="18" charset="0"/>
              </a:rPr>
              <a:t>The Data Scientist, the Software Developer, and the Data Engineer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Scientist (Ngành nghiên cứu dữ liệu) yêu cầu đòi hỏi lập trình, nhưng các nhà nghiên cứu cơ sở  dữ liệu lại không được thường xuyên đào tạo về lập trình và thực hành các công nghệ mới, phương pháp làm phần mềm hiện đại.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Developer (Nhà phát triển phần mềm) có kỹ năng về cớ sở dữ liệu, thống kê, nhưng đây lại không phải là chuyên môn </a:t>
            </a:r>
            <a:r>
              <a:rPr lang="en-US" dirty="0" smtClean="0">
                <a:latin typeface="Times New Roman" panose="02020603050405020304" pitchFamily="18" charset="0"/>
                <a:cs typeface="Times New Roman" panose="02020603050405020304" pitchFamily="18" charset="0"/>
              </a:rPr>
              <a:t>chính.</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Data Engineer (Kỹ thuật dữ liệu) là mối liên kết giữa Data Scientist và Software Developer.</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8518" y="2160590"/>
            <a:ext cx="4597759" cy="3738791"/>
          </a:xfrm>
        </p:spPr>
      </p:pic>
    </p:spTree>
    <p:extLst>
      <p:ext uri="{BB962C8B-B14F-4D97-AF65-F5344CB8AC3E}">
        <p14:creationId xmlns:p14="http://schemas.microsoft.com/office/powerpoint/2010/main" val="116523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2"/>
            </a:pPr>
            <a:r>
              <a:rPr lang="en-US" b="1" dirty="0">
                <a:latin typeface="Times New Roman" panose="02020603050405020304" pitchFamily="18" charset="0"/>
                <a:cs typeface="Times New Roman" panose="02020603050405020304" pitchFamily="18" charset="0"/>
              </a:rPr>
              <a:t>Analytics vs. App </a:t>
            </a:r>
            <a:r>
              <a:rPr lang="en-US" b="1" dirty="0" smtClean="0">
                <a:latin typeface="Times New Roman" panose="02020603050405020304" pitchFamily="18" charset="0"/>
                <a:cs typeface="Times New Roman" panose="02020603050405020304" pitchFamily="18" charset="0"/>
              </a:rPr>
              <a:t>Dev</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AppDev là sự kết hợp bởi hai kỹ thuật phức tạp và sự thay đổi yêu cầu, trọng tâm là hướng về thực hiện khối chức năng dựa trên yêu cầu kinh doanh phần mềm. App Dev tập trung vào việc thiết kế giải pháp tốt nhất cho mục tiêu kinh doanh.</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Analytics </a:t>
            </a:r>
            <a:r>
              <a:rPr lang="en-US" sz="2000" dirty="0" smtClean="0">
                <a:latin typeface="Times New Roman" panose="02020603050405020304" pitchFamily="18" charset="0"/>
                <a:cs typeface="Times New Roman" panose="02020603050405020304" pitchFamily="18" charset="0"/>
              </a:rPr>
              <a:t>phức </a:t>
            </a:r>
            <a:r>
              <a:rPr lang="en-US" sz="2000" dirty="0">
                <a:latin typeface="Times New Roman" panose="02020603050405020304" pitchFamily="18" charset="0"/>
                <a:cs typeface="Times New Roman" panose="02020603050405020304" pitchFamily="18" charset="0"/>
              </a:rPr>
              <a:t>tạp do sự không chắc chắn về thao tác xuất hiện trong cơ sở dữ liệu.  Analytics tập trung vào dữ liệu thực nghiệm xác định các dữ liệu tồn tại hỗi trợ các mục tiêu kinh doanh.</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Kết Luận: Cả hai lĩnh vực đều rất phức tạp nhưng theo tính chất  khác nhau và đòi hỏi kỹ năng và kinh nghiệm khác nhau</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584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3"/>
            </a:pPr>
            <a:r>
              <a:rPr lang="en-US" b="1" dirty="0"/>
              <a:t>Vulue-Driven </a:t>
            </a:r>
            <a:r>
              <a:rPr lang="en-US" b="1" dirty="0" smtClean="0"/>
              <a:t>Analytics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Agile </a:t>
            </a:r>
            <a:r>
              <a:rPr lang="en-US" sz="2400" dirty="0" smtClean="0">
                <a:latin typeface="Times New Roman" panose="02020603050405020304" pitchFamily="18" charset="0"/>
                <a:cs typeface="Times New Roman" panose="02020603050405020304" pitchFamily="18" charset="0"/>
              </a:rPr>
              <a:t>analytics: đặc </a:t>
            </a:r>
            <a:r>
              <a:rPr lang="en-US" sz="2400" dirty="0">
                <a:latin typeface="Times New Roman" panose="02020603050405020304" pitchFamily="18" charset="0"/>
                <a:cs typeface="Times New Roman" panose="02020603050405020304" pitchFamily="18" charset="0"/>
              </a:rPr>
              <a:t>biệt tập trung vào sự phát triển thường xuyên, vòng lặp để duy trì sự hoat động.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Mục </a:t>
            </a:r>
            <a:r>
              <a:rPr lang="en-US" sz="2400" dirty="0">
                <a:latin typeface="Times New Roman" panose="02020603050405020304" pitchFamily="18" charset="0"/>
                <a:cs typeface="Times New Roman" panose="02020603050405020304" pitchFamily="18" charset="0"/>
              </a:rPr>
              <a:t>đích là thực hiện  một khám phá nhỏ có được nó trong tay của nhà sản xuất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quyết định kinh doanh, và đánh giá tính hữu dụng của các kết quả.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Các </a:t>
            </a:r>
            <a:r>
              <a:rPr lang="en-US" sz="2400" dirty="0">
                <a:latin typeface="Times New Roman" panose="02020603050405020304" pitchFamily="18" charset="0"/>
                <a:cs typeface="Times New Roman" panose="02020603050405020304" pitchFamily="18" charset="0"/>
              </a:rPr>
              <a:t>nhà nghiên cứu cơ sở dữ liệu thường sử dụng dữ liệu cũ để xây dựng mô hình thử nghiệm. Điều này cho phép các nhà nghiên cứu dữ liệu có được một mô hình tốt. </a:t>
            </a:r>
          </a:p>
          <a:p>
            <a:endParaRPr lang="en-US" sz="2000" dirty="0"/>
          </a:p>
        </p:txBody>
      </p:sp>
    </p:spTree>
    <p:extLst>
      <p:ext uri="{BB962C8B-B14F-4D97-AF65-F5344CB8AC3E}">
        <p14:creationId xmlns:p14="http://schemas.microsoft.com/office/powerpoint/2010/main" val="242895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4"/>
            </a:pPr>
            <a:r>
              <a:rPr lang="en-US" b="1" dirty="0"/>
              <a:t>Minimizing Initial </a:t>
            </a:r>
            <a:r>
              <a:rPr lang="en-US" b="1" dirty="0" smtClean="0"/>
              <a:t>Investment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Agile Analytics xây dựng cơ sở ban đầu khá hiệu quả, phát triển mô hình một cách nhanh chóng, sau đó phát triển nó theo kiểu vòng lặp thay thế nó tốt hơn trước</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Agile tạo ra một vòng phản hồi để giám sát tác đông việc sử dụng mô hình, cách tiếp cận này phép đầu tư ban đầu nhỏ nhưng có hiệu quả</a:t>
            </a:r>
          </a:p>
        </p:txBody>
      </p:sp>
    </p:spTree>
    <p:extLst>
      <p:ext uri="{BB962C8B-B14F-4D97-AF65-F5344CB8AC3E}">
        <p14:creationId xmlns:p14="http://schemas.microsoft.com/office/powerpoint/2010/main" val="236809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30" y="609600"/>
            <a:ext cx="8596668" cy="1320800"/>
          </a:xfrm>
        </p:spPr>
        <p:txBody>
          <a:bodyPr>
            <a:normAutofit fontScale="90000"/>
          </a:bodyPr>
          <a:lstStyle/>
          <a:p>
            <a:pPr marL="857250" indent="-857250">
              <a:buFont typeface="+mj-lt"/>
              <a:buAutoNum type="romanUcPeriod" startAt="5"/>
            </a:pPr>
            <a:r>
              <a:rPr lang="en-US" b="1" dirty="0"/>
              <a:t>Operationalizing Analytics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Operation Analytics là quá trình triển khai một mô hình phân tích, dữ liệu sản xuất.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Không </a:t>
            </a:r>
            <a:r>
              <a:rPr lang="en-US" sz="2400" dirty="0">
                <a:latin typeface="Times New Roman" panose="02020603050405020304" pitchFamily="18" charset="0"/>
                <a:cs typeface="Times New Roman" panose="02020603050405020304" pitchFamily="18" charset="0"/>
              </a:rPr>
              <a:t>phải tất cả các pha phân tích đều đảm bảo việc vận hành.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Quyết </a:t>
            </a:r>
            <a:r>
              <a:rPr lang="en-US" sz="2400" dirty="0">
                <a:latin typeface="Times New Roman" panose="02020603050405020304" pitchFamily="18" charset="0"/>
                <a:cs typeface="Times New Roman" panose="02020603050405020304" pitchFamily="18" charset="0"/>
              </a:rPr>
              <a:t>định chiến lược đựa trên những phát hiện, chứ ko phải là việc triển khai các mô hình phân tích hoạt động.</a:t>
            </a:r>
          </a:p>
          <a:p>
            <a:pPr marL="0" indent="0">
              <a:buNone/>
            </a:pPr>
            <a:endParaRPr lang="en-US" dirty="0"/>
          </a:p>
        </p:txBody>
      </p:sp>
    </p:spTree>
    <p:extLst>
      <p:ext uri="{BB962C8B-B14F-4D97-AF65-F5344CB8AC3E}">
        <p14:creationId xmlns:p14="http://schemas.microsoft.com/office/powerpoint/2010/main" val="3337182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6"/>
            </a:pPr>
            <a:r>
              <a:rPr lang="en-US" b="1" dirty="0"/>
              <a:t>Lab and Factory Model</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Lab (Phòng thí nghiệm) là nơi thử nghiệm và phát hiện xảy ra trong khi đó Factory (Nhà máy) là nơi các nghiên cứu, phân tích được đưa vào sản xuất, là nơi những hiểu biết sâu sắc được mã hóa và thử nghiệm. Trong quá trình đó Agile được áp đụng trong từng giai đoạn khi vừa phát triển và chạy chương trình.</a:t>
            </a:r>
          </a:p>
          <a:p>
            <a:endParaRPr lang="en-US" dirty="0"/>
          </a:p>
        </p:txBody>
      </p:sp>
    </p:spTree>
    <p:extLst>
      <p:ext uri="{BB962C8B-B14F-4D97-AF65-F5344CB8AC3E}">
        <p14:creationId xmlns:p14="http://schemas.microsoft.com/office/powerpoint/2010/main" val="2389269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7"/>
            </a:pPr>
            <a:r>
              <a:rPr lang="en-US" b="1" dirty="0"/>
              <a:t>Agility in the Lab</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Trong các phòng nghiên cứu phân tích việc tăng số các thực nghiệm giống với phương pháp Agile,  do đó phát triển trong phòng Lab không phải là thường thử nghiệm điều khiển và có thể là một chút hack hơn cũng có thể. Tuy nhiên, một số các mô hình này đủ chất lượng để áp dụng vào thực tiễn.</a:t>
            </a:r>
          </a:p>
        </p:txBody>
      </p:sp>
    </p:spTree>
    <p:extLst>
      <p:ext uri="{BB962C8B-B14F-4D97-AF65-F5344CB8AC3E}">
        <p14:creationId xmlns:p14="http://schemas.microsoft.com/office/powerpoint/2010/main" val="3182627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lvl="0" indent="-857250">
              <a:buFont typeface="+mj-lt"/>
              <a:buAutoNum type="romanUcPeriod" startAt="8"/>
            </a:pPr>
            <a:r>
              <a:rPr lang="en-US" b="1" dirty="0" smtClean="0"/>
              <a:t>    Agility </a:t>
            </a:r>
            <a:r>
              <a:rPr lang="en-US" b="1" dirty="0"/>
              <a:t>in the Factory</a:t>
            </a:r>
            <a:r>
              <a:rPr lang="en-US" dirty="0"/>
              <a:t/>
            </a:r>
            <a:br>
              <a:rPr lang="en-US" dirty="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Factory(Nhà máy-Công ty) chủ yếu quan tâm đến việc làm thế nào để kết quả phân tích được áp dụng một cách phổ biến và rộng lớn, cải tiến gia tăng với mô hình phân tích và có thế tiếp tục trong phòng thí nghiệm,  nhưng nhà máy là nơi mà các mô hình mới nhất được triển khai trực tiếp và có quy mô, dữ liệu lớn.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Factory </a:t>
            </a:r>
            <a:r>
              <a:rPr lang="en-US" sz="2400" dirty="0">
                <a:latin typeface="Times New Roman" panose="02020603050405020304" pitchFamily="18" charset="0"/>
                <a:cs typeface="Times New Roman" panose="02020603050405020304" pitchFamily="18" charset="0"/>
              </a:rPr>
              <a:t>có kiến trúc tốt nhất để hỗi trợ triển khai modul và các mô hình thay thế. Bằng cách này các nhà nghiên cứu dữ liệu có thể tiếp tục phát triển mô hình của họ theo thời gian.</a:t>
            </a:r>
          </a:p>
          <a:p>
            <a:endParaRPr lang="en-US" dirty="0"/>
          </a:p>
        </p:txBody>
      </p:sp>
    </p:spTree>
    <p:extLst>
      <p:ext uri="{BB962C8B-B14F-4D97-AF65-F5344CB8AC3E}">
        <p14:creationId xmlns:p14="http://schemas.microsoft.com/office/powerpoint/2010/main" val="2248332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TotalTime>
  <Words>899</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Tahoma</vt:lpstr>
      <vt:lpstr>Times New Roman</vt:lpstr>
      <vt:lpstr>Trebuchet MS</vt:lpstr>
      <vt:lpstr>Wingdings</vt:lpstr>
      <vt:lpstr>Wingdings 3</vt:lpstr>
      <vt:lpstr>Facet</vt:lpstr>
      <vt:lpstr>Agile, Big Data and analytics</vt:lpstr>
      <vt:lpstr>The Data Scientist, the Software Developer, and the Data Engineer</vt:lpstr>
      <vt:lpstr>Analytics vs. App Dev</vt:lpstr>
      <vt:lpstr>Vulue-Driven Analytics</vt:lpstr>
      <vt:lpstr>Minimizing Initial Investment</vt:lpstr>
      <vt:lpstr>Operationalizing Analytics  </vt:lpstr>
      <vt:lpstr>Lab and Factory Model </vt:lpstr>
      <vt:lpstr>Agility in the Lab </vt:lpstr>
      <vt:lpstr>    Agility in the Factory </vt:lpstr>
      <vt:lpstr>Testing in Agile Analytics </vt:lpstr>
      <vt:lpstr>Recommendations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Big Data and analytics</dc:title>
  <dc:creator>Thanh Pham</dc:creator>
  <cp:lastModifiedBy>Thanh Pham</cp:lastModifiedBy>
  <cp:revision>14</cp:revision>
  <dcterms:created xsi:type="dcterms:W3CDTF">2014-09-13T10:53:33Z</dcterms:created>
  <dcterms:modified xsi:type="dcterms:W3CDTF">2014-09-13T15:22:57Z</dcterms:modified>
</cp:coreProperties>
</file>