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820F6C-3211-4382-B1D9-F5A25716076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160A9-4F0F-4482-974B-1C1C03F5E5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30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20F6C-3211-4382-B1D9-F5A25716076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160A9-4F0F-4482-974B-1C1C03F5E517}" type="slidenum">
              <a:rPr lang="en-US" smtClean="0"/>
              <a:t>‹#›</a:t>
            </a:fld>
            <a:endParaRPr lang="en-US"/>
          </a:p>
        </p:txBody>
      </p:sp>
    </p:spTree>
    <p:extLst>
      <p:ext uri="{BB962C8B-B14F-4D97-AF65-F5344CB8AC3E}">
        <p14:creationId xmlns:p14="http://schemas.microsoft.com/office/powerpoint/2010/main" val="332915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20F6C-3211-4382-B1D9-F5A25716076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160A9-4F0F-4482-974B-1C1C03F5E517}" type="slidenum">
              <a:rPr lang="en-US" smtClean="0"/>
              <a:t>‹#›</a:t>
            </a:fld>
            <a:endParaRPr lang="en-US"/>
          </a:p>
        </p:txBody>
      </p:sp>
    </p:spTree>
    <p:extLst>
      <p:ext uri="{BB962C8B-B14F-4D97-AF65-F5344CB8AC3E}">
        <p14:creationId xmlns:p14="http://schemas.microsoft.com/office/powerpoint/2010/main" val="2161954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820F6C-3211-4382-B1D9-F5A25716076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160A9-4F0F-4482-974B-1C1C03F5E517}" type="slidenum">
              <a:rPr lang="en-US" smtClean="0"/>
              <a:t>‹#›</a:t>
            </a:fld>
            <a:endParaRPr lang="en-US"/>
          </a:p>
        </p:txBody>
      </p:sp>
    </p:spTree>
    <p:extLst>
      <p:ext uri="{BB962C8B-B14F-4D97-AF65-F5344CB8AC3E}">
        <p14:creationId xmlns:p14="http://schemas.microsoft.com/office/powerpoint/2010/main" val="394117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820F6C-3211-4382-B1D9-F5A25716076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160A9-4F0F-4482-974B-1C1C03F5E5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58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820F6C-3211-4382-B1D9-F5A25716076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160A9-4F0F-4482-974B-1C1C03F5E517}" type="slidenum">
              <a:rPr lang="en-US" smtClean="0"/>
              <a:t>‹#›</a:t>
            </a:fld>
            <a:endParaRPr lang="en-US"/>
          </a:p>
        </p:txBody>
      </p:sp>
    </p:spTree>
    <p:extLst>
      <p:ext uri="{BB962C8B-B14F-4D97-AF65-F5344CB8AC3E}">
        <p14:creationId xmlns:p14="http://schemas.microsoft.com/office/powerpoint/2010/main" val="82267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820F6C-3211-4382-B1D9-F5A257160761}"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F160A9-4F0F-4482-974B-1C1C03F5E517}" type="slidenum">
              <a:rPr lang="en-US" smtClean="0"/>
              <a:t>‹#›</a:t>
            </a:fld>
            <a:endParaRPr lang="en-US"/>
          </a:p>
        </p:txBody>
      </p:sp>
    </p:spTree>
    <p:extLst>
      <p:ext uri="{BB962C8B-B14F-4D97-AF65-F5344CB8AC3E}">
        <p14:creationId xmlns:p14="http://schemas.microsoft.com/office/powerpoint/2010/main" val="153566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820F6C-3211-4382-B1D9-F5A257160761}"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F160A9-4F0F-4482-974B-1C1C03F5E517}" type="slidenum">
              <a:rPr lang="en-US" smtClean="0"/>
              <a:t>‹#›</a:t>
            </a:fld>
            <a:endParaRPr lang="en-US"/>
          </a:p>
        </p:txBody>
      </p:sp>
    </p:spTree>
    <p:extLst>
      <p:ext uri="{BB962C8B-B14F-4D97-AF65-F5344CB8AC3E}">
        <p14:creationId xmlns:p14="http://schemas.microsoft.com/office/powerpoint/2010/main" val="369856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820F6C-3211-4382-B1D9-F5A257160761}" type="datetimeFigureOut">
              <a:rPr lang="en-US" smtClean="0"/>
              <a:t>9/13/2014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F160A9-4F0F-4482-974B-1C1C03F5E517}" type="slidenum">
              <a:rPr lang="en-US" smtClean="0"/>
              <a:t>‹#›</a:t>
            </a:fld>
            <a:endParaRPr lang="en-US"/>
          </a:p>
        </p:txBody>
      </p:sp>
    </p:spTree>
    <p:extLst>
      <p:ext uri="{BB962C8B-B14F-4D97-AF65-F5344CB8AC3E}">
        <p14:creationId xmlns:p14="http://schemas.microsoft.com/office/powerpoint/2010/main" val="122948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820F6C-3211-4382-B1D9-F5A257160761}" type="datetimeFigureOut">
              <a:rPr lang="en-US" smtClean="0"/>
              <a:t>9/13/2014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F160A9-4F0F-4482-974B-1C1C03F5E517}" type="slidenum">
              <a:rPr lang="en-US" smtClean="0"/>
              <a:t>‹#›</a:t>
            </a:fld>
            <a:endParaRPr lang="en-US"/>
          </a:p>
        </p:txBody>
      </p:sp>
    </p:spTree>
    <p:extLst>
      <p:ext uri="{BB962C8B-B14F-4D97-AF65-F5344CB8AC3E}">
        <p14:creationId xmlns:p14="http://schemas.microsoft.com/office/powerpoint/2010/main" val="283694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20F6C-3211-4382-B1D9-F5A25716076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160A9-4F0F-4482-974B-1C1C03F5E517}" type="slidenum">
              <a:rPr lang="en-US" smtClean="0"/>
              <a:t>‹#›</a:t>
            </a:fld>
            <a:endParaRPr lang="en-US"/>
          </a:p>
        </p:txBody>
      </p:sp>
    </p:spTree>
    <p:extLst>
      <p:ext uri="{BB962C8B-B14F-4D97-AF65-F5344CB8AC3E}">
        <p14:creationId xmlns:p14="http://schemas.microsoft.com/office/powerpoint/2010/main" val="184539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820F6C-3211-4382-B1D9-F5A257160761}" type="datetimeFigureOut">
              <a:rPr lang="en-US" smtClean="0"/>
              <a:t>9/13/2014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F160A9-4F0F-4482-974B-1C1C03F5E5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21127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8903" y="1068946"/>
            <a:ext cx="8915399" cy="2884867"/>
          </a:xfrm>
        </p:spPr>
        <p:txBody>
          <a:bodyPr>
            <a:normAutofit fontScale="90000"/>
          </a:bodyPr>
          <a:lstStyle/>
          <a:p>
            <a:pPr algn="ctr"/>
            <a:r>
              <a:rPr lang="en-US" b="1" dirty="0"/>
              <a:t>Hybrid Mobile Apps </a:t>
            </a:r>
            <a:r>
              <a:rPr lang="en-US" b="1" dirty="0" smtClean="0"/>
              <a:t/>
            </a:r>
            <a:br>
              <a:rPr lang="en-US" b="1" dirty="0" smtClean="0"/>
            </a:br>
            <a:r>
              <a:rPr lang="en-US" b="1" dirty="0" smtClean="0"/>
              <a:t>with </a:t>
            </a:r>
            <a:r>
              <a:rPr lang="en-US" b="1" dirty="0"/>
              <a:t>ASP.NET MVC</a:t>
            </a:r>
            <a:r>
              <a:rPr lang="en-US" dirty="0"/>
              <a:t/>
            </a:r>
            <a:br>
              <a:rPr lang="en-US" dirty="0"/>
            </a:br>
            <a:endParaRPr lang="en-US" b="1" dirty="0"/>
          </a:p>
        </p:txBody>
      </p:sp>
      <p:sp>
        <p:nvSpPr>
          <p:cNvPr id="4" name="TextBox 3"/>
          <p:cNvSpPr txBox="1"/>
          <p:nvPr/>
        </p:nvSpPr>
        <p:spPr>
          <a:xfrm>
            <a:off x="4335349" y="4597758"/>
            <a:ext cx="7053353"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Sv: Trần Xuân Trường</a:t>
            </a:r>
          </a:p>
          <a:p>
            <a:r>
              <a:rPr lang="en-US" sz="2000" dirty="0" smtClean="0">
                <a:latin typeface="Times New Roman" panose="02020603050405020304" pitchFamily="18" charset="0"/>
                <a:cs typeface="Times New Roman" panose="02020603050405020304" pitchFamily="18" charset="0"/>
              </a:rPr>
              <a:t>Mã SV: 11020358</a:t>
            </a:r>
          </a:p>
          <a:p>
            <a:r>
              <a:rPr lang="en-US" sz="2000" dirty="0" smtClean="0">
                <a:latin typeface="Times New Roman" panose="02020603050405020304" pitchFamily="18" charset="0"/>
                <a:cs typeface="Times New Roman" panose="02020603050405020304" pitchFamily="18" charset="0"/>
              </a:rPr>
              <a:t>Giảng viên: TS. Trương Anh Hoàng</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Môn học: Các vấn đề hiện đại của Công nghệ phần mềm</a:t>
            </a:r>
          </a:p>
          <a:p>
            <a:r>
              <a:rPr lang="en-US" sz="2000" dirty="0" smtClean="0">
                <a:latin typeface="Times New Roman" pitchFamily="18" charset="0"/>
                <a:ea typeface="Tahoma" pitchFamily="34" charset="0"/>
                <a:cs typeface="Times New Roman" pitchFamily="18" charset="0"/>
              </a:rPr>
              <a:t>Source: http://www.infoq.com/articles/Hybrid-Mobile-Apps-MVC</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393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051" y="1352282"/>
            <a:ext cx="8231949" cy="4797899"/>
          </a:xfrm>
          <a:prstGeom prst="rect">
            <a:avLst/>
          </a:prstGeom>
        </p:spPr>
      </p:pic>
      <p:sp>
        <p:nvSpPr>
          <p:cNvPr id="11" name="Rounded Rectangle 10"/>
          <p:cNvSpPr/>
          <p:nvPr/>
        </p:nvSpPr>
        <p:spPr>
          <a:xfrm>
            <a:off x="515155" y="1284927"/>
            <a:ext cx="3444896" cy="4932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Cảm ơn thầy cô và các bạn đã chú ý lắng nghe</a:t>
            </a:r>
            <a:endParaRPr lang="en-US" sz="4800" dirty="0"/>
          </a:p>
        </p:txBody>
      </p:sp>
    </p:spTree>
    <p:extLst>
      <p:ext uri="{BB962C8B-B14F-4D97-AF65-F5344CB8AC3E}">
        <p14:creationId xmlns:p14="http://schemas.microsoft.com/office/powerpoint/2010/main" val="54528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413408"/>
          </a:xfrm>
        </p:spPr>
        <p:txBody>
          <a:bodyPr>
            <a:normAutofit/>
          </a:bodyPr>
          <a:lstStyle/>
          <a:p>
            <a:pPr lvl="0"/>
            <a:r>
              <a:rPr lang="en-US" sz="4400" b="1" dirty="0">
                <a:latin typeface="Times New Roman" panose="02020603050405020304" pitchFamily="18" charset="0"/>
                <a:cs typeface="Times New Roman" panose="02020603050405020304" pitchFamily="18" charset="0"/>
              </a:rPr>
              <a:t>Tình trạng hiện </a:t>
            </a:r>
            <a:r>
              <a:rPr lang="en-US" sz="4400" b="1" dirty="0" smtClean="0">
                <a:latin typeface="Times New Roman" panose="02020603050405020304" pitchFamily="18" charset="0"/>
                <a:cs typeface="Times New Roman" panose="02020603050405020304" pitchFamily="18" charset="0"/>
              </a:rPr>
              <a:t>nay</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80615" y="1983346"/>
            <a:ext cx="4054269" cy="2871989"/>
          </a:xfrm>
        </p:spPr>
        <p:txBody>
          <a:bodyPr/>
          <a:lstStyle/>
          <a:p>
            <a:pPr algn="just"/>
            <a:r>
              <a:rPr lang="en-US" dirty="0"/>
              <a:t>Chúng ta đang sống trong một kỷ nguyên công nghệ. Kỷ nguyên hoàng kim của các thiết bị di động và điện thoại thông </a:t>
            </a:r>
            <a:r>
              <a:rPr lang="en-US" dirty="0" smtClean="0"/>
              <a:t>minh.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45" y="3406461"/>
            <a:ext cx="3848207" cy="28876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821" y="1863591"/>
            <a:ext cx="5715000" cy="3568700"/>
          </a:xfrm>
          <a:prstGeom prst="rect">
            <a:avLst/>
          </a:prstGeom>
        </p:spPr>
      </p:pic>
    </p:spTree>
    <p:extLst>
      <p:ext uri="{BB962C8B-B14F-4D97-AF65-F5344CB8AC3E}">
        <p14:creationId xmlns:p14="http://schemas.microsoft.com/office/powerpoint/2010/main" val="2461593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95043"/>
            <a:ext cx="10058400" cy="1450757"/>
          </a:xfrm>
        </p:spPr>
        <p:txBody>
          <a:bodyPr>
            <a:normAutofit/>
          </a:bodyPr>
          <a:lstStyle/>
          <a:p>
            <a:pPr lvl="1" algn="l" rtl="0">
              <a:lnSpc>
                <a:spcPct val="85000"/>
              </a:lnSpc>
              <a:spcBef>
                <a:spcPct val="0"/>
              </a:spcBef>
            </a:pPr>
            <a:r>
              <a:rPr lang="en-US" sz="4400" b="1" dirty="0" smtClean="0"/>
              <a:t>Vấn </a:t>
            </a:r>
            <a:r>
              <a:rPr lang="en-US" sz="4400" b="1" dirty="0"/>
              <a:t>đề đặt </a:t>
            </a:r>
            <a:r>
              <a:rPr lang="en-US" sz="4400" b="1" dirty="0" smtClean="0"/>
              <a:t>ra</a:t>
            </a:r>
            <a:endParaRPr lang="en-US" sz="4400" dirty="0"/>
          </a:p>
        </p:txBody>
      </p:sp>
      <p:sp>
        <p:nvSpPr>
          <p:cNvPr id="3" name="Content Placeholder 2"/>
          <p:cNvSpPr>
            <a:spLocks noGrp="1"/>
          </p:cNvSpPr>
          <p:nvPr>
            <p:ph sz="half" idx="1"/>
          </p:nvPr>
        </p:nvSpPr>
        <p:spPr>
          <a:xfrm>
            <a:off x="476518" y="1845734"/>
            <a:ext cx="5649961" cy="1250889"/>
          </a:xfrm>
        </p:spPr>
        <p:txBody>
          <a:bodyPr>
            <a:normAutofit/>
          </a:bodyPr>
          <a:lstStyle/>
          <a:p>
            <a:r>
              <a:rPr lang="en-US" dirty="0" smtClean="0"/>
              <a:t>Sự không đồng nhất, đa </a:t>
            </a:r>
            <a:r>
              <a:rPr lang="en-US" dirty="0"/>
              <a:t>nền tảng của các thiết bị di </a:t>
            </a:r>
            <a:r>
              <a:rPr lang="en-US" dirty="0" smtClean="0"/>
              <a:t>động đã trở thành rào cản cho các nhà phát triển ứng dụng di động.</a:t>
            </a:r>
            <a:endParaRPr lang="en-US" dirty="0"/>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36723" y="1974969"/>
            <a:ext cx="5408810" cy="3978627"/>
          </a:xfrm>
        </p:spPr>
      </p:pic>
      <p:pic>
        <p:nvPicPr>
          <p:cNvPr id="12" name="Picture 11"/>
          <p:cNvPicPr>
            <a:picLocks noChangeAspect="1"/>
          </p:cNvPicPr>
          <p:nvPr/>
        </p:nvPicPr>
        <p:blipFill>
          <a:blip r:embed="rId3"/>
          <a:stretch>
            <a:fillRect/>
          </a:stretch>
        </p:blipFill>
        <p:spPr>
          <a:xfrm>
            <a:off x="221718" y="3096623"/>
            <a:ext cx="5904762" cy="2969326"/>
          </a:xfrm>
          <a:prstGeom prst="rect">
            <a:avLst/>
          </a:prstGeom>
        </p:spPr>
      </p:pic>
    </p:spTree>
    <p:extLst>
      <p:ext uri="{BB962C8B-B14F-4D97-AF65-F5344CB8AC3E}">
        <p14:creationId xmlns:p14="http://schemas.microsoft.com/office/powerpoint/2010/main" val="1958337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85000"/>
              </a:lnSpc>
              <a:spcBef>
                <a:spcPct val="0"/>
              </a:spcBef>
            </a:pPr>
            <a:r>
              <a:rPr lang="en-US" sz="4400" b="1" dirty="0"/>
              <a:t>Giải pháp cho khó khăn hiện </a:t>
            </a:r>
            <a:r>
              <a:rPr lang="en-US" sz="4400" b="1" dirty="0" smtClean="0"/>
              <a:t>tại</a:t>
            </a:r>
            <a:endParaRPr lang="en-US" dirty="0"/>
          </a:p>
        </p:txBody>
      </p:sp>
      <p:sp>
        <p:nvSpPr>
          <p:cNvPr id="3" name="Content Placeholder 2"/>
          <p:cNvSpPr>
            <a:spLocks noGrp="1"/>
          </p:cNvSpPr>
          <p:nvPr>
            <p:ph sz="half" idx="1"/>
          </p:nvPr>
        </p:nvSpPr>
        <p:spPr>
          <a:xfrm>
            <a:off x="1097279" y="3052292"/>
            <a:ext cx="4492152" cy="3118925"/>
          </a:xfrm>
        </p:spPr>
        <p:style>
          <a:lnRef idx="2">
            <a:schemeClr val="accent1"/>
          </a:lnRef>
          <a:fillRef idx="1">
            <a:schemeClr val="lt1"/>
          </a:fillRef>
          <a:effectRef idx="0">
            <a:schemeClr val="accent1"/>
          </a:effectRef>
          <a:fontRef idx="minor">
            <a:schemeClr val="dk1"/>
          </a:fontRef>
        </p:style>
        <p:txBody>
          <a:bodyPr/>
          <a:lstStyle/>
          <a:p>
            <a:endParaRPr lang="en-US" dirty="0" smtClean="0"/>
          </a:p>
          <a:p>
            <a:pPr algn="just"/>
            <a:r>
              <a:rPr lang="en-US" dirty="0" smtClean="0"/>
              <a:t>Các </a:t>
            </a:r>
            <a:r>
              <a:rPr lang="en-US" dirty="0"/>
              <a:t>ứng dụng chạy trên trình duyệt Web của thiết bị di động có khả năng trở thành giải pháp tối ưu cho những khó khăn đang gặp phải bởi sự hỗ trợ tuyệt vời của ngôn ngữ lập trình JavaScript, jQuery và HTML 5 cùng với các tiêu chuẩn liên quan. Điều này có thể giải quyết được vấn đề đa nền tảng một cách nhanh chóng</a:t>
            </a:r>
            <a:r>
              <a:rPr lang="en-US" dirty="0" smtClean="0"/>
              <a:t>.</a:t>
            </a:r>
            <a:endParaRPr lang="en-US" dirty="0"/>
          </a:p>
        </p:txBody>
      </p:sp>
      <p:sp>
        <p:nvSpPr>
          <p:cNvPr id="4" name="Content Placeholder 3"/>
          <p:cNvSpPr>
            <a:spLocks noGrp="1"/>
          </p:cNvSpPr>
          <p:nvPr>
            <p:ph sz="half" idx="2"/>
          </p:nvPr>
        </p:nvSpPr>
        <p:spPr>
          <a:xfrm>
            <a:off x="6658376" y="3052292"/>
            <a:ext cx="4497303" cy="3118925"/>
          </a:xfrm>
        </p:spPr>
        <p:style>
          <a:lnRef idx="2">
            <a:schemeClr val="accent1"/>
          </a:lnRef>
          <a:fillRef idx="1">
            <a:schemeClr val="lt1"/>
          </a:fillRef>
          <a:effectRef idx="0">
            <a:schemeClr val="accent1"/>
          </a:effectRef>
          <a:fontRef idx="minor">
            <a:schemeClr val="dk1"/>
          </a:fontRef>
        </p:style>
        <p:txBody>
          <a:bodyPr/>
          <a:lstStyle/>
          <a:p>
            <a:endParaRPr lang="en-US" dirty="0" smtClean="0"/>
          </a:p>
          <a:p>
            <a:pPr algn="just"/>
            <a:r>
              <a:rPr lang="en-US" dirty="0" smtClean="0"/>
              <a:t>Tuy </a:t>
            </a:r>
            <a:r>
              <a:rPr lang="en-US" dirty="0"/>
              <a:t>lợi thế là điều rõ ràng, nhưng không thể phủ định vẫn tồn tại khó khăn được đặt ra. Các ứng dụng chạy trên trình duyệt Web không tồn tại sẵn trên thiết bị di động để có thể sử dụng bất cứ lúc nào. Trở ngại lớn hơn là các ứng dụng Web không được phép truy cập sâu vào trong phần cứng của thiết bị.</a:t>
            </a:r>
          </a:p>
          <a:p>
            <a:endParaRPr lang="en-US" dirty="0"/>
          </a:p>
        </p:txBody>
      </p:sp>
      <p:sp>
        <p:nvSpPr>
          <p:cNvPr id="5" name="Rectangle 4"/>
          <p:cNvSpPr/>
          <p:nvPr/>
        </p:nvSpPr>
        <p:spPr>
          <a:xfrm>
            <a:off x="1097280" y="1968434"/>
            <a:ext cx="10249008" cy="750975"/>
          </a:xfrm>
          <a:prstGeom prst="rect">
            <a:avLst/>
          </a:prstGeom>
        </p:spPr>
        <p:txBody>
          <a:bodyPr wrap="square">
            <a:spAutoFit/>
          </a:bodyPr>
          <a:lstStyle/>
          <a:p>
            <a:pPr algn="just">
              <a:lnSpc>
                <a:spcPct val="107000"/>
              </a:lnSpc>
              <a:spcBef>
                <a:spcPts val="600"/>
              </a:spcBef>
              <a:spcAft>
                <a:spcPts val="30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Thay vì việc giải quyết khó khắn đặt ra khi phát triển các ứng dụng dựa trên các ngôn ngữ lập trình hỗ trợ nền tàng thiết bị. Chúng ta phát triển các ứng dụng di động dựa trên các trình duyệt Web</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ed Rectangle 7"/>
          <p:cNvSpPr/>
          <p:nvPr/>
        </p:nvSpPr>
        <p:spPr>
          <a:xfrm>
            <a:off x="1097279" y="2859108"/>
            <a:ext cx="4492152" cy="556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Lợi thế</a:t>
            </a:r>
            <a:endParaRPr lang="en-US" dirty="0"/>
          </a:p>
        </p:txBody>
      </p:sp>
      <p:sp>
        <p:nvSpPr>
          <p:cNvPr id="9" name="Rounded Rectangle 8"/>
          <p:cNvSpPr/>
          <p:nvPr/>
        </p:nvSpPr>
        <p:spPr>
          <a:xfrm>
            <a:off x="6658376" y="2871987"/>
            <a:ext cx="4497303" cy="5560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Khó khăn phát sinh</a:t>
            </a:r>
            <a:endParaRPr lang="en-US" dirty="0"/>
          </a:p>
        </p:txBody>
      </p:sp>
    </p:spTree>
    <p:extLst>
      <p:ext uri="{BB962C8B-B14F-4D97-AF65-F5344CB8AC3E}">
        <p14:creationId xmlns:p14="http://schemas.microsoft.com/office/powerpoint/2010/main" val="526501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19" y="304575"/>
            <a:ext cx="10058400" cy="1450757"/>
          </a:xfrm>
        </p:spPr>
        <p:txBody>
          <a:bodyPr>
            <a:normAutofit/>
          </a:bodyPr>
          <a:lstStyle/>
          <a:p>
            <a:pPr lvl="2" algn="l" rtl="0">
              <a:lnSpc>
                <a:spcPct val="85000"/>
              </a:lnSpc>
              <a:spcBef>
                <a:spcPct val="0"/>
              </a:spcBef>
            </a:pPr>
            <a:r>
              <a:rPr lang="en-US" sz="4400" b="1" dirty="0"/>
              <a:t>Ứng dụng lai - Giải pháp tối </a:t>
            </a:r>
            <a:r>
              <a:rPr lang="en-US" sz="4400" b="1" dirty="0" smtClean="0"/>
              <a:t>ưu</a:t>
            </a:r>
            <a:endParaRPr lang="en-US" sz="4400" dirty="0"/>
          </a:p>
        </p:txBody>
      </p:sp>
      <p:sp>
        <p:nvSpPr>
          <p:cNvPr id="3" name="Content Placeholder 2"/>
          <p:cNvSpPr>
            <a:spLocks noGrp="1"/>
          </p:cNvSpPr>
          <p:nvPr>
            <p:ph sz="half" idx="1"/>
          </p:nvPr>
        </p:nvSpPr>
        <p:spPr>
          <a:xfrm>
            <a:off x="1097278" y="1845734"/>
            <a:ext cx="10149841" cy="1683077"/>
          </a:xfrm>
        </p:spPr>
        <p:txBody>
          <a:bodyPr/>
          <a:lstStyle/>
          <a:p>
            <a:r>
              <a:rPr lang="en-US" dirty="0"/>
              <a:t>Ứng dụng lai, khả năng hỗ trợ nhúng bộ trình duyệt Web vào một nền tảng cụ thể, nó cũng có thể giúp những ứng dụng Web có thể tương tác sâu hơn vào trong phần cứng thông qua cây cầu JavaScript, ngôn ngữ có sẵn trên hầu hết tất cả các nền tảng thiết bị di động hiện nay.</a:t>
            </a:r>
          </a:p>
          <a:p>
            <a:r>
              <a:rPr lang="en-US" dirty="0"/>
              <a:t>Các ứng dụng lai có thể xây dựng dễ dàng và hoàn hảo dựa trên khuôn mẫu </a:t>
            </a:r>
            <a:r>
              <a:rPr lang="en-US" b="1" dirty="0"/>
              <a:t>ASP.NET MVC.</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48" y="3477295"/>
            <a:ext cx="6286500" cy="2809875"/>
          </a:xfrm>
          <a:prstGeom prst="rect">
            <a:avLst/>
          </a:prstGeom>
        </p:spPr>
      </p:pic>
    </p:spTree>
    <p:extLst>
      <p:ext uri="{BB962C8B-B14F-4D97-AF65-F5344CB8AC3E}">
        <p14:creationId xmlns:p14="http://schemas.microsoft.com/office/powerpoint/2010/main" val="2778299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384" y="222209"/>
            <a:ext cx="10795072" cy="1450757"/>
          </a:xfrm>
        </p:spPr>
        <p:txBody>
          <a:bodyPr>
            <a:normAutofit/>
          </a:bodyPr>
          <a:lstStyle/>
          <a:p>
            <a:pPr lvl="1" algn="l" rtl="0">
              <a:lnSpc>
                <a:spcPct val="85000"/>
              </a:lnSpc>
              <a:spcBef>
                <a:spcPct val="0"/>
              </a:spcBef>
            </a:pPr>
            <a:r>
              <a:rPr lang="en-US" sz="4400" b="1" dirty="0">
                <a:latin typeface="Times New Roman" panose="02020603050405020304" pitchFamily="18" charset="0"/>
                <a:cs typeface="Times New Roman" panose="02020603050405020304" pitchFamily="18" charset="0"/>
              </a:rPr>
              <a:t>Tại sao chúng ta nên chọn ASP.NET MVC</a:t>
            </a:r>
            <a:r>
              <a:rPr lang="en-US" sz="4400" b="1"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27280" y="2073498"/>
            <a:ext cx="10431886" cy="3795595"/>
          </a:xfrm>
        </p:spPr>
        <p:txBody>
          <a:bodyPr/>
          <a:lstStyle/>
          <a:p>
            <a:pPr>
              <a:buFont typeface="Wingdings" panose="05000000000000000000" pitchFamily="2" charset="2"/>
              <a:buChar char="v"/>
            </a:pPr>
            <a:r>
              <a:rPr lang="en-US" dirty="0"/>
              <a:t>ASP.NET MVC đại diện cho một mô hình quản lý rõ ràng với khả năng kiểm soát cao, môi trường MVC là môi trường lý tưởng để thực hiện khả năng quản lý tuyệt vời giúp bạn</a:t>
            </a:r>
            <a:r>
              <a:rPr lang="en-US" dirty="0" smtClean="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5" y="3013656"/>
            <a:ext cx="6572250" cy="3268081"/>
          </a:xfrm>
          <a:prstGeom prst="rect">
            <a:avLst/>
          </a:prstGeom>
        </p:spPr>
      </p:pic>
    </p:spTree>
    <p:extLst>
      <p:ext uri="{BB962C8B-B14F-4D97-AF65-F5344CB8AC3E}">
        <p14:creationId xmlns:p14="http://schemas.microsoft.com/office/powerpoint/2010/main" val="1234882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8" y="2060620"/>
            <a:ext cx="10058401" cy="3808474"/>
          </a:xfrm>
        </p:spPr>
        <p:txBody>
          <a:bodyPr/>
          <a:lstStyle/>
          <a:p>
            <a:pPr>
              <a:buFont typeface="Wingdings" panose="05000000000000000000" pitchFamily="2" charset="2"/>
              <a:buChar char="v"/>
            </a:pPr>
            <a:r>
              <a:rPr lang="en-US" dirty="0"/>
              <a:t>ASP.NET MVC có khả năng chia sẻ các tệp mã hóa với các ứng dụng di động chứ không chỉ đơn giản là thực hiện trên trình duyệt web của máy tính hay trình duyệt của thiết bị.</a:t>
            </a:r>
          </a:p>
          <a:p>
            <a:endParaRPr lang="en-US" dirty="0"/>
          </a:p>
        </p:txBody>
      </p:sp>
      <p:sp>
        <p:nvSpPr>
          <p:cNvPr id="7" name="Title 6"/>
          <p:cNvSpPr>
            <a:spLocks noGrp="1"/>
          </p:cNvSpPr>
          <p:nvPr>
            <p:ph type="title"/>
          </p:nvPr>
        </p:nvSpPr>
        <p:spPr/>
        <p:txBody>
          <a:bodyPr/>
          <a:lstStyle/>
          <a:p>
            <a:endParaRPr lang="en-US"/>
          </a:p>
        </p:txBody>
      </p:sp>
      <p:sp>
        <p:nvSpPr>
          <p:cNvPr id="8" name="Title 1"/>
          <p:cNvSpPr txBox="1">
            <a:spLocks/>
          </p:cNvSpPr>
          <p:nvPr/>
        </p:nvSpPr>
        <p:spPr>
          <a:xfrm>
            <a:off x="820384" y="222209"/>
            <a:ext cx="10795072"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lvl="1" algn="l" rtl="0">
              <a:lnSpc>
                <a:spcPct val="85000"/>
              </a:lnSpc>
              <a:spcBef>
                <a:spcPct val="0"/>
              </a:spcBef>
            </a:pPr>
            <a:r>
              <a:rPr lang="en-US" sz="4400" b="1" kern="0" smtClean="0">
                <a:solidFill>
                  <a:sysClr val="windowText" lastClr="000000"/>
                </a:solidFill>
                <a:latin typeface="Times New Roman" panose="02020603050405020304" pitchFamily="18" charset="0"/>
                <a:cs typeface="Times New Roman" panose="02020603050405020304" pitchFamily="18" charset="0"/>
              </a:rPr>
              <a:t>Tại sao chúng ta nên chọn ASP.NET MVC?</a:t>
            </a:r>
            <a:endParaRPr lang="en-US" sz="4400" kern="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729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8" y="2099256"/>
            <a:ext cx="10058401" cy="3769838"/>
          </a:xfrm>
        </p:spPr>
        <p:txBody>
          <a:bodyPr/>
          <a:lstStyle/>
          <a:p>
            <a:pPr>
              <a:buFont typeface="Wingdings" panose="05000000000000000000" pitchFamily="2" charset="2"/>
              <a:buChar char="v"/>
            </a:pPr>
            <a:r>
              <a:rPr lang="en-US" dirty="0"/>
              <a:t> ASP.NET MVC cung cấp một mô hình làm việc đơn giản trong sự kiên kết với các nền tảng căn bản của môi trường Web.</a:t>
            </a:r>
          </a:p>
          <a:p>
            <a:endParaRPr lang="en-US" dirty="0"/>
          </a:p>
        </p:txBody>
      </p:sp>
      <p:sp>
        <p:nvSpPr>
          <p:cNvPr id="5" name="Title 1"/>
          <p:cNvSpPr>
            <a:spLocks noGrp="1"/>
          </p:cNvSpPr>
          <p:nvPr>
            <p:ph type="title"/>
          </p:nvPr>
        </p:nvSpPr>
        <p:spPr>
          <a:xfrm>
            <a:off x="820384" y="222209"/>
            <a:ext cx="10795072" cy="1450757"/>
          </a:xfrm>
        </p:spPr>
        <p:txBody>
          <a:bodyPr>
            <a:normAutofit/>
          </a:bodyPr>
          <a:lstStyle/>
          <a:p>
            <a:pPr lvl="1" algn="l" rtl="0">
              <a:lnSpc>
                <a:spcPct val="85000"/>
              </a:lnSpc>
              <a:spcBef>
                <a:spcPct val="0"/>
              </a:spcBef>
            </a:pPr>
            <a:r>
              <a:rPr lang="en-US" sz="4400" b="1" dirty="0">
                <a:latin typeface="Times New Roman" panose="02020603050405020304" pitchFamily="18" charset="0"/>
                <a:cs typeface="Times New Roman" panose="02020603050405020304" pitchFamily="18" charset="0"/>
              </a:rPr>
              <a:t>Tại sao chúng ta nên chọn ASP.NET MVC</a:t>
            </a:r>
            <a:r>
              <a:rPr lang="en-US" sz="4400" b="1"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241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Tổng kết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97278" y="2060620"/>
            <a:ext cx="10058401" cy="3808474"/>
          </a:xfrm>
        </p:spPr>
        <p:txBody>
          <a:bodyPr/>
          <a:lstStyle/>
          <a:p>
            <a:pPr algn="just">
              <a:buFont typeface="Wingdings" panose="05000000000000000000" pitchFamily="2" charset="2"/>
              <a:buChar char="v"/>
            </a:pPr>
            <a:r>
              <a:rPr lang="en-US" dirty="0"/>
              <a:t>Ứng dụng lai là giải pháp đầy hứa hẹn giúp giải quyết thách thức về vấn đề đa nền tảng. Giải pháp này cung cấp hướng giải quyết vững chắc dựa trên chuẩn HTML 5 và các tiêu chuẩn liên quan.</a:t>
            </a:r>
          </a:p>
          <a:p>
            <a:endParaRPr lang="en-US" dirty="0"/>
          </a:p>
        </p:txBody>
      </p:sp>
    </p:spTree>
    <p:extLst>
      <p:ext uri="{BB962C8B-B14F-4D97-AF65-F5344CB8AC3E}">
        <p14:creationId xmlns:p14="http://schemas.microsoft.com/office/powerpoint/2010/main" val="414638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TotalTime>
  <Words>583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Tahoma</vt:lpstr>
      <vt:lpstr>Times New Roman</vt:lpstr>
      <vt:lpstr>Wingdings</vt:lpstr>
      <vt:lpstr>Retrospect</vt:lpstr>
      <vt:lpstr>Hybrid Mobile Apps  with ASP.NET MVC </vt:lpstr>
      <vt:lpstr>Tình trạng hiện nay</vt:lpstr>
      <vt:lpstr>Vấn đề đặt ra</vt:lpstr>
      <vt:lpstr>Giải pháp cho khó khăn hiện tại</vt:lpstr>
      <vt:lpstr>Ứng dụng lai - Giải pháp tối ưu</vt:lpstr>
      <vt:lpstr>Tại sao chúng ta nên chọn ASP.NET MVC?</vt:lpstr>
      <vt:lpstr>PowerPoint Presentation</vt:lpstr>
      <vt:lpstr>Tại sao chúng ta nên chọn ASP.NET MVC?</vt:lpstr>
      <vt:lpstr>Tổng kết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Mobile Apps  with ASP.NET MVC</dc:title>
  <dc:creator>Xuân Trường Trần</dc:creator>
  <cp:lastModifiedBy>Xuân Trường Trần</cp:lastModifiedBy>
  <cp:revision>10</cp:revision>
  <dcterms:created xsi:type="dcterms:W3CDTF">2014-09-13T16:40:58Z</dcterms:created>
  <dcterms:modified xsi:type="dcterms:W3CDTF">2014-09-13T18:29:58Z</dcterms:modified>
</cp:coreProperties>
</file>