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9953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44156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92489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70070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F2C6D-96ED-48BB-AD1F-678B288439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71508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FF2C6D-96ED-48BB-AD1F-678B2884392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18656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FF2C6D-96ED-48BB-AD1F-678B28843921}"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23844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F2C6D-96ED-48BB-AD1F-678B28843921}"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79271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F2C6D-96ED-48BB-AD1F-678B28843921}"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71476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F2C6D-96ED-48BB-AD1F-678B2884392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60809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F2C6D-96ED-48BB-AD1F-678B2884392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227979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F2C6D-96ED-48BB-AD1F-678B28843921}" type="datetimeFigureOut">
              <a:rPr lang="en-US" smtClean="0"/>
              <a:t>9/13/2014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CCFD0-9DEC-4C11-B351-C47C52AED65F}" type="slidenum">
              <a:rPr lang="en-US" smtClean="0"/>
              <a:t>‹#›</a:t>
            </a:fld>
            <a:endParaRPr lang="en-US"/>
          </a:p>
        </p:txBody>
      </p:sp>
    </p:spTree>
    <p:extLst>
      <p:ext uri="{BB962C8B-B14F-4D97-AF65-F5344CB8AC3E}">
        <p14:creationId xmlns:p14="http://schemas.microsoft.com/office/powerpoint/2010/main" val="846020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73063"/>
            <a:ext cx="11455400" cy="4046537"/>
          </a:xfrm>
        </p:spPr>
        <p:txBody>
          <a:bodyPr/>
          <a:lstStyle/>
          <a:p>
            <a:r>
              <a:rPr lang="vi-VN" dirty="0">
                <a:solidFill>
                  <a:schemeClr val="bg1"/>
                </a:solidFill>
              </a:rPr>
              <a:t>Bộ điều khiển ứng dụng giao hàng tận nơi - thu hẹp khoảng cách giữa DevOps và quy hoạch mạng</a:t>
            </a:r>
            <a:endParaRPr lang="en-US" dirty="0">
              <a:solidFill>
                <a:schemeClr val="bg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9106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0" y="474663"/>
            <a:ext cx="11176000" cy="960437"/>
          </a:xfrm>
        </p:spPr>
        <p:txBody>
          <a:bodyPr>
            <a:normAutofit fontScale="90000"/>
          </a:bodyPr>
          <a:lstStyle/>
          <a:p>
            <a:r>
              <a:rPr lang="vi-VN" dirty="0">
                <a:solidFill>
                  <a:schemeClr val="bg1"/>
                </a:solidFill>
              </a:rPr>
              <a:t>Ứng dụng giao hàng tận nơi với SaaS</a:t>
            </a:r>
            <a:endParaRPr lang="en-US" dirty="0">
              <a:solidFill>
                <a:schemeClr val="bg1"/>
              </a:solidFill>
            </a:endParaRPr>
          </a:p>
        </p:txBody>
      </p:sp>
      <p:sp>
        <p:nvSpPr>
          <p:cNvPr id="3" name="Subtitle 2"/>
          <p:cNvSpPr>
            <a:spLocks noGrp="1"/>
          </p:cNvSpPr>
          <p:nvPr>
            <p:ph type="subTitle" idx="1"/>
          </p:nvPr>
        </p:nvSpPr>
        <p:spPr>
          <a:xfrm>
            <a:off x="469900" y="1955800"/>
            <a:ext cx="11176000" cy="4533900"/>
          </a:xfrm>
        </p:spPr>
        <p:txBody>
          <a:bodyPr>
            <a:normAutofit/>
          </a:bodyPr>
          <a:lstStyle/>
          <a:p>
            <a:pPr marL="342900" indent="-342900" algn="l">
              <a:buFont typeface="Wingdings" panose="05000000000000000000" pitchFamily="2" charset="2"/>
              <a:buChar char="Ø"/>
            </a:pPr>
            <a:r>
              <a:rPr lang="vi-VN" sz="2800" dirty="0">
                <a:solidFill>
                  <a:schemeClr val="bg1"/>
                </a:solidFill>
                <a:latin typeface="+mj-lt"/>
              </a:rPr>
              <a:t>nhà cung cấp SaaS vẫn dẫn đầu trong việc áp dụng nguyên tắc điện toán đám </a:t>
            </a:r>
            <a:r>
              <a:rPr lang="vi-VN" sz="2800" dirty="0" smtClean="0">
                <a:solidFill>
                  <a:schemeClr val="bg1"/>
                </a:solidFill>
                <a:latin typeface="+mj-lt"/>
              </a:rPr>
              <a:t>mây</a:t>
            </a:r>
            <a:r>
              <a:rPr lang="en-US" sz="2800" dirty="0" smtClean="0">
                <a:solidFill>
                  <a:schemeClr val="bg1"/>
                </a:solidFill>
                <a:latin typeface="+mj-lt"/>
              </a:rPr>
              <a:t>.</a:t>
            </a:r>
          </a:p>
          <a:p>
            <a:pPr marL="342900" indent="-342900" algn="l">
              <a:buFont typeface="Wingdings" panose="05000000000000000000" pitchFamily="2" charset="2"/>
              <a:buChar char="Ø"/>
            </a:pPr>
            <a:r>
              <a:rPr lang="vi-VN" sz="2800" dirty="0">
                <a:solidFill>
                  <a:schemeClr val="bg1"/>
                </a:solidFill>
                <a:latin typeface="+mj-lt"/>
              </a:rPr>
              <a:t>ADC cho triển khai SaaS và các ứng dụng web dựa trên công nghệ đám mây phải vượt trội trong các lĩnh </a:t>
            </a:r>
            <a:r>
              <a:rPr lang="vi-VN" sz="2800" dirty="0" smtClean="0">
                <a:solidFill>
                  <a:schemeClr val="bg1"/>
                </a:solidFill>
                <a:latin typeface="+mj-lt"/>
              </a:rPr>
              <a:t>vực</a:t>
            </a:r>
            <a:r>
              <a:rPr lang="en-US" sz="2800" dirty="0" smtClean="0">
                <a:solidFill>
                  <a:schemeClr val="bg1"/>
                </a:solidFill>
                <a:latin typeface="+mj-lt"/>
              </a:rPr>
              <a:t>:</a:t>
            </a:r>
          </a:p>
          <a:p>
            <a:pPr marL="800100" lvl="1" indent="-342900" algn="l">
              <a:buFont typeface="Wingdings" panose="05000000000000000000" pitchFamily="2" charset="2"/>
              <a:buChar char="§"/>
            </a:pPr>
            <a:r>
              <a:rPr lang="vi-VN" sz="2400" dirty="0">
                <a:solidFill>
                  <a:schemeClr val="bg1"/>
                </a:solidFill>
                <a:latin typeface="+mj-lt"/>
              </a:rPr>
              <a:t>khả năng mở </a:t>
            </a:r>
            <a:r>
              <a:rPr lang="vi-VN" sz="2400" dirty="0" smtClean="0">
                <a:solidFill>
                  <a:schemeClr val="bg1"/>
                </a:solidFill>
                <a:latin typeface="+mj-lt"/>
              </a:rPr>
              <a:t>rộng </a:t>
            </a:r>
            <a:endParaRPr lang="en-US" sz="2400" dirty="0" smtClean="0">
              <a:solidFill>
                <a:schemeClr val="bg1"/>
              </a:solidFill>
              <a:latin typeface="+mj-lt"/>
            </a:endParaRPr>
          </a:p>
          <a:p>
            <a:pPr marL="800100" lvl="1" indent="-342900" algn="l">
              <a:buFont typeface="Wingdings" panose="05000000000000000000" pitchFamily="2" charset="2"/>
              <a:buChar char="§"/>
            </a:pPr>
            <a:r>
              <a:rPr lang="vi-VN" sz="2400" dirty="0" smtClean="0">
                <a:solidFill>
                  <a:schemeClr val="bg1"/>
                </a:solidFill>
                <a:latin typeface="+mj-lt"/>
              </a:rPr>
              <a:t>khả </a:t>
            </a:r>
            <a:r>
              <a:rPr lang="vi-VN" sz="2400" dirty="0">
                <a:solidFill>
                  <a:schemeClr val="bg1"/>
                </a:solidFill>
                <a:latin typeface="+mj-lt"/>
              </a:rPr>
              <a:t>năng thích </a:t>
            </a:r>
            <a:r>
              <a:rPr lang="vi-VN" sz="2400" dirty="0" smtClean="0">
                <a:solidFill>
                  <a:schemeClr val="bg1"/>
                </a:solidFill>
                <a:latin typeface="+mj-lt"/>
              </a:rPr>
              <a:t>ứng</a:t>
            </a:r>
            <a:endParaRPr lang="en-US" sz="2400" dirty="0" smtClean="0">
              <a:solidFill>
                <a:schemeClr val="bg1"/>
              </a:solidFill>
              <a:latin typeface="+mj-lt"/>
            </a:endParaRPr>
          </a:p>
          <a:p>
            <a:pPr marL="800100" lvl="1" indent="-342900" algn="l">
              <a:buFont typeface="Wingdings" panose="05000000000000000000" pitchFamily="2" charset="2"/>
              <a:buChar char="§"/>
            </a:pPr>
            <a:r>
              <a:rPr lang="vi-VN" sz="2400" dirty="0" smtClean="0">
                <a:solidFill>
                  <a:schemeClr val="bg1"/>
                </a:solidFill>
                <a:latin typeface="+mj-lt"/>
              </a:rPr>
              <a:t>đơn giản </a:t>
            </a:r>
            <a:endParaRPr lang="en-US" sz="2400" dirty="0" smtClean="0">
              <a:solidFill>
                <a:schemeClr val="bg1"/>
              </a:solidFill>
              <a:latin typeface="+mj-lt"/>
            </a:endParaRPr>
          </a:p>
          <a:p>
            <a:pPr marL="800100" lvl="1" indent="-342900" algn="l">
              <a:buFont typeface="Wingdings" panose="05000000000000000000" pitchFamily="2" charset="2"/>
              <a:buChar char="§"/>
            </a:pPr>
            <a:r>
              <a:rPr lang="vi-VN" sz="2400" dirty="0" smtClean="0">
                <a:solidFill>
                  <a:schemeClr val="bg1"/>
                </a:solidFill>
                <a:latin typeface="+mj-lt"/>
              </a:rPr>
              <a:t>quản lý </a:t>
            </a:r>
            <a:endParaRPr lang="en-US" sz="2400" dirty="0" smtClean="0">
              <a:solidFill>
                <a:schemeClr val="bg1"/>
              </a:solidFill>
              <a:latin typeface="+mj-lt"/>
            </a:endParaRPr>
          </a:p>
          <a:p>
            <a:pPr marL="800100" lvl="1" indent="-342900" algn="l">
              <a:buFont typeface="Wingdings" panose="05000000000000000000" pitchFamily="2" charset="2"/>
              <a:buChar char="§"/>
            </a:pPr>
            <a:r>
              <a:rPr lang="vi-VN" sz="2400" dirty="0" smtClean="0">
                <a:solidFill>
                  <a:schemeClr val="bg1"/>
                </a:solidFill>
                <a:latin typeface="+mj-lt"/>
              </a:rPr>
              <a:t>giá </a:t>
            </a:r>
            <a:r>
              <a:rPr lang="vi-VN" sz="2400" dirty="0">
                <a:solidFill>
                  <a:schemeClr val="bg1"/>
                </a:solidFill>
                <a:latin typeface="+mj-lt"/>
              </a:rPr>
              <a:t>– hiệu suất</a:t>
            </a:r>
            <a:endParaRPr lang="en-US" sz="2400" dirty="0">
              <a:solidFill>
                <a:schemeClr val="bg1"/>
              </a:solidFill>
              <a:latin typeface="+mj-lt"/>
            </a:endParaRPr>
          </a:p>
        </p:txBody>
      </p:sp>
    </p:spTree>
    <p:extLst>
      <p:ext uri="{BB962C8B-B14F-4D97-AF65-F5344CB8AC3E}">
        <p14:creationId xmlns:p14="http://schemas.microsoft.com/office/powerpoint/2010/main" val="3762887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423863"/>
            <a:ext cx="11391900" cy="1087437"/>
          </a:xfrm>
        </p:spPr>
        <p:txBody>
          <a:bodyPr>
            <a:normAutofit/>
          </a:bodyPr>
          <a:lstStyle/>
          <a:p>
            <a:r>
              <a:rPr lang="en-US" dirty="0" smtClean="0">
                <a:solidFill>
                  <a:schemeClr val="bg1"/>
                </a:solidFill>
                <a:latin typeface="Times New Roman" panose="02020603050405020304" pitchFamily="18" charset="0"/>
                <a:cs typeface="Times New Roman" panose="02020603050405020304" pitchFamily="18" charset="0"/>
              </a:rPr>
              <a:t>K</a:t>
            </a:r>
            <a:r>
              <a:rPr lang="vi-VN" dirty="0" smtClean="0">
                <a:solidFill>
                  <a:schemeClr val="bg1"/>
                </a:solidFill>
                <a:latin typeface="Times New Roman" panose="02020603050405020304" pitchFamily="18" charset="0"/>
                <a:cs typeface="Times New Roman" panose="02020603050405020304" pitchFamily="18" charset="0"/>
              </a:rPr>
              <a:t>hả </a:t>
            </a:r>
            <a:r>
              <a:rPr lang="vi-VN" dirty="0">
                <a:solidFill>
                  <a:schemeClr val="bg1"/>
                </a:solidFill>
                <a:latin typeface="Times New Roman" panose="02020603050405020304" pitchFamily="18" charset="0"/>
                <a:cs typeface="Times New Roman" panose="02020603050405020304" pitchFamily="18" charset="0"/>
              </a:rPr>
              <a:t>năng mở rộng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9100" y="1968500"/>
            <a:ext cx="11391900" cy="4559300"/>
          </a:xfrm>
        </p:spPr>
        <p:txBody>
          <a:bodyPr/>
          <a:lstStyle/>
          <a:p>
            <a:pPr marL="342900" indent="-342900" algn="l">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K</a:t>
            </a:r>
            <a:r>
              <a:rPr lang="vi-VN" dirty="0" smtClean="0">
                <a:solidFill>
                  <a:schemeClr val="bg1"/>
                </a:solidFill>
                <a:latin typeface="Times New Roman" panose="02020603050405020304" pitchFamily="18" charset="0"/>
                <a:cs typeface="Times New Roman" panose="02020603050405020304" pitchFamily="18" charset="0"/>
              </a:rPr>
              <a:t>ế </a:t>
            </a:r>
            <a:r>
              <a:rPr lang="vi-VN" dirty="0">
                <a:solidFill>
                  <a:schemeClr val="bg1"/>
                </a:solidFill>
                <a:latin typeface="Times New Roman" panose="02020603050405020304" pitchFamily="18" charset="0"/>
                <a:cs typeface="Times New Roman" panose="02020603050405020304" pitchFamily="18" charset="0"/>
              </a:rPr>
              <a:t>hoạch kinh doanh của một nhà cung cấp </a:t>
            </a:r>
            <a:r>
              <a:rPr lang="vi-VN" dirty="0" smtClean="0">
                <a:solidFill>
                  <a:schemeClr val="bg1"/>
                </a:solidFill>
                <a:latin typeface="Times New Roman" panose="02020603050405020304" pitchFamily="18" charset="0"/>
                <a:cs typeface="Times New Roman" panose="02020603050405020304" pitchFamily="18" charset="0"/>
              </a:rPr>
              <a:t>SaaS</a:t>
            </a: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vi-VN" dirty="0">
                <a:solidFill>
                  <a:schemeClr val="bg1"/>
                </a:solidFill>
                <a:latin typeface="Times New Roman" panose="02020603050405020304" pitchFamily="18" charset="0"/>
                <a:cs typeface="Times New Roman" panose="02020603050405020304" pitchFamily="18" charset="0"/>
              </a:rPr>
              <a:t>ADC hoạt động trong môi trường SaaS cần phải có chức năng quản lý lưu lượng mà không làm ảnh hưởng đến hiệu suất hay khả năng mở rộng</a:t>
            </a:r>
            <a:r>
              <a:rPr lang="vi-VN"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vi-VN" dirty="0">
                <a:solidFill>
                  <a:schemeClr val="bg1"/>
                </a:solidFill>
                <a:latin typeface="Times New Roman" panose="02020603050405020304" pitchFamily="18" charset="0"/>
                <a:cs typeface="Times New Roman" panose="02020603050405020304" pitchFamily="18" charset="0"/>
              </a:rPr>
              <a:t>Trong việc lựa chọn một ADC, các đội cơ sở hạ tầng hỗ trợ SaaS và các ứng dụng dựa trên điện toán đám mây nên tìm ADC với thư viện lớn nhất có thể được xây dựng trong layer-7 lệnh</a:t>
            </a: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a:t>
            </a:r>
            <a:r>
              <a:rPr lang="vi-VN" dirty="0" smtClean="0">
                <a:solidFill>
                  <a:schemeClr val="bg1"/>
                </a:solidFill>
                <a:latin typeface="Times New Roman" panose="02020603050405020304" pitchFamily="18" charset="0"/>
                <a:cs typeface="Times New Roman" panose="02020603050405020304" pitchFamily="18" charset="0"/>
              </a:rPr>
              <a:t>ã </a:t>
            </a:r>
            <a:r>
              <a:rPr lang="vi-VN" dirty="0">
                <a:solidFill>
                  <a:schemeClr val="bg1"/>
                </a:solidFill>
                <a:latin typeface="Times New Roman" panose="02020603050405020304" pitchFamily="18" charset="0"/>
                <a:cs typeface="Times New Roman" panose="02020603050405020304" pitchFamily="18" charset="0"/>
              </a:rPr>
              <a:t>hóa SSL 2048 bit </a:t>
            </a: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vi-VN" dirty="0">
                <a:solidFill>
                  <a:schemeClr val="bg1"/>
                </a:solidFill>
                <a:latin typeface="Times New Roman" panose="02020603050405020304" pitchFamily="18" charset="0"/>
                <a:cs typeface="Times New Roman" panose="02020603050405020304" pitchFamily="18" charset="0"/>
              </a:rPr>
              <a:t>Các đội cơ sở hạ tầng hỗ trợ SaaS và các ứng dụng dựa trên đám mây nên tìm con số thực hiện SSL cung cấp đủ khoảng không cho sự tăng trưởng dự kiến ​​trong lưu lượng truy cập ứng dụng</a:t>
            </a:r>
            <a:r>
              <a:rPr lang="en-US" dirty="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70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11163"/>
            <a:ext cx="11252200" cy="909637"/>
          </a:xfrm>
        </p:spPr>
        <p:txBody>
          <a:bodyPr>
            <a:normAutofit fontScale="90000"/>
          </a:bodyPr>
          <a:lstStyle/>
          <a:p>
            <a:r>
              <a:rPr lang="vi-VN" dirty="0">
                <a:solidFill>
                  <a:schemeClr val="bg1"/>
                </a:solidFill>
              </a:rPr>
              <a:t>Khả năng thích ứng</a:t>
            </a:r>
            <a:endParaRPr lang="en-US" dirty="0">
              <a:solidFill>
                <a:schemeClr val="bg1"/>
              </a:solidFill>
            </a:endParaRPr>
          </a:p>
        </p:txBody>
      </p:sp>
      <p:sp>
        <p:nvSpPr>
          <p:cNvPr id="3" name="Subtitle 2"/>
          <p:cNvSpPr>
            <a:spLocks noGrp="1"/>
          </p:cNvSpPr>
          <p:nvPr>
            <p:ph type="subTitle" idx="1"/>
          </p:nvPr>
        </p:nvSpPr>
        <p:spPr>
          <a:xfrm>
            <a:off x="457200" y="1828800"/>
            <a:ext cx="11252200" cy="4622800"/>
          </a:xfrm>
        </p:spPr>
        <p:txBody>
          <a:bodyPr>
            <a:normAutofit/>
          </a:bodyPr>
          <a:lstStyle/>
          <a:p>
            <a:pPr marL="457200" indent="-457200" algn="l">
              <a:buFont typeface="Wingdings" panose="05000000000000000000" pitchFamily="2" charset="2"/>
              <a:buChar char="Ø"/>
            </a:pPr>
            <a:r>
              <a:rPr lang="en-US" sz="3200" dirty="0" smtClean="0">
                <a:solidFill>
                  <a:schemeClr val="bg1"/>
                </a:solidFill>
                <a:latin typeface="Times New Roman" panose="02020603050405020304" pitchFamily="18" charset="0"/>
                <a:cs typeface="Times New Roman" panose="02020603050405020304" pitchFamily="18" charset="0"/>
              </a:rPr>
              <a:t>C</a:t>
            </a:r>
            <a:r>
              <a:rPr lang="vi-VN" sz="3200" dirty="0" smtClean="0">
                <a:solidFill>
                  <a:schemeClr val="bg1"/>
                </a:solidFill>
                <a:latin typeface="Times New Roman" panose="02020603050405020304" pitchFamily="18" charset="0"/>
                <a:cs typeface="Times New Roman" panose="02020603050405020304" pitchFamily="18" charset="0"/>
              </a:rPr>
              <a:t>ác </a:t>
            </a:r>
            <a:r>
              <a:rPr lang="vi-VN" sz="3200" dirty="0">
                <a:solidFill>
                  <a:schemeClr val="bg1"/>
                </a:solidFill>
                <a:latin typeface="Times New Roman" panose="02020603050405020304" pitchFamily="18" charset="0"/>
                <a:cs typeface="Times New Roman" panose="02020603050405020304" pitchFamily="18" charset="0"/>
              </a:rPr>
              <a:t>nhà cung cấp SaaS,  DevOps và các đội cơ sở hạ tầng cũng phải thích nghi với sự thay đổi các yêu cầu về phát triển ứng </a:t>
            </a:r>
            <a:r>
              <a:rPr lang="vi-VN" sz="3200" dirty="0" smtClean="0">
                <a:solidFill>
                  <a:schemeClr val="bg1"/>
                </a:solidFill>
                <a:latin typeface="Times New Roman" panose="02020603050405020304" pitchFamily="18" charset="0"/>
                <a:cs typeface="Times New Roman" panose="02020603050405020304" pitchFamily="18" charset="0"/>
              </a:rPr>
              <a:t>dụng</a:t>
            </a:r>
            <a:r>
              <a:rPr lang="en-US" sz="3200" dirty="0" smtClean="0">
                <a:solidFill>
                  <a:schemeClr val="bg1"/>
                </a:solidFill>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r>
              <a:rPr lang="vi-VN" sz="3200" dirty="0">
                <a:solidFill>
                  <a:schemeClr val="bg1"/>
                </a:solidFill>
                <a:latin typeface="Times New Roman" panose="02020603050405020304" pitchFamily="18" charset="0"/>
                <a:cs typeface="Times New Roman" panose="02020603050405020304" pitchFamily="18" charset="0"/>
              </a:rPr>
              <a:t>Một khía cạnh quan trọng của khả năng thích ứng là khả năng cung cấp các thiết bị phù hợp với nhiệm vụ </a:t>
            </a:r>
            <a:r>
              <a:rPr lang="vi-VN" sz="3200" dirty="0" smtClean="0">
                <a:solidFill>
                  <a:schemeClr val="bg1"/>
                </a:solidFill>
                <a:latin typeface="Times New Roman" panose="02020603050405020304" pitchFamily="18" charset="0"/>
                <a:cs typeface="Times New Roman" panose="02020603050405020304" pitchFamily="18" charset="0"/>
              </a:rPr>
              <a:t>ngay</a:t>
            </a:r>
            <a:r>
              <a:rPr lang="en-US" sz="3200" dirty="0" smtClean="0">
                <a:solidFill>
                  <a:schemeClr val="bg1"/>
                </a:solidFill>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r>
              <a:rPr lang="en-US" sz="3200" dirty="0" err="1">
                <a:solidFill>
                  <a:schemeClr val="bg1"/>
                </a:solidFill>
                <a:latin typeface="Times New Roman" panose="02020603050405020304" pitchFamily="18" charset="0"/>
                <a:cs typeface="Times New Roman" panose="02020603050405020304" pitchFamily="18" charset="0"/>
              </a:rPr>
              <a:t>Để</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đáp</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ứng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yêu</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cầu</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này</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DevOps</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và</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đội</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cơ</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sở</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hạ</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tầng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nên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chọn</a:t>
            </a:r>
            <a:r>
              <a:rPr lang="en-US" sz="3200" dirty="0">
                <a:solidFill>
                  <a:schemeClr val="bg1"/>
                </a:solidFill>
                <a:latin typeface="Times New Roman" panose="02020603050405020304" pitchFamily="18" charset="0"/>
                <a:cs typeface="Times New Roman" panose="02020603050405020304" pitchFamily="18" charset="0"/>
              </a:rPr>
              <a:t> ADC </a:t>
            </a:r>
            <a:r>
              <a:rPr lang="en-US" sz="3200" dirty="0" err="1">
                <a:solidFill>
                  <a:schemeClr val="bg1"/>
                </a:solidFill>
                <a:latin typeface="Times New Roman" panose="02020603050405020304" pitchFamily="18" charset="0"/>
                <a:cs typeface="Times New Roman" panose="02020603050405020304" pitchFamily="18" charset="0"/>
              </a:rPr>
              <a:t>hỗ</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trợ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phạm</a:t>
            </a:r>
            <a:r>
              <a:rPr lang="en-US" sz="3200" dirty="0">
                <a:solidFill>
                  <a:schemeClr val="bg1"/>
                </a:solidFill>
                <a:latin typeface="Times New Roman" panose="02020603050405020304" pitchFamily="18" charset="0"/>
                <a:cs typeface="Times New Roman" panose="02020603050405020304" pitchFamily="18" charset="0"/>
              </a:rPr>
              <a:t> vi </a:t>
            </a:r>
            <a:r>
              <a:rPr lang="en-US" sz="3200" dirty="0" err="1">
                <a:solidFill>
                  <a:schemeClr val="bg1"/>
                </a:solidFill>
                <a:latin typeface="Times New Roman" panose="02020603050405020304" pitchFamily="18" charset="0"/>
                <a:cs typeface="Times New Roman" panose="02020603050405020304" pitchFamily="18" charset="0"/>
              </a:rPr>
              <a:t>rộng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nhất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thuê</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nhiều</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người</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và</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nhiều</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thiết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bị</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ảo</a:t>
            </a:r>
            <a:r>
              <a:rPr lang="en-US" sz="32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21109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461963"/>
            <a:ext cx="11074400" cy="998537"/>
          </a:xfrm>
        </p:spPr>
        <p:txBody>
          <a:bodyPr/>
          <a:lstStyle/>
          <a:p>
            <a:r>
              <a:rPr lang="en-US" dirty="0" err="1">
                <a:solidFill>
                  <a:schemeClr val="bg1"/>
                </a:solidFill>
                <a:latin typeface="Times New Roman" panose="02020603050405020304" pitchFamily="18" charset="0"/>
                <a:cs typeface="Times New Roman" panose="02020603050405020304" pitchFamily="18" charset="0"/>
              </a:rPr>
              <a:t>Đơn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giản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1500" y="1955800"/>
            <a:ext cx="11074400" cy="4495800"/>
          </a:xfrm>
        </p:spPr>
        <p:txBody>
          <a:bodyPr>
            <a:normAutofit/>
          </a:bodyPr>
          <a:lstStyle/>
          <a:p>
            <a:pPr marL="342900" indent="-342900" algn="l">
              <a:buFont typeface="Wingdings" panose="05000000000000000000" pitchFamily="2" charset="2"/>
              <a:buChar char="Ø"/>
            </a:pPr>
            <a:r>
              <a:rPr lang="vi-VN" sz="3200" dirty="0">
                <a:solidFill>
                  <a:schemeClr val="bg1"/>
                </a:solidFill>
                <a:latin typeface="+mj-lt"/>
              </a:rPr>
              <a:t>Bằng cách chọn một ADC với một thư viện mạnh mẽ của Layer-7 lệnh và khả năng sâu sắc, các nhà cung cấp SaaS có thể đạt được những lợi thế quan trọng sau đây</a:t>
            </a:r>
            <a:r>
              <a:rPr lang="vi-VN" sz="3200" dirty="0" smtClean="0">
                <a:solidFill>
                  <a:schemeClr val="bg1"/>
                </a:solidFill>
                <a:latin typeface="+mj-lt"/>
              </a:rPr>
              <a:t>:</a:t>
            </a:r>
            <a:endParaRPr lang="en-US" sz="3200" dirty="0" smtClean="0">
              <a:solidFill>
                <a:schemeClr val="bg1"/>
              </a:solidFill>
              <a:latin typeface="+mj-lt"/>
            </a:endParaRPr>
          </a:p>
          <a:p>
            <a:pPr marL="800100" lvl="1" indent="-342900" algn="l">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a:t>
            </a:r>
            <a:r>
              <a:rPr lang="vi-VN" sz="2800" dirty="0" smtClean="0">
                <a:solidFill>
                  <a:schemeClr val="bg1"/>
                </a:solidFill>
                <a:latin typeface="Times New Roman" panose="02020603050405020304" pitchFamily="18" charset="0"/>
                <a:cs typeface="Times New Roman" panose="02020603050405020304" pitchFamily="18" charset="0"/>
              </a:rPr>
              <a:t>ốc độ </a:t>
            </a:r>
            <a:endParaRPr lang="en-US" sz="2800"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800" dirty="0" smtClean="0">
                <a:solidFill>
                  <a:schemeClr val="bg1"/>
                </a:solidFill>
                <a:latin typeface="Times New Roman" panose="02020603050405020304" pitchFamily="18" charset="0"/>
                <a:cs typeface="Times New Roman" panose="02020603050405020304" pitchFamily="18" charset="0"/>
              </a:rPr>
              <a:t>Đ</a:t>
            </a:r>
            <a:r>
              <a:rPr lang="vi-VN" sz="2800" dirty="0" smtClean="0">
                <a:solidFill>
                  <a:schemeClr val="bg1"/>
                </a:solidFill>
                <a:latin typeface="Times New Roman" panose="02020603050405020304" pitchFamily="18" charset="0"/>
                <a:cs typeface="Times New Roman" panose="02020603050405020304" pitchFamily="18" charset="0"/>
              </a:rPr>
              <a:t>ộ </a:t>
            </a:r>
            <a:r>
              <a:rPr lang="vi-VN" sz="2800" dirty="0">
                <a:solidFill>
                  <a:schemeClr val="bg1"/>
                </a:solidFill>
                <a:latin typeface="Times New Roman" panose="02020603050405020304" pitchFamily="18" charset="0"/>
                <a:cs typeface="Times New Roman" panose="02020603050405020304" pitchFamily="18" charset="0"/>
              </a:rPr>
              <a:t>chính </a:t>
            </a:r>
            <a:r>
              <a:rPr lang="vi-VN" sz="2800" dirty="0" smtClean="0">
                <a:solidFill>
                  <a:schemeClr val="bg1"/>
                </a:solidFill>
                <a:latin typeface="Times New Roman" panose="02020603050405020304" pitchFamily="18" charset="0"/>
                <a:cs typeface="Times New Roman" panose="02020603050405020304" pitchFamily="18" charset="0"/>
              </a:rPr>
              <a:t>xác</a:t>
            </a:r>
            <a:endParaRPr lang="en-US" sz="2800"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C</a:t>
            </a:r>
            <a:r>
              <a:rPr lang="vi-VN" sz="2800" dirty="0" smtClean="0">
                <a:solidFill>
                  <a:schemeClr val="bg1"/>
                </a:solidFill>
                <a:latin typeface="Times New Roman" panose="02020603050405020304" pitchFamily="18" charset="0"/>
                <a:cs typeface="Times New Roman" panose="02020603050405020304" pitchFamily="18" charset="0"/>
              </a:rPr>
              <a:t>hia </a:t>
            </a:r>
            <a:r>
              <a:rPr lang="vi-VN" sz="2800" dirty="0">
                <a:solidFill>
                  <a:schemeClr val="bg1"/>
                </a:solidFill>
                <a:latin typeface="Times New Roman" panose="02020603050405020304" pitchFamily="18" charset="0"/>
                <a:cs typeface="Times New Roman" panose="02020603050405020304" pitchFamily="18" charset="0"/>
              </a:rPr>
              <a:t>sẻ kiến </a:t>
            </a:r>
            <a:r>
              <a:rPr lang="vi-VN" sz="2800" dirty="0" smtClean="0">
                <a:solidFill>
                  <a:schemeClr val="bg1"/>
                </a:solidFill>
                <a:latin typeface="Times New Roman" panose="02020603050405020304" pitchFamily="18" charset="0"/>
                <a:cs typeface="Times New Roman" panose="02020603050405020304" pitchFamily="18" charset="0"/>
              </a:rPr>
              <a:t>thức </a:t>
            </a:r>
            <a:endParaRPr lang="en-US" sz="2800"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H</a:t>
            </a:r>
            <a:r>
              <a:rPr lang="vi-VN" sz="2800" dirty="0" smtClean="0">
                <a:solidFill>
                  <a:schemeClr val="bg1"/>
                </a:solidFill>
                <a:latin typeface="Times New Roman" panose="02020603050405020304" pitchFamily="18" charset="0"/>
                <a:cs typeface="Times New Roman" panose="02020603050405020304" pitchFamily="18" charset="0"/>
              </a:rPr>
              <a:t>iệu suất </a:t>
            </a:r>
            <a:endParaRPr lang="en-US" sz="2800"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a:t>
            </a:r>
            <a:r>
              <a:rPr lang="vi-VN" sz="2800" dirty="0" smtClean="0">
                <a:solidFill>
                  <a:schemeClr val="bg1"/>
                </a:solidFill>
                <a:latin typeface="Times New Roman" panose="02020603050405020304" pitchFamily="18" charset="0"/>
                <a:cs typeface="Times New Roman" panose="02020603050405020304" pitchFamily="18" charset="0"/>
              </a:rPr>
              <a:t>ự </a:t>
            </a:r>
            <a:r>
              <a:rPr lang="vi-VN" sz="2800" dirty="0">
                <a:solidFill>
                  <a:schemeClr val="bg1"/>
                </a:solidFill>
                <a:latin typeface="Times New Roman" panose="02020603050405020304" pitchFamily="18" charset="0"/>
                <a:cs typeface="Times New Roman" panose="02020603050405020304" pitchFamily="18" charset="0"/>
              </a:rPr>
              <a:t>động hóa.</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3200" dirty="0">
              <a:solidFill>
                <a:schemeClr val="bg1"/>
              </a:solidFill>
              <a:latin typeface="+mj-lt"/>
            </a:endParaRPr>
          </a:p>
        </p:txBody>
      </p:sp>
    </p:spTree>
    <p:extLst>
      <p:ext uri="{BB962C8B-B14F-4D97-AF65-F5344CB8AC3E}">
        <p14:creationId xmlns:p14="http://schemas.microsoft.com/office/powerpoint/2010/main" val="97587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474663"/>
            <a:ext cx="11290300" cy="985837"/>
          </a:xfrm>
        </p:spPr>
        <p:txBody>
          <a:bodyPr/>
          <a:lstStyle/>
          <a:p>
            <a:r>
              <a:rPr lang="en-US" dirty="0" err="1">
                <a:solidFill>
                  <a:schemeClr val="bg1"/>
                </a:solidFill>
                <a:latin typeface="Times New Roman" panose="02020603050405020304" pitchFamily="18" charset="0"/>
                <a:cs typeface="Times New Roman" panose="02020603050405020304" pitchFamily="18" charset="0"/>
              </a:rPr>
              <a:t>Quản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lý</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4500" y="1739900"/>
            <a:ext cx="11290300" cy="4699000"/>
          </a:xfrm>
        </p:spPr>
        <p:txBody>
          <a:bodyPr/>
          <a:lstStyle/>
          <a:p>
            <a:pPr marL="342900" indent="-342900" algn="l">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Đ</a:t>
            </a:r>
            <a:r>
              <a:rPr lang="vi-VN" sz="3200" dirty="0" smtClean="0">
                <a:solidFill>
                  <a:schemeClr val="bg1"/>
                </a:solidFill>
                <a:latin typeface="Times New Roman" panose="02020603050405020304" pitchFamily="18" charset="0"/>
                <a:cs typeface="Times New Roman" panose="02020603050405020304" pitchFamily="18" charset="0"/>
              </a:rPr>
              <a:t>iện </a:t>
            </a:r>
            <a:r>
              <a:rPr lang="vi-VN" sz="3200" dirty="0">
                <a:solidFill>
                  <a:schemeClr val="bg1"/>
                </a:solidFill>
                <a:latin typeface="Times New Roman" panose="02020603050405020304" pitchFamily="18" charset="0"/>
                <a:cs typeface="Times New Roman" panose="02020603050405020304" pitchFamily="18" charset="0"/>
              </a:rPr>
              <a:t>toán đám mây đòi hỏi DevOps và các đội cơ sở hạ tầng để quản lý hàng ngàn máy chủ và các yếu tố mạng khác nhau cùng một </a:t>
            </a:r>
            <a:r>
              <a:rPr lang="vi-VN" sz="3200" dirty="0" smtClean="0">
                <a:solidFill>
                  <a:schemeClr val="bg1"/>
                </a:solidFill>
                <a:latin typeface="Times New Roman" panose="02020603050405020304" pitchFamily="18" charset="0"/>
                <a:cs typeface="Times New Roman" panose="02020603050405020304" pitchFamily="18" charset="0"/>
              </a:rPr>
              <a:t>lúc</a:t>
            </a:r>
            <a:endParaRPr lang="en-US" sz="3200"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vi-VN" sz="3200" dirty="0">
                <a:solidFill>
                  <a:schemeClr val="bg1"/>
                </a:solidFill>
                <a:latin typeface="Times New Roman" panose="02020603050405020304" pitchFamily="18" charset="0"/>
                <a:cs typeface="Times New Roman" panose="02020603050405020304" pitchFamily="18" charset="0"/>
              </a:rPr>
              <a:t>Tích hợp phổ biến để tìm kiếm bao gồm: </a:t>
            </a:r>
            <a:endParaRPr lang="en-US" sz="3200"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vi-VN" sz="2800" dirty="0" smtClean="0">
                <a:solidFill>
                  <a:schemeClr val="bg1"/>
                </a:solidFill>
                <a:latin typeface="Times New Roman" panose="02020603050405020304" pitchFamily="18" charset="0"/>
                <a:cs typeface="Times New Roman" panose="02020603050405020304" pitchFamily="18" charset="0"/>
              </a:rPr>
              <a:t>XML-RPC </a:t>
            </a:r>
            <a:r>
              <a:rPr lang="vi-VN" sz="2800" dirty="0">
                <a:solidFill>
                  <a:schemeClr val="bg1"/>
                </a:solidFill>
                <a:latin typeface="Times New Roman" panose="02020603050405020304" pitchFamily="18" charset="0"/>
                <a:cs typeface="Times New Roman" panose="02020603050405020304" pitchFamily="18" charset="0"/>
              </a:rPr>
              <a:t>và các API khác có khả năng tích hợp với các hệ thống quản lý điện toán đám mây độc </a:t>
            </a:r>
            <a:r>
              <a:rPr lang="vi-VN" sz="2800" dirty="0" smtClean="0">
                <a:solidFill>
                  <a:schemeClr val="bg1"/>
                </a:solidFill>
                <a:latin typeface="Times New Roman" panose="02020603050405020304" pitchFamily="18" charset="0"/>
                <a:cs typeface="Times New Roman" panose="02020603050405020304" pitchFamily="18" charset="0"/>
              </a:rPr>
              <a:t>quyền</a:t>
            </a:r>
            <a:r>
              <a:rPr lang="en-US" sz="2800" dirty="0" smtClean="0">
                <a:solidFill>
                  <a:schemeClr val="bg1"/>
                </a:solidFill>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a:t>
            </a:r>
            <a:r>
              <a:rPr lang="vi-VN" sz="2800" dirty="0" smtClean="0">
                <a:solidFill>
                  <a:schemeClr val="bg1"/>
                </a:solidFill>
                <a:latin typeface="Times New Roman" panose="02020603050405020304" pitchFamily="18" charset="0"/>
                <a:cs typeface="Times New Roman" panose="02020603050405020304" pitchFamily="18" charset="0"/>
              </a:rPr>
              <a:t>ích </a:t>
            </a:r>
            <a:r>
              <a:rPr lang="vi-VN" sz="2800" dirty="0">
                <a:solidFill>
                  <a:schemeClr val="bg1"/>
                </a:solidFill>
                <a:latin typeface="Times New Roman" panose="02020603050405020304" pitchFamily="18" charset="0"/>
                <a:cs typeface="Times New Roman" panose="02020603050405020304" pitchFamily="18" charset="0"/>
              </a:rPr>
              <a:t>hợp với cân bằng tải-as-a-Service (LBaaS</a:t>
            </a:r>
            <a:r>
              <a:rPr lang="vi-VN" sz="2800" dirty="0" smtClean="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K</a:t>
            </a:r>
            <a:r>
              <a:rPr lang="vi-VN" sz="2800" dirty="0" smtClean="0">
                <a:solidFill>
                  <a:schemeClr val="bg1"/>
                </a:solidFill>
                <a:latin typeface="Times New Roman" panose="02020603050405020304" pitchFamily="18" charset="0"/>
                <a:cs typeface="Times New Roman" panose="02020603050405020304" pitchFamily="18" charset="0"/>
              </a:rPr>
              <a:t>hả </a:t>
            </a:r>
            <a:r>
              <a:rPr lang="vi-VN" sz="2800" dirty="0">
                <a:solidFill>
                  <a:schemeClr val="bg1"/>
                </a:solidFill>
                <a:latin typeface="Times New Roman" panose="02020603050405020304" pitchFamily="18" charset="0"/>
                <a:cs typeface="Times New Roman" panose="02020603050405020304" pitchFamily="18" charset="0"/>
              </a:rPr>
              <a:t>năng tạo ra công việc sử dụng VMware VCO &amp; Microsoft System Center</a:t>
            </a:r>
            <a:r>
              <a:rPr lang="en-US" sz="2800" dirty="0">
                <a:solidFill>
                  <a:schemeClr val="bg1"/>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endParaRPr lang="en-US" dirty="0">
              <a:solidFill>
                <a:schemeClr val="bg1"/>
              </a:solidFill>
            </a:endParaRPr>
          </a:p>
        </p:txBody>
      </p:sp>
    </p:spTree>
    <p:extLst>
      <p:ext uri="{BB962C8B-B14F-4D97-AF65-F5344CB8AC3E}">
        <p14:creationId xmlns:p14="http://schemas.microsoft.com/office/powerpoint/2010/main" val="1358043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00" y="461963"/>
            <a:ext cx="11099800" cy="985837"/>
          </a:xfrm>
        </p:spPr>
        <p:txBody>
          <a:bodyPr/>
          <a:lstStyle/>
          <a:p>
            <a:r>
              <a:rPr lang="en-US" dirty="0" err="1">
                <a:solidFill>
                  <a:schemeClr val="bg1"/>
                </a:solidFill>
                <a:latin typeface="Times New Roman" panose="02020603050405020304" pitchFamily="18" charset="0"/>
                <a:cs typeface="Times New Roman" panose="02020603050405020304" pitchFamily="18" charset="0"/>
              </a:rPr>
              <a:t>Giá</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Hiệu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suất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8000" y="2019300"/>
            <a:ext cx="11099800" cy="4419600"/>
          </a:xfrm>
        </p:spPr>
        <p:txBody>
          <a:bodyPr>
            <a:normAutofit/>
          </a:bodyPr>
          <a:lstStyle/>
          <a:p>
            <a:pPr marL="457200" indent="-457200" algn="l">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K</a:t>
            </a:r>
            <a:r>
              <a:rPr lang="vi-VN" sz="2800" dirty="0" smtClean="0">
                <a:solidFill>
                  <a:schemeClr val="bg1"/>
                </a:solidFill>
                <a:latin typeface="Times New Roman" panose="02020603050405020304" pitchFamily="18" charset="0"/>
                <a:cs typeface="Times New Roman" panose="02020603050405020304" pitchFamily="18" charset="0"/>
              </a:rPr>
              <a:t>hả </a:t>
            </a:r>
            <a:r>
              <a:rPr lang="vi-VN" sz="2800" dirty="0">
                <a:solidFill>
                  <a:schemeClr val="bg1"/>
                </a:solidFill>
                <a:latin typeface="Times New Roman" panose="02020603050405020304" pitchFamily="18" charset="0"/>
                <a:cs typeface="Times New Roman" panose="02020603050405020304" pitchFamily="18" charset="0"/>
              </a:rPr>
              <a:t>năng mở rộng và khả năng thích ứng, cùng với sự đơn giản và quản lý, những cân nhắc quan trọng trong môi trường SaaS, kiểm soát chi phí luôn là một mục tiêu cơ bản. </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vi-VN" sz="2800" dirty="0" smtClean="0">
                <a:solidFill>
                  <a:schemeClr val="bg1"/>
                </a:solidFill>
                <a:latin typeface="Times New Roman" panose="02020603050405020304" pitchFamily="18" charset="0"/>
                <a:cs typeface="Times New Roman" panose="02020603050405020304" pitchFamily="18" charset="0"/>
              </a:rPr>
              <a:t>Quan </a:t>
            </a:r>
            <a:r>
              <a:rPr lang="vi-VN" sz="2800" dirty="0">
                <a:solidFill>
                  <a:schemeClr val="bg1"/>
                </a:solidFill>
                <a:latin typeface="Times New Roman" panose="02020603050405020304" pitchFamily="18" charset="0"/>
                <a:cs typeface="Times New Roman" panose="02020603050405020304" pitchFamily="18" charset="0"/>
              </a:rPr>
              <a:t>trọng hơn, các nhà cung cấp SaaS và điều khiển dựa trên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điện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toán</a:t>
            </a:r>
            <a:r>
              <a:rPr lang="vi-VN" sz="2800" dirty="0">
                <a:solidFill>
                  <a:schemeClr val="bg1"/>
                </a:solidFill>
                <a:latin typeface="Times New Roman" panose="02020603050405020304" pitchFamily="18" charset="0"/>
                <a:cs typeface="Times New Roman" panose="02020603050405020304" pitchFamily="18" charset="0"/>
              </a:rPr>
              <a:t> đám mây và bên ngoài phải đối mặt với các ứng dụng web nên tìm kiếm ADC mà cung cấp chi phí thấp nhất có thể cho mỗi giao dịch SSL mỗi giây (TPS).</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93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528300" cy="2687638"/>
          </a:xfrm>
        </p:spPr>
        <p:txBody>
          <a:bodyPr>
            <a:normAutofit/>
          </a:bodyPr>
          <a:lstStyle/>
          <a:p>
            <a:r>
              <a:rPr lang="en-US" sz="11500" dirty="0" smtClean="0">
                <a:solidFill>
                  <a:schemeClr val="bg1"/>
                </a:solidFill>
                <a:latin typeface="Times New Roman" panose="02020603050405020304" pitchFamily="18" charset="0"/>
                <a:cs typeface="Times New Roman" panose="02020603050405020304" pitchFamily="18" charset="0"/>
              </a:rPr>
              <a:t>THANK YOU !</a:t>
            </a:r>
            <a:endParaRPr lang="en-US" sz="115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8326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569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Bộ điều khiển ứng dụng giao hàng tận nơi - thu hẹp khoảng cách giữa DevOps và quy hoạch mạng</vt:lpstr>
      <vt:lpstr>Ứng dụng giao hàng tận nơi với SaaS</vt:lpstr>
      <vt:lpstr>Khả năng mở rộng</vt:lpstr>
      <vt:lpstr>Khả năng thích ứng</vt:lpstr>
      <vt:lpstr>Đơn giản</vt:lpstr>
      <vt:lpstr>Quản lý</vt:lpstr>
      <vt:lpstr>Giá – Hiệu suất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điều khiển ứng dụng giao hàng tận nơi - thu hẹp khoảng cách giữa DevOps và quy hoạch mạng</dc:title>
  <dc:creator>Ninh Van Hanh</dc:creator>
  <cp:lastModifiedBy>Ninh Van Hanh</cp:lastModifiedBy>
  <cp:revision>4</cp:revision>
  <dcterms:created xsi:type="dcterms:W3CDTF">2014-09-13T14:26:39Z</dcterms:created>
  <dcterms:modified xsi:type="dcterms:W3CDTF">2014-09-13T14:46:07Z</dcterms:modified>
</cp:coreProperties>
</file>