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56" r:id="rId2"/>
    <p:sldId id="257" r:id="rId3"/>
    <p:sldId id="271" r:id="rId4"/>
    <p:sldId id="258" r:id="rId5"/>
    <p:sldId id="272" r:id="rId6"/>
    <p:sldId id="259" r:id="rId7"/>
    <p:sldId id="260" r:id="rId8"/>
    <p:sldId id="261" r:id="rId9"/>
    <p:sldId id="273" r:id="rId10"/>
    <p:sldId id="262" r:id="rId11"/>
    <p:sldId id="263" r:id="rId12"/>
    <p:sldId id="264" r:id="rId13"/>
    <p:sldId id="265" r:id="rId14"/>
    <p:sldId id="267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000" autoAdjust="0"/>
  </p:normalViewPr>
  <p:slideViewPr>
    <p:cSldViewPr>
      <p:cViewPr>
        <p:scale>
          <a:sx n="40" d="100"/>
          <a:sy n="40" d="100"/>
        </p:scale>
        <p:origin x="-1541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4BC23-24E5-45D7-95DC-D349D212653C}" type="datetimeFigureOut">
              <a:rPr lang="en-US" smtClean="0"/>
              <a:pPr/>
              <a:t>9/20/2014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4B95DC-B2BC-41B3-9A93-FFF362E4CD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liệu</a:t>
            </a:r>
            <a:r>
              <a:rPr lang="vi-V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cũng được thiết kế để lấy được thông tin từ các dữ liệu được lưu trữ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vi-V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 thông tin mong muốn có thể là dữ liệu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chính nó, hoặc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liệu</a:t>
            </a:r>
            <a:r>
              <a:rPr lang="vi-V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được tính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từ dữ liệu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lưu trữ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B95DC-B2BC-41B3-9A93-FFF362E4CDA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đợt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chờ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tốc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đợt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vọt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lượng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</a:t>
            </a:r>
            <a:r>
              <a:rPr lang="vi-V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ưu trữ dữ liệu phục vụ tính toán trước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view </a:t>
            </a:r>
            <a:r>
              <a:rPr lang="vi-V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cần phải được dễ dàng ghi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</a:t>
            </a:r>
            <a:r>
              <a:rPr lang="vi-V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ừ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đợt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xử lý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vi-V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Điều này làm cho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dữ liệu đó dễ dàng thực hiện hơn một kho dữ liệu quan hệ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giữa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đợt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đợt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view 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phục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vụ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hầu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hết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nhiên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đợt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xử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xuất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view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khoảng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chạy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khoảng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diệu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bổ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thêm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lớp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xử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bổ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Kiến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trúc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Lambda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khía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cạnh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gọi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tầng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real-time.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B95DC-B2BC-41B3-9A93-FFF362E4CDA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Kiến trúc Lambda ban đầu được trình bày bởi Nathan Marz, người nổi tiếng trong cộng đồng big data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án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Storm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ông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Để biết thêm chi tiết về kiến trúc Lambda,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bạn</a:t>
            </a:r>
            <a:r>
              <a:rPr lang="vi-V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nên tham khảo cuốn sách sắp tới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Big Data của Nathan Marz.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B95DC-B2BC-41B3-9A93-FFF362E4CDA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vi-V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Trong nhiều thập kỷ, lưu trữ dữ liệu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ít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hiểu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đồng nghĩa với hệ thống cơ sở dữ liệu quan hệ (RDBMS). Trong những năm gần đây,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chấp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cơ sở dữ liệu NoSQL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ngày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càng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tăng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lên</a:t>
            </a:r>
            <a:r>
              <a:rPr lang="vi-V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chủ yếu là vì lợi ích của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trong việc mở rộng.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Cơ sở dữ liệu quan hệ và NoSQL có lợi thế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riêng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của chúng và thực sự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huy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mạnh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 ứng dụng kinh doanh ngày nay.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B95DC-B2BC-41B3-9A93-FFF362E4CDA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B95DC-B2BC-41B3-9A93-FFF362E4CDA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B95DC-B2BC-41B3-9A93-FFF362E4CDA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Cơ sở dữ liệu quan hệ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thiên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tính</a:t>
            </a:r>
            <a:r>
              <a:rPr lang="vi-V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nhất quán hơn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sẵn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sàng</a:t>
            </a:r>
            <a:r>
              <a:rPr lang="vi-V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trong khi cơ sở dữ liệu NoSQL thường nghiêng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sẵn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sàng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tính nhất quán,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xuất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chỉnh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hướng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vi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cân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khăn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tế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ảnh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hưởng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toàn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Nếu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nghiêng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sẵn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sàng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nguy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node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nếu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nghiêng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quán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gây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lỗi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nghiêm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trọng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đặc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biệt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trường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node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nguy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nối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B95DC-B2BC-41B3-9A93-FFF362E4CDA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Thoạt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nhìn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dường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rào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cản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thế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nào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update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delete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?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Phân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tích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sâu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sắc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bất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dễ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dõi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tuần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tự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thập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bất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giống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giản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tập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khoảng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ngắn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B95DC-B2BC-41B3-9A93-FFF362E4CDA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trực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kiếm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phản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hồi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B95DC-B2BC-41B3-9A93-FFF362E4CDA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Chú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ý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tồn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tại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bất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cứ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nào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Bây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giờ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hãy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xét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nào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bởi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2?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bất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trực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kiếm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liên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đầy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đủ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Tất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cả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gì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mức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dấu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gần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nhất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B95DC-B2BC-41B3-9A93-FFF362E4CDA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D74E52E-5518-44FB-8939-0C341E553879}" type="datetimeFigureOut">
              <a:rPr lang="en-US" smtClean="0"/>
              <a:pPr/>
              <a:t>9/20/2014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70D32CB-4757-4BE2-AE72-DEE908DA00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4E52E-5518-44FB-8939-0C341E553879}" type="datetimeFigureOut">
              <a:rPr lang="en-US" smtClean="0"/>
              <a:pPr/>
              <a:t>9/20/2014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32CB-4757-4BE2-AE72-DEE908DA00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4E52E-5518-44FB-8939-0C341E553879}" type="datetimeFigureOut">
              <a:rPr lang="en-US" smtClean="0"/>
              <a:pPr/>
              <a:t>9/20/2014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32CB-4757-4BE2-AE72-DEE908DA00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D74E52E-5518-44FB-8939-0C341E553879}" type="datetimeFigureOut">
              <a:rPr lang="en-US" smtClean="0"/>
              <a:pPr/>
              <a:t>9/20/2014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70D32CB-4757-4BE2-AE72-DEE908DA00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D74E52E-5518-44FB-8939-0C341E553879}" type="datetimeFigureOut">
              <a:rPr lang="en-US" smtClean="0"/>
              <a:pPr/>
              <a:t>9/20/2014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70D32CB-4757-4BE2-AE72-DEE908DA00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4E52E-5518-44FB-8939-0C341E553879}" type="datetimeFigureOut">
              <a:rPr lang="en-US" smtClean="0"/>
              <a:pPr/>
              <a:t>9/20/2014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32CB-4757-4BE2-AE72-DEE908DA00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4E52E-5518-44FB-8939-0C341E553879}" type="datetimeFigureOut">
              <a:rPr lang="en-US" smtClean="0"/>
              <a:pPr/>
              <a:t>9/20/2014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32CB-4757-4BE2-AE72-DEE908DA00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D74E52E-5518-44FB-8939-0C341E553879}" type="datetimeFigureOut">
              <a:rPr lang="en-US" smtClean="0"/>
              <a:pPr/>
              <a:t>9/20/2014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70D32CB-4757-4BE2-AE72-DEE908DA00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4E52E-5518-44FB-8939-0C341E553879}" type="datetimeFigureOut">
              <a:rPr lang="en-US" smtClean="0"/>
              <a:pPr/>
              <a:t>9/20/2014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32CB-4757-4BE2-AE72-DEE908DA00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D74E52E-5518-44FB-8939-0C341E553879}" type="datetimeFigureOut">
              <a:rPr lang="en-US" smtClean="0"/>
              <a:pPr/>
              <a:t>9/20/2014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70D32CB-4757-4BE2-AE72-DEE908DA00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D74E52E-5518-44FB-8939-0C341E553879}" type="datetimeFigureOut">
              <a:rPr lang="en-US" smtClean="0"/>
              <a:pPr/>
              <a:t>9/20/2014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70D32CB-4757-4BE2-AE72-DEE908DA00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D74E52E-5518-44FB-8939-0C341E553879}" type="datetimeFigureOut">
              <a:rPr lang="en-US" smtClean="0"/>
              <a:pPr/>
              <a:t>9/20/2014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70D32CB-4757-4BE2-AE72-DEE908DA006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foq.com/articles/lambda-architecture-scalable-big-data-solution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685800"/>
            <a:ext cx="6705600" cy="2895600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LAMBDA architecture: design simpler, resilient, maintainable and scalable big data solutions 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Sinh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viên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: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Nguyễn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Tuấn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Nam</a:t>
            </a: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Lớp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: K56-CLC</a:t>
            </a: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Bài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báo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: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  <a:hlinkClick r:id="rId2"/>
              </a:rPr>
              <a:t>http://www.infoq.com/articles/lambda-architecture-scalable-big-data-solutions</a:t>
            </a:r>
            <a:endParaRPr lang="en-US" dirty="0" smtClean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Kiến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trúc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Lambda</a:t>
            </a:r>
            <a:br>
              <a:rPr lang="en-US" b="1" dirty="0" smtClean="0">
                <a:latin typeface="Arial" pitchFamily="34" charset="0"/>
                <a:cs typeface="Arial" pitchFamily="34" charset="0"/>
              </a:rPr>
            </a:b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Kiến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trúc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Lambda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thiết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kế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giải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quyết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những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bất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cập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chúng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đã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chỉ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Kiến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trúc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Lambda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chỉ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rõ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lưu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trữ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đó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bất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biến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Về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khía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cạnh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CRUP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lưu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trữ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bất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biến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bản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loại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bỏ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update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delete,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chỉ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phép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read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create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bản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ghi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Ví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dụ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2362200"/>
          <a:ext cx="7467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900"/>
                <a:gridCol w="1866900"/>
                <a:gridCol w="1866900"/>
                <a:gridCol w="1866900"/>
              </a:tblGrid>
              <a:tr h="5334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Customer ID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383" marR="92383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Customer Name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383" marR="92383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Preferred Shipper ID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383" marR="92383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Shipper Name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383" marR="92383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383" marR="92383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Alfred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itchFamily="18" charset="0"/>
                          <a:cs typeface="Times New Roman" pitchFamily="18" charset="0"/>
                        </a:rPr>
                        <a:t>1001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UPS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383" marR="92383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Annie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1008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Federal Express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1752600"/>
            <a:ext cx="708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liêu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quan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-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khởi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tạo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4267200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quan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-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sau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khi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update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533400" y="4953000"/>
          <a:ext cx="7467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900"/>
                <a:gridCol w="1866900"/>
                <a:gridCol w="1866900"/>
                <a:gridCol w="1866900"/>
              </a:tblGrid>
              <a:tr h="5334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Customer ID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383" marR="92383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Customer Name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383" marR="92383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Preferred Shipper ID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383" marR="92383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Shipper Name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383" marR="92383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383" marR="92383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Alfred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itchFamily="18" charset="0"/>
                          <a:cs typeface="Times New Roman" pitchFamily="18" charset="0"/>
                        </a:rPr>
                        <a:t>1001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UPS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383" marR="92383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Annie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1005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DHL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Ví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dụ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tiếp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bất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biến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khởi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tạo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bất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biến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sau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khi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update 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2133600"/>
          <a:ext cx="7543800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760"/>
                <a:gridCol w="1508760"/>
                <a:gridCol w="1508760"/>
                <a:gridCol w="1508760"/>
                <a:gridCol w="15087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Customer ID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Customer Name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itchFamily="18" charset="0"/>
                          <a:cs typeface="Times New Roman" pitchFamily="18" charset="0"/>
                        </a:rPr>
                        <a:t>Preferred Shipper ID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itchFamily="18" charset="0"/>
                          <a:cs typeface="Times New Roman" pitchFamily="18" charset="0"/>
                        </a:rPr>
                        <a:t>Shipper Name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itchFamily="18" charset="0"/>
                          <a:cs typeface="Times New Roman" pitchFamily="18" charset="0"/>
                        </a:rPr>
                        <a:t>Time Stamp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itchFamily="18" charset="0"/>
                          <a:cs typeface="Times New Roman" pitchFamily="18" charset="0"/>
                        </a:rPr>
                        <a:t>Alfred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itchFamily="18" charset="0"/>
                          <a:cs typeface="Times New Roman" pitchFamily="18" charset="0"/>
                        </a:rPr>
                        <a:t>1001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itchFamily="18" charset="0"/>
                          <a:cs typeface="Times New Roman" pitchFamily="18" charset="0"/>
                        </a:rPr>
                        <a:t>UPS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itchFamily="18" charset="0"/>
                          <a:cs typeface="Times New Roman" pitchFamily="18" charset="0"/>
                        </a:rPr>
                        <a:t>1391123230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Annie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itchFamily="18" charset="0"/>
                          <a:cs typeface="Times New Roman" pitchFamily="18" charset="0"/>
                        </a:rPr>
                        <a:t>1008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itchFamily="18" charset="0"/>
                          <a:cs typeface="Times New Roman" pitchFamily="18" charset="0"/>
                        </a:rPr>
                        <a:t>Federal Express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1391423650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" y="4419600"/>
          <a:ext cx="7543800" cy="18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760"/>
                <a:gridCol w="1508760"/>
                <a:gridCol w="1508760"/>
                <a:gridCol w="1508760"/>
                <a:gridCol w="15087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Customer ID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itchFamily="18" charset="0"/>
                          <a:cs typeface="Times New Roman" pitchFamily="18" charset="0"/>
                        </a:rPr>
                        <a:t>Customer Name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itchFamily="18" charset="0"/>
                          <a:cs typeface="Times New Roman" pitchFamily="18" charset="0"/>
                        </a:rPr>
                        <a:t>Preferred Shipper ID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itchFamily="18" charset="0"/>
                          <a:cs typeface="Times New Roman" pitchFamily="18" charset="0"/>
                        </a:rPr>
                        <a:t>Shipper Name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itchFamily="18" charset="0"/>
                          <a:cs typeface="Times New Roman" pitchFamily="18" charset="0"/>
                        </a:rPr>
                        <a:t>Time Stamp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Alfred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itchFamily="18" charset="0"/>
                          <a:cs typeface="Times New Roman" pitchFamily="18" charset="0"/>
                        </a:rPr>
                        <a:t>1001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itchFamily="18" charset="0"/>
                          <a:cs typeface="Times New Roman" pitchFamily="18" charset="0"/>
                        </a:rPr>
                        <a:t>UPS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itchFamily="18" charset="0"/>
                          <a:cs typeface="Times New Roman" pitchFamily="18" charset="0"/>
                        </a:rPr>
                        <a:t>1391123230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itchFamily="18" charset="0"/>
                          <a:cs typeface="Times New Roman" pitchFamily="18" charset="0"/>
                        </a:rPr>
                        <a:t>Annie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itchFamily="18" charset="0"/>
                          <a:cs typeface="Times New Roman" pitchFamily="18" charset="0"/>
                        </a:rPr>
                        <a:t>1008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itchFamily="18" charset="0"/>
                          <a:cs typeface="Times New Roman" pitchFamily="18" charset="0"/>
                        </a:rPr>
                        <a:t>Federal Express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1391423650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itchFamily="18" charset="0"/>
                          <a:cs typeface="Times New Roman" pitchFamily="18" charset="0"/>
                        </a:rPr>
                        <a:t>Annie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itchFamily="18" charset="0"/>
                          <a:cs typeface="Times New Roman" pitchFamily="18" charset="0"/>
                        </a:rPr>
                        <a:t>1005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itchFamily="18" charset="0"/>
                          <a:cs typeface="Times New Roman" pitchFamily="18" charset="0"/>
                        </a:rPr>
                        <a:t>DHL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1391423769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 smtClean="0">
                <a:latin typeface="Arial" pitchFamily="34" charset="0"/>
                <a:cs typeface="Arial" pitchFamily="34" charset="0"/>
              </a:rPr>
              <a:t>Truy vấn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(query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ược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xem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 là một chức năng của tất cả các dữ liệu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vi-VN" dirty="0" smtClean="0">
                <a:latin typeface="Arial" pitchFamily="34" charset="0"/>
                <a:cs typeface="Arial" pitchFamily="34" charset="0"/>
              </a:rPr>
              <a:t>Một 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dữ liệu lưu trữ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bất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biến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ghi lại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sự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việc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có thể cung cấp các câu truy vấn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phản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hồi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giống như một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sở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quan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chỉ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chi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tiết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khác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nhau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Nói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chung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quả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truy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vấn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xem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như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chức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năng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tất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cả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lưu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trữ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thống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r>
              <a:rPr lang="en-US" i="1" dirty="0" smtClean="0">
                <a:latin typeface="Arial" pitchFamily="34" charset="0"/>
                <a:cs typeface="Arial" pitchFamily="34" charset="0"/>
              </a:rPr>
              <a:t>Query results =&gt; function (all data stored)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Pre-computed batch layer views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chứa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giá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trị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toán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trước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sinh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bởi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từng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đợt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.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ứng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cần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khả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năng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truy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cập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nhanh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chóng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Chúng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đợi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từng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đợt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hoàn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tầng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batch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chúng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phục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vụ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hầu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hết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cầu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ứng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Pre-computed real-time views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thiết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kế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toán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quả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truy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vấn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cùng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luồng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đến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quả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khi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toán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nên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lưu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trữ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phương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pháp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nào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đó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truy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vấn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bởi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ứng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Cũng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như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tầng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batch,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tầng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real-time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cũng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lưu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trữ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quả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khi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chúng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toán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vào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view.</a:t>
            </a: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quả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cuối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cùng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: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Ứng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sẽ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truy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vấn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cả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real-time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batch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view 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cuối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cùng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tập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hợp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lại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quả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Kiến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trúc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Lambda</a:t>
            </a:r>
            <a:br>
              <a:rPr lang="en-US" b="1" dirty="0" smtClean="0">
                <a:latin typeface="Arial" pitchFamily="34" charset="0"/>
                <a:cs typeface="Arial" pitchFamily="34" charset="0"/>
              </a:rPr>
            </a:b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3" descr="4Fig1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066800" y="1676400"/>
            <a:ext cx="6517580" cy="453396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86"/>
            <a:ext cx="7467600" cy="1143000"/>
          </a:xfrm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7048"/>
            <a:ext cx="7467600" cy="4873752"/>
          </a:xfrm>
        </p:spPr>
        <p:txBody>
          <a:bodyPr/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02702" y="2894183"/>
            <a:ext cx="633859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Thank you</a:t>
            </a:r>
            <a:endParaRPr lang="en-US" sz="9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rial" pitchFamily="34" charset="0"/>
                <a:ea typeface="Adobe Fan Heiti Std B" pitchFamily="34" charset="-128"/>
                <a:cs typeface="Arial" pitchFamily="34" charset="0"/>
              </a:rPr>
              <a:t>Giới</a:t>
            </a:r>
            <a:r>
              <a:rPr lang="en-US" b="1" dirty="0" smtClean="0">
                <a:latin typeface="Arial" pitchFamily="34" charset="0"/>
                <a:ea typeface="Adobe Fan Heiti Std B" pitchFamily="34" charset="-128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ea typeface="Adobe Fan Heiti Std B" pitchFamily="34" charset="-128"/>
                <a:cs typeface="Arial" pitchFamily="34" charset="0"/>
              </a:rPr>
              <a:t>thiệu</a:t>
            </a:r>
            <a:endParaRPr lang="en-US" b="1" dirty="0">
              <a:latin typeface="Arial" pitchFamily="34" charset="0"/>
              <a:ea typeface="Adobe Fan Heiti Std B" pitchFamily="34" charset="-128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vi-VN" dirty="0" smtClean="0">
                <a:latin typeface="Arial" pitchFamily="34" charset="0"/>
                <a:cs typeface="Arial" pitchFamily="34" charset="0"/>
              </a:rPr>
              <a:t>Một hệ thống dữ liệu được thiết kế để lưu trữ dữ liệu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thống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rất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quan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trọng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thường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tồn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tại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lâu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ứng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xây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dựng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xung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quanh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chúng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thống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thay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đổi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thường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xuyên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theo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những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ứng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xung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quanh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Vì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vậy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thiết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kế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thống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dài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rất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quan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trọng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.</a:t>
            </a: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Kiến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trúc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Lambda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đề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xuất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giản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mô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hình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thiết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kế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làm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giảm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sự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phức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tạp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khi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vẫn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khả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năng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lưu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trữ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lượng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lớn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hiệu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quả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thống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sở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liệu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3" descr="data_integration_LR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066800" y="1524001"/>
            <a:ext cx="6400800" cy="48005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Giới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thiệu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tiếp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Gần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đây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đã có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sự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bùng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nổ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 số lượng dữ liệu được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sinh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ra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, lưu trữ, và phân tích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Kết quả là,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hệ thống dữ liệu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chủ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đề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chú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trọng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nhiều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hơn và đang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ngày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càng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trở nên phức tạp hơn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Kiến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trúc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Lambda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đề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xuất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giản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mô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hình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thiết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kế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làm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giảm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sự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phức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tạp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khi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vẫn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khả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năng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lưu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trữ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lượng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lớn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hiệu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quả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1143000"/>
          </a:xfrm>
        </p:spPr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Chọn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CSDL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như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thế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nào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?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3" descr="SQL-noSQL.jp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1600200" y="1262101"/>
            <a:ext cx="5562600" cy="519406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Những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khó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khăn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thống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tại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?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vi-VN" b="1" dirty="0" smtClean="0">
                <a:latin typeface="Arial" pitchFamily="34" charset="0"/>
                <a:cs typeface="Arial" pitchFamily="34" charset="0"/>
              </a:rPr>
              <a:t>Hệ thống hiện tại là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khả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năng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phục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hồi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H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ệ thống cơ sở dữ liệu hiện tại (quan hệ và NoSQL) không được thiết kế để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khôi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phục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lại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. Hầu hết các hệ thống dữ liệu hiện tại hỗ trợ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create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read 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update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 và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delete 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(CRUD). Trong số này,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update 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delete 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có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khả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năng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 lớn để gây ra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hỏng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dữ liệu. Với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hệ thống dữ liệu hiện tại,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điều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đó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 quá dễ dàng để xóa một bảng toàn bộ dữ liệu khi chúng 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có ý định chỉ đơn giản là xóa một hàng duy nhất.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M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ột lỗi phần mềm hoặc phần cứng đ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ều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cũng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dễ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dàng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làm hỏng dữ liệu.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Những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khó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khăn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thống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tại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? (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Tiếp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Sự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hợp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truy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vấn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: 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hệ thống cơ sở dữ liệu hiện tại, xử lý truy vấn liên quan chặt chẽ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đến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 dữ liệu lưu trữ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khi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lưu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trữ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thực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giản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còn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truy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vấn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thường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sự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phức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tạp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hóa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Những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khó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khăn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thống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tại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? (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Tiếp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quả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việc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mở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rộng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luật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CAP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: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luật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CAP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nói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rằng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thống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máy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bố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đáp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ứng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đồng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thời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cả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3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sự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bảo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đảm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sau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: </a:t>
            </a:r>
          </a:p>
          <a:p>
            <a:pPr lvl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nhất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quán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tất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cả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node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xem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cùng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cùng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thời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gian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sẵn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sàng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đảm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bảo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rằng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mọi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yêu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cầu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đều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nhận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phản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hồi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về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việc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yêu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cầu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đó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hay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vùng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sự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phép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thống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tiếp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tục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hoạt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động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mặc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dù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mất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gói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tin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nào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đó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hoặc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toàn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bộ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thống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bị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lỗi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Làm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sao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quản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CSDL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hiệu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quả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?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3" descr="whatisdigitalpreservation_hvaderdigitalbevaring_digitalpreservation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181618" y="1600200"/>
            <a:ext cx="6018764" cy="48736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169</TotalTime>
  <Words>1814</Words>
  <Application>Microsoft Office PowerPoint</Application>
  <PresentationFormat>On-screen Show (4:3)</PresentationFormat>
  <Paragraphs>136</Paragraphs>
  <Slides>17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Oriel</vt:lpstr>
      <vt:lpstr>LAMBDA architecture: design simpler, resilient, maintainable and scalable big data solutions </vt:lpstr>
      <vt:lpstr>Giới thiệu</vt:lpstr>
      <vt:lpstr>Hệ thống cơ sở dữ liệu</vt:lpstr>
      <vt:lpstr>Giới thiệu (tiếp)</vt:lpstr>
      <vt:lpstr>Chọn CSDL như thế nào ?</vt:lpstr>
      <vt:lpstr>Những khó khăn của hệ thống dữ liệu hiện tại?</vt:lpstr>
      <vt:lpstr>Những khó khăn của hệ thống dữ liệu hiện tại? (Tiếp)</vt:lpstr>
      <vt:lpstr>Những khó khăn của hệ thống dữ liệu hiện tại? (Tiếp)</vt:lpstr>
      <vt:lpstr>Làm sao để quản lý CSDL hiệu quả ?</vt:lpstr>
      <vt:lpstr>Kiến trúc Lambda </vt:lpstr>
      <vt:lpstr>Ví dụ</vt:lpstr>
      <vt:lpstr>Ví dụ (tiếp)</vt:lpstr>
      <vt:lpstr>Truy vấn (query)</vt:lpstr>
      <vt:lpstr>Pre-computed batch layer views</vt:lpstr>
      <vt:lpstr>Pre-computed real-time views</vt:lpstr>
      <vt:lpstr>Kiến trúc Lambda 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 architecture: design simpler, resilient, maintainable and scalable big data solutions </dc:title>
  <dc:creator>Windows User</dc:creator>
  <cp:lastModifiedBy>Windows User</cp:lastModifiedBy>
  <cp:revision>144</cp:revision>
  <dcterms:created xsi:type="dcterms:W3CDTF">2014-09-13T17:47:06Z</dcterms:created>
  <dcterms:modified xsi:type="dcterms:W3CDTF">2014-09-21T00:08:59Z</dcterms:modified>
</cp:coreProperties>
</file>