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07" r:id="rId3"/>
    <p:sldMasterId id="2147483749" r:id="rId4"/>
  </p:sldMasterIdLst>
  <p:sldIdLst>
    <p:sldId id="256" r:id="rId5"/>
    <p:sldId id="257" r:id="rId6"/>
    <p:sldId id="259"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4574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5253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83904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07409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203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37802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94839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97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DF2E87F-37A5-41A1-B4A0-669ACBBAC3F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04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9323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76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60897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324400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4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038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96C7-E952-45D4-832F-98B384FD62F5}" type="datetimeFigureOut">
              <a:rPr lang="en-US" smtClean="0"/>
              <a:t>9/20/2014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173269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636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507020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97064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8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657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8468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767706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35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847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76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6636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668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42510230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977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28639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1267014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405002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6700490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8696C7-E952-45D4-832F-98B384FD62F5}" type="datetimeFigureOut">
              <a:rPr lang="en-US" smtClean="0"/>
              <a:t>9/20/2014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1744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277230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100070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9346457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609173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F2E87F-37A5-41A1-B4A0-669ACBBAC3F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0126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7904545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1513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36519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34295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68823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31561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96C7-E952-45D4-832F-98B384FD62F5}" type="datetimeFigureOut">
              <a:rPr lang="en-US" smtClean="0"/>
              <a:t>9/20/2014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9714796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1342811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5454345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6767881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60975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96016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96C7-E952-45D4-832F-98B384FD62F5}" type="datetimeFigureOut">
              <a:rPr lang="en-US" smtClean="0"/>
              <a:t>9/20/2014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76042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03128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724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8696C7-E952-45D4-832F-98B384FD62F5}" type="datetimeFigureOut">
              <a:rPr lang="en-US" smtClean="0"/>
              <a:t>9/20/2014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4217480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8696C7-E952-45D4-832F-98B384FD62F5}" type="datetimeFigureOut">
              <a:rPr lang="en-US" smtClean="0"/>
              <a:t>9/20/2014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14902816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8696C7-E952-45D4-832F-98B384FD62F5}" type="datetimeFigureOut">
              <a:rPr lang="en-US" smtClean="0"/>
              <a:t>9/20/2014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F2E87F-37A5-41A1-B4A0-669ACBBAC3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49397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8696C7-E952-45D4-832F-98B384FD62F5}" type="datetimeFigureOut">
              <a:rPr lang="en-US" smtClean="0"/>
              <a:t>9/20/2014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424126524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426903"/>
            <a:ext cx="10290220" cy="2387600"/>
          </a:xfrm>
        </p:spPr>
        <p:txBody>
          <a:bodyPr/>
          <a:lstStyle/>
          <a:p>
            <a:pPr marL="274320" algn="ctr">
              <a:spcBef>
                <a:spcPts val="6600"/>
              </a:spcBef>
            </a:pPr>
            <a:r>
              <a:rPr lang="en-US" err="1" smtClean="0"/>
              <a:t>Xây</a:t>
            </a:r>
            <a:r>
              <a:rPr lang="en-US" smtClean="0"/>
              <a:t> </a:t>
            </a:r>
            <a:r>
              <a:rPr lang="en-US" err="1" smtClean="0"/>
              <a:t>dựng</a:t>
            </a:r>
            <a:r>
              <a:rPr lang="en-US" smtClean="0"/>
              <a:t> </a:t>
            </a:r>
            <a:r>
              <a:rPr lang="en-US" err="1" smtClean="0"/>
              <a:t>ứng</a:t>
            </a:r>
            <a:r>
              <a:rPr lang="en-US" smtClean="0"/>
              <a:t> </a:t>
            </a:r>
            <a:r>
              <a:rPr lang="en-US" err="1" smtClean="0"/>
              <a:t>dụng</a:t>
            </a:r>
            <a:r>
              <a:rPr lang="en-US" smtClean="0"/>
              <a:t> </a:t>
            </a:r>
            <a:r>
              <a:rPr lang="en-US" err="1" smtClean="0"/>
              <a:t>trên</a:t>
            </a:r>
            <a:r>
              <a:rPr lang="en-US" smtClean="0"/>
              <a:t> Hadoop</a:t>
            </a:r>
            <a:endParaRPr lang="en-US"/>
          </a:p>
        </p:txBody>
      </p:sp>
      <p:sp>
        <p:nvSpPr>
          <p:cNvPr id="3" name="Subtitle 2"/>
          <p:cNvSpPr>
            <a:spLocks noGrp="1"/>
          </p:cNvSpPr>
          <p:nvPr>
            <p:ph type="subTitle" idx="1"/>
          </p:nvPr>
        </p:nvSpPr>
        <p:spPr>
          <a:xfrm>
            <a:off x="8285969" y="3450855"/>
            <a:ext cx="2188848" cy="502959"/>
          </a:xfrm>
        </p:spPr>
        <p:txBody>
          <a:bodyPr/>
          <a:lstStyle/>
          <a:p>
            <a:r>
              <a:rPr lang="en-US" err="1" smtClean="0"/>
              <a:t>Tác</a:t>
            </a:r>
            <a:r>
              <a:rPr lang="en-US" smtClean="0"/>
              <a:t> </a:t>
            </a:r>
            <a:r>
              <a:rPr lang="en-US" err="1" smtClean="0"/>
              <a:t>giả</a:t>
            </a:r>
            <a:r>
              <a:rPr lang="en-US" smtClean="0"/>
              <a:t> </a:t>
            </a:r>
            <a:r>
              <a:rPr lang="en-US" b="1" i="1"/>
              <a:t>Eli Collins</a:t>
            </a:r>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625" y="3599793"/>
            <a:ext cx="3214956" cy="3258207"/>
          </a:xfrm>
          <a:prstGeom prst="rect">
            <a:avLst/>
          </a:prstGeom>
        </p:spPr>
      </p:pic>
    </p:spTree>
    <p:extLst>
      <p:ext uri="{BB962C8B-B14F-4D97-AF65-F5344CB8AC3E}">
        <p14:creationId xmlns:p14="http://schemas.microsoft.com/office/powerpoint/2010/main" val="3435673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Dự</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án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Apache Hadoop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là</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dự</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án</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phát</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triển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phần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mềm</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mã</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nguồn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mở</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đáng</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tin cậy</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có</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khả</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năng</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mở</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rộng</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và</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tính</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toán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phân</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err="1">
                <a:solidFill>
                  <a:schemeClr val="tx1"/>
                </a:solidFill>
                <a:latin typeface="Arial" panose="020B0604020202020204" pitchFamily="34" charset="0"/>
                <a:ea typeface="Kozuka Mincho Pro EL" panose="02020200000000000000" pitchFamily="18" charset="-128"/>
                <a:cs typeface="Arial" panose="020B0604020202020204" pitchFamily="34" charset="0"/>
              </a:rPr>
              <a:t>tán</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 </a:t>
            </a:r>
            <a:r>
              <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rPr>
              <a:t>Hadoop hỗ trợ một số công </a:t>
            </a:r>
            <a:r>
              <a:rPr lang="en-US" sz="2500" i="1" smtClean="0">
                <a:solidFill>
                  <a:schemeClr val="tx1"/>
                </a:solidFill>
                <a:latin typeface="Arial" panose="020B0604020202020204" pitchFamily="34" charset="0"/>
                <a:ea typeface="Kozuka Mincho Pro EL" panose="02020200000000000000" pitchFamily="18" charset="-128"/>
                <a:cs typeface="Arial" panose="020B0604020202020204" pitchFamily="34" charset="0"/>
              </a:rPr>
              <a:t>cụ.</a:t>
            </a:r>
            <a:endParaRPr lang="en-US" sz="2500" i="1">
              <a:solidFill>
                <a:schemeClr val="tx1"/>
              </a:solidFill>
              <a:latin typeface="Arial" panose="020B0604020202020204" pitchFamily="34" charset="0"/>
              <a:ea typeface="Kozuka Mincho Pro EL" panose="02020200000000000000" pitchFamily="18" charset="-128"/>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mtClean="0">
                <a:solidFill>
                  <a:schemeClr val="tx1"/>
                </a:solidFill>
                <a:latin typeface="Arial" panose="020B0604020202020204" pitchFamily="34" charset="0"/>
                <a:cs typeface="Arial" panose="020B0604020202020204" pitchFamily="34" charset="0"/>
              </a:rPr>
              <a:t> Apache Avro</a:t>
            </a:r>
          </a:p>
          <a:p>
            <a:pPr>
              <a:buFont typeface="Wingdings" panose="05000000000000000000" pitchFamily="2" charset="2"/>
              <a:buChar char="q"/>
            </a:pPr>
            <a:r>
              <a:rPr lang="en-US" smtClean="0">
                <a:solidFill>
                  <a:schemeClr val="tx1"/>
                </a:solidFill>
                <a:latin typeface="Arial" panose="020B0604020202020204" pitchFamily="34" charset="0"/>
                <a:cs typeface="Arial" panose="020B0604020202020204" pitchFamily="34" charset="0"/>
              </a:rPr>
              <a:t> Apache Crunch</a:t>
            </a:r>
          </a:p>
          <a:p>
            <a:pPr>
              <a:buFont typeface="Wingdings" panose="05000000000000000000" pitchFamily="2" charset="2"/>
              <a:buChar char="q"/>
            </a:pPr>
            <a:r>
              <a:rPr lang="en-US" smtClean="0">
                <a:solidFill>
                  <a:schemeClr val="tx1"/>
                </a:solidFill>
                <a:latin typeface="Arial" panose="020B0604020202020204" pitchFamily="34" charset="0"/>
                <a:cs typeface="Arial" panose="020B0604020202020204" pitchFamily="34" charset="0"/>
              </a:rPr>
              <a:t> Cloudera ML</a:t>
            </a:r>
          </a:p>
          <a:p>
            <a:pPr>
              <a:buFont typeface="Wingdings" panose="05000000000000000000" pitchFamily="2" charset="2"/>
              <a:buChar char="q"/>
            </a:pPr>
            <a:r>
              <a:rPr lang="en-US" smtClean="0">
                <a:solidFill>
                  <a:schemeClr val="tx1"/>
                </a:solidFill>
                <a:latin typeface="Arial" panose="020B0604020202020204" pitchFamily="34" charset="0"/>
                <a:cs typeface="Arial" panose="020B0604020202020204" pitchFamily="34" charset="0"/>
              </a:rPr>
              <a:t> Cloudera </a:t>
            </a:r>
            <a:r>
              <a:rPr lang="en-US">
                <a:solidFill>
                  <a:schemeClr val="tx1"/>
                </a:solidFill>
                <a:latin typeface="Arial" panose="020B0604020202020204" pitchFamily="34" charset="0"/>
                <a:cs typeface="Arial" panose="020B0604020202020204" pitchFamily="34" charset="0"/>
              </a:rPr>
              <a:t>Development </a:t>
            </a:r>
            <a:r>
              <a:rPr lang="en-US" smtClean="0">
                <a:solidFill>
                  <a:schemeClr val="tx1"/>
                </a:solidFill>
                <a:latin typeface="Arial" panose="020B0604020202020204" pitchFamily="34" charset="0"/>
                <a:cs typeface="Arial" panose="020B0604020202020204" pitchFamily="34" charset="0"/>
              </a:rPr>
              <a:t>Kit</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846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b="1">
                <a:solidFill>
                  <a:schemeClr val="tx1"/>
                </a:solidFill>
              </a:rPr>
              <a:t>Apache</a:t>
            </a:r>
            <a:r>
              <a:rPr lang="en-US" b="1">
                <a:solidFill>
                  <a:schemeClr val="tx1"/>
                </a:solidFill>
              </a:rPr>
              <a:t> Avro</a:t>
            </a:r>
          </a:p>
        </p:txBody>
      </p:sp>
      <p:sp>
        <p:nvSpPr>
          <p:cNvPr id="3" name="Content Placeholder 2"/>
          <p:cNvSpPr>
            <a:spLocks noGrp="1"/>
          </p:cNvSpPr>
          <p:nvPr>
            <p:ph idx="1"/>
          </p:nvPr>
        </p:nvSpPr>
        <p:spPr/>
        <p:txBody>
          <a:bodyPr>
            <a:normAutofit/>
          </a:bodyPr>
          <a:lstStyle/>
          <a:p>
            <a:pPr marL="0" indent="0">
              <a:buNone/>
            </a:pPr>
            <a:r>
              <a:rPr lang="en-US" sz="2200" smtClean="0">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Apache Avro </a:t>
            </a:r>
            <a:r>
              <a:rPr lang="en-US" sz="2200">
                <a:solidFill>
                  <a:schemeClr val="tx1"/>
                </a:solidFill>
                <a:latin typeface="Arial" panose="020B0604020202020204" pitchFamily="34" charset="0"/>
                <a:cs typeface="Arial" panose="020B0604020202020204" pitchFamily="34" charset="0"/>
              </a:rPr>
              <a:t>là một hệ thống dữ liệu tuần tự.</a:t>
            </a:r>
            <a:endParaRPr lang="en-US" sz="2200" smtClean="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Giúp giải quyết các vấn đề liên quan </a:t>
            </a:r>
            <a:r>
              <a:rPr lang="en-US" sz="2200">
                <a:solidFill>
                  <a:schemeClr val="tx1"/>
                </a:solidFill>
                <a:latin typeface="Arial" panose="020B0604020202020204" pitchFamily="34" charset="0"/>
                <a:cs typeface="Arial" panose="020B0604020202020204" pitchFamily="34" charset="0"/>
              </a:rPr>
              <a:t>records, arrays, unions, </a:t>
            </a:r>
            <a:r>
              <a:rPr lang="en-US" sz="2200" smtClean="0">
                <a:solidFill>
                  <a:schemeClr val="tx1"/>
                </a:solidFill>
                <a:latin typeface="Arial" panose="020B0604020202020204" pitchFamily="34" charset="0"/>
                <a:cs typeface="Arial" panose="020B0604020202020204" pitchFamily="34" charset="0"/>
              </a:rPr>
              <a:t>enums. Giúp đọc ghi dữ liệu mà không tạo ra mã con.</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Avro </a:t>
            </a:r>
            <a:r>
              <a:rPr lang="en-US" sz="2200">
                <a:solidFill>
                  <a:schemeClr val="tx1"/>
                </a:solidFill>
                <a:latin typeface="Arial" panose="020B0604020202020204" pitchFamily="34" charset="0"/>
                <a:cs typeface="Arial" panose="020B0604020202020204" pitchFamily="34" charset="0"/>
              </a:rPr>
              <a:t>có khả năng phù hợp với rất nhiều ngôn ngữ khác nhau như Java, C, C ++, C #, Python, Ruby, vv… </a:t>
            </a:r>
            <a:r>
              <a:rPr lang="en-US" sz="2200" smtClean="0">
                <a:solidFill>
                  <a:schemeClr val="tx1"/>
                </a:solidFill>
                <a:latin typeface="Arial" panose="020B0604020202020204" pitchFamily="34" charset="0"/>
                <a:cs typeface="Arial" panose="020B0604020202020204" pitchFamily="34" charset="0"/>
              </a:rPr>
              <a:t>và có thể sử dụng nhiều công cụ.</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Mục tiêu </a:t>
            </a:r>
            <a:r>
              <a:rPr lang="en-US" sz="2200">
                <a:solidFill>
                  <a:schemeClr val="tx1"/>
                </a:solidFill>
                <a:latin typeface="Arial" panose="020B0604020202020204" pitchFamily="34" charset="0"/>
                <a:cs typeface="Arial" panose="020B0604020202020204" pitchFamily="34" charset="0"/>
              </a:rPr>
              <a:t>là một tập hợp các định dạng </a:t>
            </a:r>
            <a:r>
              <a:rPr lang="en-US" sz="2200" smtClean="0">
                <a:solidFill>
                  <a:schemeClr val="tx1"/>
                </a:solidFill>
                <a:latin typeface="Arial" panose="020B0604020202020204" pitchFamily="34" charset="0"/>
                <a:cs typeface="Arial" panose="020B0604020202020204" pitchFamily="34" charset="0"/>
              </a:rPr>
              <a:t>dữ liệu </a:t>
            </a:r>
            <a:r>
              <a:rPr lang="en-US" sz="2200">
                <a:solidFill>
                  <a:schemeClr val="tx1"/>
                </a:solidFill>
                <a:latin typeface="Arial" panose="020B0604020202020204" pitchFamily="34" charset="0"/>
                <a:cs typeface="Arial" panose="020B0604020202020204" pitchFamily="34" charset="0"/>
              </a:rPr>
              <a:t>tuần </a:t>
            </a:r>
            <a:r>
              <a:rPr lang="en-US" sz="2200" smtClean="0">
                <a:solidFill>
                  <a:schemeClr val="tx1"/>
                </a:solidFill>
                <a:latin typeface="Arial" panose="020B0604020202020204" pitchFamily="34" charset="0"/>
                <a:cs typeface="Arial" panose="020B0604020202020204" pitchFamily="34" charset="0"/>
              </a:rPr>
              <a:t>tự, giúp </a:t>
            </a:r>
            <a:r>
              <a:rPr lang="en-US" sz="2200">
                <a:solidFill>
                  <a:schemeClr val="tx1"/>
                </a:solidFill>
                <a:latin typeface="Arial" panose="020B0604020202020204" pitchFamily="34" charset="0"/>
                <a:cs typeface="Arial" panose="020B0604020202020204" pitchFamily="34" charset="0"/>
              </a:rPr>
              <a:t>sử dụng </a:t>
            </a:r>
            <a:r>
              <a:rPr lang="en-US" sz="2200" smtClean="0">
                <a:solidFill>
                  <a:schemeClr val="tx1"/>
                </a:solidFill>
                <a:latin typeface="Arial" panose="020B0604020202020204" pitchFamily="34" charset="0"/>
                <a:cs typeface="Arial" panose="020B0604020202020204" pitchFamily="34" charset="0"/>
              </a:rPr>
              <a:t>tất </a:t>
            </a:r>
            <a:r>
              <a:rPr lang="en-US" sz="2200">
                <a:solidFill>
                  <a:schemeClr val="tx1"/>
                </a:solidFill>
                <a:latin typeface="Arial" panose="020B0604020202020204" pitchFamily="34" charset="0"/>
                <a:cs typeface="Arial" panose="020B0604020202020204" pitchFamily="34" charset="0"/>
              </a:rPr>
              <a:t>nền tảng dữ liệu mà bạn đang sử </a:t>
            </a:r>
            <a:r>
              <a:rPr lang="en-US" sz="2200" smtClean="0">
                <a:solidFill>
                  <a:schemeClr val="tx1"/>
                </a:solidFill>
                <a:latin typeface="Arial" panose="020B0604020202020204" pitchFamily="34" charset="0"/>
                <a:cs typeface="Arial" panose="020B0604020202020204" pitchFamily="34" charset="0"/>
              </a:rPr>
              <a:t>dụng</a:t>
            </a:r>
            <a:r>
              <a:rPr lang="en-US" sz="2200">
                <a:solidFill>
                  <a:schemeClr val="tx1"/>
                </a:solidFill>
                <a:latin typeface="Arial" panose="020B0604020202020204" pitchFamily="34" charset="0"/>
                <a:cs typeface="Arial" panose="020B0604020202020204" pitchFamily="34" charset="0"/>
              </a:rPr>
              <a:t>.</a:t>
            </a:r>
            <a:endParaRPr lang="en-US" sz="2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27" y="1267924"/>
            <a:ext cx="10058400" cy="938871"/>
          </a:xfrm>
        </p:spPr>
        <p:txBody>
          <a:bodyPr>
            <a:normAutofit fontScale="90000"/>
          </a:bodyPr>
          <a:lstStyle/>
          <a:p>
            <a:r>
              <a:rPr lang="en-US" b="1" smtClean="0">
                <a:solidFill>
                  <a:schemeClr val="tx1"/>
                </a:solidFill>
              </a:rPr>
              <a:t>Apache Crunch</a:t>
            </a:r>
            <a:r>
              <a:rPr lang="en-US">
                <a:solidFill>
                  <a:schemeClr val="tx1"/>
                </a:solidFill>
              </a:rPr>
              <a:t/>
            </a:r>
            <a:br>
              <a:rPr lang="en-US">
                <a:solidFill>
                  <a:schemeClr val="tx1"/>
                </a:solidFill>
              </a:rPr>
            </a:br>
            <a:endParaRPr lang="en-US">
              <a:solidFill>
                <a:schemeClr val="tx1"/>
              </a:solidFill>
            </a:endParaRPr>
          </a:p>
        </p:txBody>
      </p:sp>
      <p:sp>
        <p:nvSpPr>
          <p:cNvPr id="3" name="Content Placeholder 2"/>
          <p:cNvSpPr>
            <a:spLocks noGrp="1"/>
          </p:cNvSpPr>
          <p:nvPr>
            <p:ph idx="1"/>
          </p:nvPr>
        </p:nvSpPr>
        <p:spPr>
          <a:xfrm>
            <a:off x="1097280" y="1737360"/>
            <a:ext cx="10174310" cy="4023360"/>
          </a:xfrm>
        </p:spPr>
        <p:txBody>
          <a:bodyPr>
            <a:noAutofit/>
          </a:bodyPr>
          <a:lstStyle/>
          <a:p>
            <a:pPr marL="91440" lvl="1" indent="-91440" algn="just">
              <a:spcBef>
                <a:spcPts val="1200"/>
              </a:spcBef>
              <a:spcAft>
                <a:spcPts val="200"/>
              </a:spcAft>
              <a:buSzPct val="100000"/>
              <a:buFont typeface="Calibri" panose="020F0502020204030204" pitchFamily="34" charset="0"/>
              <a:buChar char=" "/>
            </a:pPr>
            <a:r>
              <a:rPr lang="en-US" sz="2200" b="1">
                <a:solidFill>
                  <a:schemeClr val="tx1"/>
                </a:solidFill>
                <a:latin typeface="Arial" panose="020B0604020202020204" pitchFamily="34" charset="0"/>
                <a:cs typeface="Arial" panose="020B0604020202020204" pitchFamily="34" charset="0"/>
              </a:rPr>
              <a:t>Apache Crunch</a:t>
            </a:r>
            <a:r>
              <a:rPr lang="en-US" sz="2200">
                <a:solidFill>
                  <a:schemeClr val="tx1"/>
                </a:solidFill>
                <a:latin typeface="Arial" panose="020B0604020202020204" pitchFamily="34" charset="0"/>
                <a:cs typeface="Arial" panose="020B0604020202020204" pitchFamily="34" charset="0"/>
              </a:rPr>
              <a:t> </a:t>
            </a:r>
            <a:r>
              <a:rPr lang="en-US" sz="2200" smtClean="0">
                <a:solidFill>
                  <a:schemeClr val="tx1"/>
                </a:solidFill>
                <a:latin typeface="Arial" panose="020B0604020202020204" pitchFamily="34" charset="0"/>
                <a:cs typeface="Arial" panose="020B0604020202020204" pitchFamily="34" charset="0"/>
              </a:rPr>
              <a:t>là </a:t>
            </a:r>
            <a:r>
              <a:rPr lang="en-US" sz="2200">
                <a:solidFill>
                  <a:schemeClr val="tx1"/>
                </a:solidFill>
                <a:latin typeface="Arial" panose="020B0604020202020204" pitchFamily="34" charset="0"/>
                <a:cs typeface="Arial" panose="020B0604020202020204" pitchFamily="34" charset="0"/>
              </a:rPr>
              <a:t>một thư viện Java API giúp cho việc như thu thập và tập hợp dữ liệu trên MapReduce </a:t>
            </a:r>
            <a:r>
              <a:rPr lang="en-US" sz="2200" smtClean="0">
                <a:solidFill>
                  <a:schemeClr val="tx1"/>
                </a:solidFill>
                <a:latin typeface="Arial" panose="020B0604020202020204" pitchFamily="34" charset="0"/>
                <a:cs typeface="Arial" panose="020B0604020202020204" pitchFamily="34" charset="0"/>
              </a:rPr>
              <a:t>dễ dàng hơn. </a:t>
            </a:r>
            <a:r>
              <a:rPr lang="en-US" sz="2200">
                <a:solidFill>
                  <a:schemeClr val="tx1"/>
                </a:solidFill>
                <a:latin typeface="Arial" panose="020B0604020202020204" pitchFamily="34" charset="0"/>
                <a:cs typeface="Arial" panose="020B0604020202020204" pitchFamily="34" charset="0"/>
              </a:rPr>
              <a:t>Được tạo ra để giúp cho công việc xử lí dữ liệu với Pig và Hive được dễ dàng </a:t>
            </a:r>
            <a:r>
              <a:rPr lang="en-US" sz="2200" smtClean="0">
                <a:solidFill>
                  <a:schemeClr val="tx1"/>
                </a:solidFill>
                <a:latin typeface="Arial" panose="020B0604020202020204" pitchFamily="34" charset="0"/>
                <a:cs typeface="Arial" panose="020B0604020202020204" pitchFamily="34" charset="0"/>
              </a:rPr>
              <a:t>hơn, giúp </a:t>
            </a:r>
            <a:r>
              <a:rPr lang="en-US" sz="2200">
                <a:solidFill>
                  <a:schemeClr val="tx1"/>
                </a:solidFill>
                <a:latin typeface="Arial" panose="020B0604020202020204" pitchFamily="34" charset="0"/>
                <a:cs typeface="Arial" panose="020B0604020202020204" pitchFamily="34" charset="0"/>
              </a:rPr>
              <a:t>đơn giản hóa quá trình tạo đường truyền dữ liệu trên Apache Hadoop</a:t>
            </a:r>
            <a:r>
              <a:rPr lang="en-US" sz="2200" smtClean="0">
                <a:solidFill>
                  <a:schemeClr val="tx1"/>
                </a:solidFill>
                <a:latin typeface="Arial" panose="020B0604020202020204" pitchFamily="34" charset="0"/>
                <a:cs typeface="Arial" panose="020B0604020202020204" pitchFamily="34" charset="0"/>
              </a:rPr>
              <a:t>.</a:t>
            </a:r>
          </a:p>
          <a:p>
            <a:pPr marL="91440" lvl="1" indent="-91440" algn="just">
              <a:spcBef>
                <a:spcPts val="1200"/>
              </a:spcBef>
              <a:spcAft>
                <a:spcPts val="200"/>
              </a:spcAft>
              <a:buSzPct val="100000"/>
              <a:buFont typeface="Calibri" panose="020F0502020204030204" pitchFamily="34" charset="0"/>
              <a:buChar char=" "/>
            </a:pPr>
            <a:r>
              <a:rPr lang="en-US" sz="2200" smtClean="0">
                <a:solidFill>
                  <a:schemeClr val="tx1"/>
                </a:solidFill>
                <a:latin typeface="Arial" panose="020B0604020202020204" pitchFamily="34" charset="0"/>
                <a:cs typeface="Arial" panose="020B0604020202020204" pitchFamily="34" charset="0"/>
              </a:rPr>
              <a:t> Ưu </a:t>
            </a:r>
            <a:r>
              <a:rPr lang="en-US" sz="2200">
                <a:solidFill>
                  <a:schemeClr val="tx1"/>
                </a:solidFill>
                <a:latin typeface="Arial" panose="020B0604020202020204" pitchFamily="34" charset="0"/>
                <a:cs typeface="Arial" panose="020B0604020202020204" pitchFamily="34" charset="0"/>
              </a:rPr>
              <a:t>điểm của Crunch.</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Nó </a:t>
            </a:r>
            <a:r>
              <a:rPr lang="en-US" sz="2200">
                <a:solidFill>
                  <a:schemeClr val="tx1"/>
                </a:solidFill>
                <a:latin typeface="Arial" panose="020B0604020202020204" pitchFamily="34" charset="0"/>
                <a:cs typeface="Arial" panose="020B0604020202020204" pitchFamily="34" charset="0"/>
              </a:rPr>
              <a:t>chỉ là Java. Bạn có thể truy cập một ngôn ngữ lập trình một cách đầy đủ.</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Bạn </a:t>
            </a:r>
            <a:r>
              <a:rPr lang="en-US" sz="2200">
                <a:solidFill>
                  <a:schemeClr val="tx1"/>
                </a:solidFill>
                <a:latin typeface="Arial" panose="020B0604020202020204" pitchFamily="34" charset="0"/>
                <a:cs typeface="Arial" panose="020B0604020202020204" pitchFamily="34" charset="0"/>
              </a:rPr>
              <a:t>không cần phải tìm hiểu Pig.</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Tương </a:t>
            </a:r>
            <a:r>
              <a:rPr lang="en-US" sz="2200">
                <a:solidFill>
                  <a:schemeClr val="tx1"/>
                </a:solidFill>
                <a:latin typeface="Arial" panose="020B0604020202020204" pitchFamily="34" charset="0"/>
                <a:cs typeface="Arial" panose="020B0604020202020204" pitchFamily="34" charset="0"/>
              </a:rPr>
              <a:t>thích tốt với nhiều loại hệ thống. </a:t>
            </a:r>
          </a:p>
          <a:p>
            <a:pPr lvl="1">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Nó </a:t>
            </a:r>
            <a:r>
              <a:rPr lang="en-US" sz="2200">
                <a:solidFill>
                  <a:schemeClr val="tx1"/>
                </a:solidFill>
                <a:latin typeface="Arial" panose="020B0604020202020204" pitchFamily="34" charset="0"/>
                <a:cs typeface="Arial" panose="020B0604020202020204" pitchFamily="34" charset="0"/>
              </a:rPr>
              <a:t>được xây dựng như một thư viện mô-đun để tái sử dụng. </a:t>
            </a:r>
          </a:p>
          <a:p>
            <a:pPr>
              <a:buFont typeface="Wingdings" panose="05000000000000000000" pitchFamily="2" charset="2"/>
              <a:buChar char="Ø"/>
            </a:pPr>
            <a:endParaRPr lang="en-US" sz="2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47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a:solidFill>
                  <a:schemeClr val="tx1"/>
                </a:solidFill>
              </a:rPr>
              <a:t>Cloudera ML</a:t>
            </a:r>
            <a:endParaRPr lang="en-US" sz="4300">
              <a:solidFill>
                <a:schemeClr val="tx1"/>
              </a:solidFill>
            </a:endParaRPr>
          </a:p>
        </p:txBody>
      </p:sp>
      <p:sp>
        <p:nvSpPr>
          <p:cNvPr id="3" name="Content Placeholder 2"/>
          <p:cNvSpPr>
            <a:spLocks noGrp="1"/>
          </p:cNvSpPr>
          <p:nvPr>
            <p:ph idx="1"/>
          </p:nvPr>
        </p:nvSpPr>
        <p:spPr/>
        <p:txBody>
          <a:bodyPr>
            <a:normAutofit/>
          </a:bodyPr>
          <a:lstStyle/>
          <a:p>
            <a:r>
              <a:rPr lang="en-US" sz="2200" b="1">
                <a:solidFill>
                  <a:schemeClr val="tx1"/>
                </a:solidFill>
                <a:latin typeface="Arial" panose="020B0604020202020204" pitchFamily="34" charset="0"/>
                <a:cs typeface="Arial" panose="020B0604020202020204" pitchFamily="34" charset="0"/>
              </a:rPr>
              <a:t>Cloudera ML</a:t>
            </a:r>
            <a:r>
              <a:rPr lang="en-US" sz="2200">
                <a:solidFill>
                  <a:schemeClr val="tx1"/>
                </a:solidFill>
                <a:latin typeface="Arial" panose="020B0604020202020204" pitchFamily="34" charset="0"/>
                <a:cs typeface="Arial" panose="020B0604020202020204" pitchFamily="34" charset="0"/>
              </a:rPr>
              <a:t> (machine learning) là một thư viện mã nguồn mở, tích hợp nhiều công cụ nhằm mục đích phân tích, mô hình hóa dữ </a:t>
            </a:r>
            <a:r>
              <a:rPr lang="en-US" sz="2200" smtClean="0">
                <a:solidFill>
                  <a:schemeClr val="tx1"/>
                </a:solidFill>
                <a:latin typeface="Arial" panose="020B0604020202020204" pitchFamily="34" charset="0"/>
                <a:cs typeface="Arial" panose="020B0604020202020204" pitchFamily="34" charset="0"/>
              </a:rPr>
              <a:t>liệu. </a:t>
            </a:r>
            <a:r>
              <a:rPr lang="en-US" sz="2200">
                <a:solidFill>
                  <a:schemeClr val="tx1"/>
                </a:solidFill>
                <a:latin typeface="Arial" panose="020B0604020202020204" pitchFamily="34" charset="0"/>
                <a:cs typeface="Arial" panose="020B0604020202020204" pitchFamily="34" charset="0"/>
              </a:rPr>
              <a:t>Nó được xây dựng bằng cách sử dụng Crunch, từ đó thúc đẩy nhiều dự án hiện có</a:t>
            </a:r>
            <a:r>
              <a:rPr lang="en-US" sz="2200" smtClean="0">
                <a:solidFill>
                  <a:schemeClr val="tx1"/>
                </a:solidFill>
                <a:latin typeface="Arial" panose="020B0604020202020204" pitchFamily="34" charset="0"/>
                <a:cs typeface="Arial" panose="020B0604020202020204" pitchFamily="34" charset="0"/>
              </a:rPr>
              <a:t>.</a:t>
            </a:r>
          </a:p>
          <a:p>
            <a:r>
              <a:rPr lang="en-US" sz="2200" smtClean="0">
                <a:solidFill>
                  <a:schemeClr val="tx1"/>
                </a:solidFill>
                <a:latin typeface="Arial" panose="020B0604020202020204" pitchFamily="34" charset="0"/>
                <a:cs typeface="Arial" panose="020B0604020202020204" pitchFamily="34" charset="0"/>
              </a:rPr>
              <a:t>Ví dụ về </a:t>
            </a:r>
            <a:r>
              <a:rPr lang="en-US" sz="2200">
                <a:solidFill>
                  <a:schemeClr val="tx1"/>
                </a:solidFill>
                <a:latin typeface="Arial" panose="020B0604020202020204" pitchFamily="34" charset="0"/>
                <a:cs typeface="Arial" panose="020B0604020202020204" pitchFamily="34" charset="0"/>
              </a:rPr>
              <a:t>định dạng vector: rất nhiều ML liên quan đến việc chuyển đổi dữ liệu thô, đó là danh sách các định dạng vector cho các thuật toán trong machine </a:t>
            </a:r>
            <a:r>
              <a:rPr lang="en-US" sz="2200" smtClean="0">
                <a:solidFill>
                  <a:schemeClr val="tx1"/>
                </a:solidFill>
                <a:latin typeface="Arial" panose="020B0604020202020204" pitchFamily="34" charset="0"/>
                <a:cs typeface="Arial" panose="020B0604020202020204" pitchFamily="34" charset="0"/>
              </a:rPr>
              <a:t>learning.</a:t>
            </a:r>
            <a:endParaRPr lang="en-US" sz="22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5" y="4450656"/>
            <a:ext cx="2619375" cy="1743075"/>
          </a:xfrm>
          <a:prstGeom prst="rect">
            <a:avLst/>
          </a:prstGeom>
        </p:spPr>
      </p:pic>
    </p:spTree>
    <p:extLst>
      <p:ext uri="{BB962C8B-B14F-4D97-AF65-F5344CB8AC3E}">
        <p14:creationId xmlns:p14="http://schemas.microsoft.com/office/powerpoint/2010/main" val="38218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0699"/>
            <a:ext cx="10058400" cy="1130073"/>
          </a:xfrm>
        </p:spPr>
        <p:txBody>
          <a:bodyPr>
            <a:normAutofit fontScale="90000"/>
          </a:bodyPr>
          <a:lstStyle/>
          <a:p>
            <a:r>
              <a:rPr lang="en-US" sz="4300" b="1">
                <a:solidFill>
                  <a:schemeClr val="tx1"/>
                </a:solidFill>
              </a:rPr>
              <a:t>Cloudera Development Kit</a:t>
            </a:r>
            <a:r>
              <a:rPr lang="en-US" b="1">
                <a:solidFill>
                  <a:schemeClr val="tx1"/>
                </a:solidFill>
              </a:rPr>
              <a:t/>
            </a:r>
            <a:br>
              <a:rPr lang="en-US" b="1">
                <a:solidFill>
                  <a:schemeClr val="tx1"/>
                </a:solidFill>
              </a:rPr>
            </a:br>
            <a:endParaRPr lang="en-US">
              <a:solidFill>
                <a:schemeClr val="tx1"/>
              </a:solidFill>
            </a:endParaRPr>
          </a:p>
        </p:txBody>
      </p:sp>
      <p:sp>
        <p:nvSpPr>
          <p:cNvPr id="3" name="Content Placeholder 2"/>
          <p:cNvSpPr>
            <a:spLocks noGrp="1"/>
          </p:cNvSpPr>
          <p:nvPr>
            <p:ph idx="1"/>
          </p:nvPr>
        </p:nvSpPr>
        <p:spPr/>
        <p:txBody>
          <a:bodyPr>
            <a:normAutofit/>
          </a:bodyPr>
          <a:lstStyle/>
          <a:p>
            <a:pPr algn="just"/>
            <a:r>
              <a:rPr lang="en-US" sz="2200" b="1">
                <a:solidFill>
                  <a:schemeClr val="tx1"/>
                </a:solidFill>
                <a:latin typeface="Arial" panose="020B0604020202020204" pitchFamily="34" charset="0"/>
                <a:cs typeface="Arial" panose="020B0604020202020204" pitchFamily="34" charset="0"/>
              </a:rPr>
              <a:t>Cloudera Development </a:t>
            </a:r>
            <a:r>
              <a:rPr lang="en-US" sz="2200" b="1" smtClean="0">
                <a:solidFill>
                  <a:schemeClr val="tx1"/>
                </a:solidFill>
                <a:latin typeface="Arial" panose="020B0604020202020204" pitchFamily="34" charset="0"/>
                <a:cs typeface="Arial" panose="020B0604020202020204" pitchFamily="34" charset="0"/>
              </a:rPr>
              <a:t>Kit </a:t>
            </a:r>
            <a:r>
              <a:rPr lang="en-US" sz="2200" smtClean="0">
                <a:solidFill>
                  <a:schemeClr val="tx1"/>
                </a:solidFill>
                <a:latin typeface="Arial" panose="020B0604020202020204" pitchFamily="34" charset="0"/>
                <a:cs typeface="Arial" panose="020B0604020202020204" pitchFamily="34" charset="0"/>
              </a:rPr>
              <a:t>(CDK</a:t>
            </a:r>
            <a:r>
              <a:rPr lang="en-US" sz="2200">
                <a:solidFill>
                  <a:schemeClr val="tx1"/>
                </a:solidFill>
                <a:latin typeface="Arial" panose="020B0604020202020204" pitchFamily="34" charset="0"/>
                <a:cs typeface="Arial" panose="020B0604020202020204" pitchFamily="34" charset="0"/>
              </a:rPr>
              <a:t>) là một tập hợp các thư viện mã nguồn mở và các công cụ giúp việc viết các ứng dụng trên Hadoop dễ dàng hơn. Nó nhắm vào các nhà phát triển đang cố gắng để xây dựng các ứng dụng trên </a:t>
            </a:r>
            <a:r>
              <a:rPr lang="en-US" sz="2200" smtClean="0">
                <a:solidFill>
                  <a:schemeClr val="tx1"/>
                </a:solidFill>
                <a:latin typeface="Arial" panose="020B0604020202020204" pitchFamily="34" charset="0"/>
                <a:cs typeface="Arial" panose="020B0604020202020204" pitchFamily="34" charset="0"/>
              </a:rPr>
              <a:t>Hadoop.</a:t>
            </a:r>
          </a:p>
          <a:p>
            <a:pPr algn="just">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CDK </a:t>
            </a:r>
            <a:r>
              <a:rPr lang="en-US" sz="2200">
                <a:solidFill>
                  <a:schemeClr val="tx1"/>
                </a:solidFill>
                <a:latin typeface="Arial" panose="020B0604020202020204" pitchFamily="34" charset="0"/>
                <a:cs typeface="Arial" panose="020B0604020202020204" pitchFamily="34" charset="0"/>
              </a:rPr>
              <a:t>có kiến ​​trúc là một hệ thống mô-đun </a:t>
            </a:r>
            <a:r>
              <a:rPr lang="en-US" sz="2200" smtClean="0">
                <a:solidFill>
                  <a:schemeClr val="tx1"/>
                </a:solidFill>
                <a:latin typeface="Arial" panose="020B0604020202020204" pitchFamily="34" charset="0"/>
                <a:cs typeface="Arial" panose="020B0604020202020204" pitchFamily="34" charset="0"/>
              </a:rPr>
              <a:t>lỏng</a:t>
            </a:r>
            <a:endParaRPr lang="en-US" sz="220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Nó </a:t>
            </a:r>
            <a:r>
              <a:rPr lang="en-US" sz="2200">
                <a:solidFill>
                  <a:schemeClr val="tx1"/>
                </a:solidFill>
                <a:latin typeface="Arial" panose="020B0604020202020204" pitchFamily="34" charset="0"/>
                <a:cs typeface="Arial" panose="020B0604020202020204" pitchFamily="34" charset="0"/>
              </a:rPr>
              <a:t>đã được xây dựng trong dạng </a:t>
            </a:r>
            <a:r>
              <a:rPr lang="en-US" sz="2200" smtClean="0">
                <a:solidFill>
                  <a:schemeClr val="tx1"/>
                </a:solidFill>
                <a:latin typeface="Arial" panose="020B0604020202020204" pitchFamily="34" charset="0"/>
                <a:cs typeface="Arial" panose="020B0604020202020204" pitchFamily="34" charset="0"/>
              </a:rPr>
              <a:t>nén</a:t>
            </a:r>
          </a:p>
          <a:p>
            <a:pPr algn="just">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Nó </a:t>
            </a:r>
            <a:r>
              <a:rPr lang="en-US" sz="2200">
                <a:solidFill>
                  <a:schemeClr val="tx1"/>
                </a:solidFill>
                <a:latin typeface="Arial" panose="020B0604020202020204" pitchFamily="34" charset="0"/>
                <a:cs typeface="Arial" panose="020B0604020202020204" pitchFamily="34" charset="0"/>
              </a:rPr>
              <a:t>cũng có các nhà cung cấp plugin cho hệ thống hiện </a:t>
            </a:r>
            <a:r>
              <a:rPr lang="en-US" sz="2200" smtClean="0">
                <a:solidFill>
                  <a:schemeClr val="tx1"/>
                </a:solidFill>
                <a:latin typeface="Arial" panose="020B0604020202020204" pitchFamily="34" charset="0"/>
                <a:cs typeface="Arial" panose="020B0604020202020204" pitchFamily="34" charset="0"/>
              </a:rPr>
              <a:t>có. </a:t>
            </a:r>
            <a:endParaRPr lang="en-US" sz="2200" smtClean="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200" smtClean="0">
                <a:solidFill>
                  <a:schemeClr val="tx1"/>
                </a:solidFill>
                <a:latin typeface="Arial" panose="020B0604020202020204" pitchFamily="34" charset="0"/>
                <a:cs typeface="Arial" panose="020B0604020202020204" pitchFamily="34" charset="0"/>
              </a:rPr>
              <a:t> CDK </a:t>
            </a:r>
            <a:r>
              <a:rPr lang="en-US" sz="2200">
                <a:solidFill>
                  <a:schemeClr val="tx1"/>
                </a:solidFill>
                <a:latin typeface="Arial" panose="020B0604020202020204" pitchFamily="34" charset="0"/>
                <a:cs typeface="Arial" panose="020B0604020202020204" pitchFamily="34" charset="0"/>
              </a:rPr>
              <a:t>cung cấp một sơ đồ quản lí cho khối lượng dữ liệu khổng lồ mà không người dùng không cần phải xác định toàn bộ khối dữ liệu.</a:t>
            </a:r>
          </a:p>
          <a:p>
            <a:pPr algn="just">
              <a:buFont typeface="Wingdings" panose="05000000000000000000" pitchFamily="2" charset="2"/>
              <a:buChar char="Ø"/>
            </a:pPr>
            <a:endParaRPr lang="en-US" sz="2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chemeClr val="tx1"/>
                </a:solidFill>
                <a:latin typeface="Leelawadee" panose="020B0502040204020203" pitchFamily="34" charset="-34"/>
                <a:cs typeface="Leelawadee" panose="020B0502040204020203" pitchFamily="34" charset="-34"/>
              </a:rPr>
              <a:t>Thanks For </a:t>
            </a:r>
            <a:r>
              <a:rPr lang="en-US">
                <a:solidFill>
                  <a:schemeClr val="tx1"/>
                </a:solidFill>
                <a:latin typeface="Leelawadee" panose="020B0502040204020203" pitchFamily="34" charset="-34"/>
                <a:cs typeface="Leelawadee" panose="020B0502040204020203" pitchFamily="34" charset="-34"/>
              </a:rPr>
              <a:t>W</a:t>
            </a:r>
            <a:r>
              <a:rPr lang="en-US" smtClean="0">
                <a:solidFill>
                  <a:schemeClr val="tx1"/>
                </a:solidFill>
                <a:latin typeface="Leelawadee" panose="020B0502040204020203" pitchFamily="34" charset="-34"/>
                <a:cs typeface="Leelawadee" panose="020B0502040204020203" pitchFamily="34" charset="-34"/>
              </a:rPr>
              <a:t>atching</a:t>
            </a:r>
            <a:endParaRPr lang="en-US">
              <a:solidFill>
                <a:schemeClr val="tx1"/>
              </a:solidFill>
              <a:latin typeface="Leelawadee" panose="020B0502040204020203" pitchFamily="34" charset="-34"/>
              <a:cs typeface="Leelawadee" panose="020B0502040204020203" pitchFamily="34" charset="-34"/>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492" y="2093976"/>
            <a:ext cx="7601111" cy="2134028"/>
          </a:xfrm>
        </p:spPr>
      </p:pic>
    </p:spTree>
    <p:extLst>
      <p:ext uri="{BB962C8B-B14F-4D97-AF65-F5344CB8AC3E}">
        <p14:creationId xmlns:p14="http://schemas.microsoft.com/office/powerpoint/2010/main" val="147093593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Facet</Template>
  <TotalTime>341</TotalTime>
  <Words>189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vt:i4>
      </vt:variant>
    </vt:vector>
  </HeadingPairs>
  <TitlesOfParts>
    <vt:vector size="21" baseType="lpstr">
      <vt:lpstr>Kozuka Mincho Pro EL</vt:lpstr>
      <vt:lpstr>Arial</vt:lpstr>
      <vt:lpstr>Calibri</vt:lpstr>
      <vt:lpstr>Calibri Light</vt:lpstr>
      <vt:lpstr>Century Gothic</vt:lpstr>
      <vt:lpstr>Corbel</vt:lpstr>
      <vt:lpstr>Garamond</vt:lpstr>
      <vt:lpstr>Leelawadee</vt:lpstr>
      <vt:lpstr>Wingdings</vt:lpstr>
      <vt:lpstr>Wingdings 3</vt:lpstr>
      <vt:lpstr>Wisp</vt:lpstr>
      <vt:lpstr>Organic</vt:lpstr>
      <vt:lpstr>Retrospect</vt:lpstr>
      <vt:lpstr>Basis</vt:lpstr>
      <vt:lpstr>Xây dựng ứng dụng trên Hadoop</vt:lpstr>
      <vt:lpstr>Dự án Apache Hadoop là dự án phát triển phần mềm mã nguồn mở đáng tin cậy, có khả năng mở rộng và tính toán phân tán. Hadoop hỗ trợ một số công cụ.</vt:lpstr>
      <vt:lpstr>Apache Avro</vt:lpstr>
      <vt:lpstr>Apache Crunch </vt:lpstr>
      <vt:lpstr>Cloudera ML</vt:lpstr>
      <vt:lpstr>Cloudera Development Kit </vt:lpstr>
      <vt:lpstr>Thanks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trên Hadoop</dc:title>
  <dc:creator>Hieu</dc:creator>
  <cp:lastModifiedBy>Hieu</cp:lastModifiedBy>
  <cp:revision>28</cp:revision>
  <dcterms:created xsi:type="dcterms:W3CDTF">2014-09-13T02:31:26Z</dcterms:created>
  <dcterms:modified xsi:type="dcterms:W3CDTF">2014-09-20T05:17:39Z</dcterms:modified>
</cp:coreProperties>
</file>