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9" r:id="rId2"/>
    <p:sldMasterId id="2147483707" r:id="rId3"/>
  </p:sldMasterIdLst>
  <p:sldIdLst>
    <p:sldId id="256" r:id="rId4"/>
    <p:sldId id="257"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64574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52532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F2E87F-37A5-41A1-B4A0-669ACBBAC3F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983904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07409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F2E87F-37A5-41A1-B4A0-669ACBBAC3F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2033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378025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948393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697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DF2E87F-37A5-41A1-B4A0-669ACBBAC3F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049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99323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76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960897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324400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8696C7-E952-45D4-832F-98B384FD62F5}" type="datetimeFigureOut">
              <a:rPr lang="en-US" smtClean="0"/>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2E87F-37A5-41A1-B4A0-669ACBBAC3F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14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8696C7-E952-45D4-832F-98B384FD62F5}" type="datetimeFigureOut">
              <a:rPr lang="en-US" smtClean="0"/>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2E87F-37A5-41A1-B4A0-669ACBBAC3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038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96C7-E952-45D4-832F-98B384FD62F5}" type="datetimeFigureOut">
              <a:rPr lang="en-US" smtClean="0"/>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173269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6368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5070200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97064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58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657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78468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6767706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03558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8473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0767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36636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668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42510230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9774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728639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8696C7-E952-45D4-832F-98B384FD62F5}" type="datetimeFigureOut">
              <a:rPr lang="en-US" smtClean="0"/>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1267014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8696C7-E952-45D4-832F-98B384FD62F5}" type="datetimeFigureOut">
              <a:rPr lang="en-US" smtClean="0"/>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405002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6700490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8696C7-E952-45D4-832F-98B384FD62F5}" type="datetimeFigureOut">
              <a:rPr lang="en-US" smtClean="0"/>
              <a:t>9/13/2014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917440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F2E87F-37A5-41A1-B4A0-669ACBBAC3F7}" type="slidenum">
              <a:rPr lang="en-US" smtClean="0"/>
              <a:t>‹#›</a:t>
            </a:fld>
            <a:endParaRPr lang="en-US"/>
          </a:p>
        </p:txBody>
      </p:sp>
    </p:spTree>
    <p:extLst>
      <p:ext uri="{BB962C8B-B14F-4D97-AF65-F5344CB8AC3E}">
        <p14:creationId xmlns:p14="http://schemas.microsoft.com/office/powerpoint/2010/main" val="2772301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1000702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9346457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8696C7-E952-45D4-832F-98B384FD62F5}"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60917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8696C7-E952-45D4-832F-98B384FD62F5}" type="datetimeFigureOut">
              <a:rPr lang="en-US" smtClean="0"/>
              <a:t>9/13/2014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6882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8696C7-E952-45D4-832F-98B384FD62F5}" type="datetimeFigureOut">
              <a:rPr lang="en-US" smtClean="0"/>
              <a:t>9/13/2014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296016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96C7-E952-45D4-832F-98B384FD62F5}" type="datetimeFigureOut">
              <a:rPr lang="en-US" smtClean="0"/>
              <a:t>9/13/2014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76042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303128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696C7-E952-45D4-832F-98B384FD62F5}"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F2E87F-37A5-41A1-B4A0-669ACBBAC3F7}" type="slidenum">
              <a:rPr lang="en-US" smtClean="0"/>
              <a:t>‹#›</a:t>
            </a:fld>
            <a:endParaRPr lang="en-US"/>
          </a:p>
        </p:txBody>
      </p:sp>
    </p:spTree>
    <p:extLst>
      <p:ext uri="{BB962C8B-B14F-4D97-AF65-F5344CB8AC3E}">
        <p14:creationId xmlns:p14="http://schemas.microsoft.com/office/powerpoint/2010/main" val="17724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8696C7-E952-45D4-832F-98B384FD62F5}" type="datetimeFigureOut">
              <a:rPr lang="en-US" smtClean="0"/>
              <a:t>9/13/2014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F2E87F-37A5-41A1-B4A0-669ACBBAC3F7}" type="slidenum">
              <a:rPr lang="en-US" smtClean="0"/>
              <a:t>‹#›</a:t>
            </a:fld>
            <a:endParaRPr lang="en-US"/>
          </a:p>
        </p:txBody>
      </p:sp>
    </p:spTree>
    <p:extLst>
      <p:ext uri="{BB962C8B-B14F-4D97-AF65-F5344CB8AC3E}">
        <p14:creationId xmlns:p14="http://schemas.microsoft.com/office/powerpoint/2010/main" val="42174807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8696C7-E952-45D4-832F-98B384FD62F5}" type="datetimeFigureOut">
              <a:rPr lang="en-US" smtClean="0"/>
              <a:t>9/13/2014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F2E87F-37A5-41A1-B4A0-669ACBBAC3F7}" type="slidenum">
              <a:rPr lang="en-US" smtClean="0"/>
              <a:t>‹#›</a:t>
            </a:fld>
            <a:endParaRPr lang="en-US"/>
          </a:p>
        </p:txBody>
      </p:sp>
    </p:spTree>
    <p:extLst>
      <p:ext uri="{BB962C8B-B14F-4D97-AF65-F5344CB8AC3E}">
        <p14:creationId xmlns:p14="http://schemas.microsoft.com/office/powerpoint/2010/main" val="14902816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8696C7-E952-45D4-832F-98B384FD62F5}" type="datetimeFigureOut">
              <a:rPr lang="en-US" smtClean="0"/>
              <a:t>9/13/2014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F2E87F-37A5-41A1-B4A0-669ACBBAC3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49397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217" y="426903"/>
            <a:ext cx="10290220" cy="2387600"/>
          </a:xfrm>
        </p:spPr>
        <p:txBody>
          <a:bodyPr/>
          <a:lstStyle/>
          <a:p>
            <a:pPr marL="274320" algn="ctr">
              <a:spcBef>
                <a:spcPts val="6600"/>
              </a:spcBef>
            </a:pPr>
            <a:r>
              <a:rPr lang="en-US" err="1" smtClean="0"/>
              <a:t>Xây</a:t>
            </a:r>
            <a:r>
              <a:rPr lang="en-US" smtClean="0"/>
              <a:t> </a:t>
            </a:r>
            <a:r>
              <a:rPr lang="en-US" err="1" smtClean="0"/>
              <a:t>dựng</a:t>
            </a:r>
            <a:r>
              <a:rPr lang="en-US" smtClean="0"/>
              <a:t> </a:t>
            </a:r>
            <a:r>
              <a:rPr lang="en-US" err="1" smtClean="0"/>
              <a:t>ứng</a:t>
            </a:r>
            <a:r>
              <a:rPr lang="en-US" smtClean="0"/>
              <a:t> </a:t>
            </a:r>
            <a:r>
              <a:rPr lang="en-US" err="1" smtClean="0"/>
              <a:t>dụng</a:t>
            </a:r>
            <a:r>
              <a:rPr lang="en-US" smtClean="0"/>
              <a:t> </a:t>
            </a:r>
            <a:r>
              <a:rPr lang="en-US" err="1" smtClean="0"/>
              <a:t>trên</a:t>
            </a:r>
            <a:r>
              <a:rPr lang="en-US" smtClean="0"/>
              <a:t> </a:t>
            </a:r>
            <a:r>
              <a:rPr lang="en-US" smtClean="0">
                <a:latin typeface="Defused" panose="02000800000000020004" pitchFamily="2" charset="0"/>
              </a:rPr>
              <a:t>Hadoop</a:t>
            </a:r>
            <a:endParaRPr lang="en-US">
              <a:latin typeface="Defused" panose="02000800000000020004" pitchFamily="2" charset="0"/>
            </a:endParaRPr>
          </a:p>
        </p:txBody>
      </p:sp>
      <p:sp>
        <p:nvSpPr>
          <p:cNvPr id="3" name="Subtitle 2"/>
          <p:cNvSpPr>
            <a:spLocks noGrp="1"/>
          </p:cNvSpPr>
          <p:nvPr>
            <p:ph type="subTitle" idx="1"/>
          </p:nvPr>
        </p:nvSpPr>
        <p:spPr>
          <a:xfrm>
            <a:off x="8285969" y="3450855"/>
            <a:ext cx="2188848" cy="502959"/>
          </a:xfrm>
        </p:spPr>
        <p:txBody>
          <a:bodyPr/>
          <a:lstStyle/>
          <a:p>
            <a:r>
              <a:rPr lang="en-US" err="1" smtClean="0"/>
              <a:t>Tác</a:t>
            </a:r>
            <a:r>
              <a:rPr lang="en-US" smtClean="0"/>
              <a:t> </a:t>
            </a:r>
            <a:r>
              <a:rPr lang="en-US" err="1" smtClean="0"/>
              <a:t>giả</a:t>
            </a:r>
            <a:r>
              <a:rPr lang="en-US" smtClean="0"/>
              <a:t> </a:t>
            </a:r>
            <a:r>
              <a:rPr lang="en-US" b="1" i="1"/>
              <a:t>Eli Collins</a:t>
            </a:r>
            <a:endParaRPr lang="en-US" b="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625" y="3599793"/>
            <a:ext cx="3214956" cy="3258207"/>
          </a:xfrm>
          <a:prstGeom prst="rect">
            <a:avLst/>
          </a:prstGeom>
        </p:spPr>
      </p:pic>
    </p:spTree>
    <p:extLst>
      <p:ext uri="{BB962C8B-B14F-4D97-AF65-F5344CB8AC3E}">
        <p14:creationId xmlns:p14="http://schemas.microsoft.com/office/powerpoint/2010/main" val="3435673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Dự</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án</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Apache Hadoop </a:t>
            </a:r>
            <a:r>
              <a:rPr lang="en-US" sz="3200" i="1" err="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là</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dự</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án</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phát</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triển</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phần</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mềm</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mã</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nguồn</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mở</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đáng</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tin </a:t>
            </a:r>
            <a:r>
              <a:rPr lang="en-US" sz="3200" i="1" err="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cậy</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có</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khả</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năng</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mở</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rộng</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và</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tính</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toán</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phân</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err="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tán</a:t>
            </a:r>
            <a:r>
              <a:rPr lang="en-US" sz="3200" i="1" smtClean="0">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 </a:t>
            </a:r>
            <a:r>
              <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rPr>
              <a:t>Hadoop hỗ trợ một số công cụ </a:t>
            </a:r>
            <a:endParaRPr lang="en-US" sz="3200" i="1">
              <a:solidFill>
                <a:schemeClr val="tx1"/>
              </a:solidFill>
              <a:latin typeface="Sitka Banner" panose="02000505000000020004" pitchFamily="2" charset="0"/>
              <a:ea typeface="Kozuka Mincho Pro EL" panose="02020200000000000000" pitchFamily="18" charset="-128"/>
              <a:cs typeface="Urdu Typesetting" panose="03020402040406030203" pitchFamily="66" charset="-78"/>
            </a:endParaRPr>
          </a:p>
        </p:txBody>
      </p:sp>
      <p:sp>
        <p:nvSpPr>
          <p:cNvPr id="3" name="Content Placeholder 2"/>
          <p:cNvSpPr>
            <a:spLocks noGrp="1"/>
          </p:cNvSpPr>
          <p:nvPr>
            <p:ph idx="1"/>
          </p:nvPr>
        </p:nvSpPr>
        <p:spPr/>
        <p:txBody>
          <a:bodyPr>
            <a:normAutofit fontScale="92500"/>
          </a:bodyPr>
          <a:lstStyle/>
          <a:p>
            <a:r>
              <a:rPr lang="en-US">
                <a:solidFill>
                  <a:schemeClr val="tx1"/>
                </a:solidFill>
                <a:latin typeface="Times New Roman" panose="02020603050405020304" pitchFamily="18" charset="0"/>
                <a:cs typeface="Times New Roman" panose="02020603050405020304" pitchFamily="18" charset="0"/>
              </a:rPr>
              <a:t>Apache Avro: Hệ thống dữ liệu tuần tự.</a:t>
            </a:r>
          </a:p>
          <a:p>
            <a:r>
              <a:rPr lang="en-US">
                <a:solidFill>
                  <a:schemeClr val="tx1"/>
                </a:solidFill>
                <a:latin typeface="Times New Roman" panose="02020603050405020304" pitchFamily="18" charset="0"/>
                <a:cs typeface="Times New Roman" panose="02020603050405020304" pitchFamily="18" charset="0"/>
              </a:rPr>
              <a:t>Apache Crunch: Là một thư viện Java API giúp cho những việc như thu thập và tập hợp dữ liệu trên MapReduce dễ dàng hơn.</a:t>
            </a:r>
          </a:p>
          <a:p>
            <a:r>
              <a:rPr lang="en-US">
                <a:solidFill>
                  <a:schemeClr val="tx1"/>
                </a:solidFill>
                <a:latin typeface="Times New Roman" panose="02020603050405020304" pitchFamily="18" charset="0"/>
                <a:cs typeface="Times New Roman" panose="02020603050405020304" pitchFamily="18" charset="0"/>
              </a:rPr>
              <a:t>Cloudera ML: một thư viện mã nguồn mở, tích hợp nhiều công cụ nhằm mục đích phân tích, mô hình hóa dữ liệu.</a:t>
            </a:r>
          </a:p>
          <a:p>
            <a:r>
              <a:rPr lang="en-US">
                <a:solidFill>
                  <a:schemeClr val="tx1"/>
                </a:solidFill>
                <a:latin typeface="Times New Roman" panose="02020603050405020304" pitchFamily="18" charset="0"/>
                <a:cs typeface="Times New Roman" panose="02020603050405020304" pitchFamily="18" charset="0"/>
              </a:rPr>
              <a:t>Cloudera Development Kit: là một tập hợp các thư viện mã nguồn mở và các công cụ giúp việc viết các ứng dụng trên Hadoop dễ dàng hơn. Nó nhắm vào các nhà phát triển đang cố gắng để xây dựng các ứng dụng trên Hadoop</a:t>
            </a:r>
          </a:p>
          <a:p>
            <a:endParaRPr lang="en-US">
              <a:solidFill>
                <a:schemeClr val="tx1"/>
              </a:solidFill>
            </a:endParaRPr>
          </a:p>
        </p:txBody>
      </p:sp>
    </p:spTree>
    <p:extLst>
      <p:ext uri="{BB962C8B-B14F-4D97-AF65-F5344CB8AC3E}">
        <p14:creationId xmlns:p14="http://schemas.microsoft.com/office/powerpoint/2010/main" val="3034846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b="1">
                <a:solidFill>
                  <a:schemeClr val="tx1"/>
                </a:solidFill>
              </a:rPr>
              <a:t>Apache</a:t>
            </a:r>
            <a:r>
              <a:rPr lang="en-US" b="1">
                <a:solidFill>
                  <a:schemeClr val="tx1"/>
                </a:solidFill>
              </a:rPr>
              <a:t> Avro</a:t>
            </a:r>
          </a:p>
        </p:txBody>
      </p:sp>
      <p:sp>
        <p:nvSpPr>
          <p:cNvPr id="3" name="Content Placeholder 2"/>
          <p:cNvSpPr>
            <a:spLocks noGrp="1"/>
          </p:cNvSpPr>
          <p:nvPr>
            <p:ph idx="1"/>
          </p:nvPr>
        </p:nvSpPr>
        <p:spPr/>
        <p:txBody>
          <a:bodyPr>
            <a:normAutofit/>
          </a:bodyPr>
          <a:lstStyle/>
          <a:p>
            <a:pPr marL="0" indent="0">
              <a:buNone/>
            </a:pPr>
            <a:r>
              <a:rPr lang="en-US" sz="2200" smtClean="0">
                <a:solidFill>
                  <a:schemeClr val="tx1"/>
                </a:solidFill>
                <a:latin typeface="Times New Roman" panose="02020603050405020304" pitchFamily="18" charset="0"/>
                <a:cs typeface="Times New Roman" panose="02020603050405020304" pitchFamily="18" charset="0"/>
              </a:rPr>
              <a:t> </a:t>
            </a:r>
            <a:r>
              <a:rPr lang="en-US" sz="2200" b="1" smtClean="0">
                <a:solidFill>
                  <a:schemeClr val="tx1"/>
                </a:solidFill>
                <a:latin typeface="Times New Roman" panose="02020603050405020304" pitchFamily="18" charset="0"/>
                <a:cs typeface="Times New Roman" panose="02020603050405020304" pitchFamily="18" charset="0"/>
              </a:rPr>
              <a:t>Apache Avro </a:t>
            </a:r>
            <a:r>
              <a:rPr lang="en-US" sz="2200">
                <a:solidFill>
                  <a:schemeClr val="tx1"/>
                </a:solidFill>
                <a:latin typeface="Times New Roman" panose="02020603050405020304" pitchFamily="18" charset="0"/>
                <a:cs typeface="Times New Roman" panose="02020603050405020304" pitchFamily="18" charset="0"/>
              </a:rPr>
              <a:t>là một hệ thống dữ liệu tuần tự.</a:t>
            </a:r>
            <a:endParaRPr lang="en-US" sz="2200" smtClean="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200" smtClean="0">
                <a:solidFill>
                  <a:schemeClr val="tx1"/>
                </a:solidFill>
                <a:latin typeface="Times New Roman" panose="02020603050405020304" pitchFamily="18" charset="0"/>
                <a:cs typeface="Times New Roman" panose="02020603050405020304" pitchFamily="18" charset="0"/>
              </a:rPr>
              <a:t> Giúp giải quyết các vấn đề liên quan </a:t>
            </a:r>
            <a:r>
              <a:rPr lang="en-US" sz="2200">
                <a:solidFill>
                  <a:schemeClr val="tx1"/>
                </a:solidFill>
                <a:latin typeface="Times New Roman" panose="02020603050405020304" pitchFamily="18" charset="0"/>
                <a:cs typeface="Times New Roman" panose="02020603050405020304" pitchFamily="18" charset="0"/>
              </a:rPr>
              <a:t>records, arrays, unions</a:t>
            </a:r>
            <a:r>
              <a:rPr lang="en-US" sz="2200">
                <a:solidFill>
                  <a:schemeClr val="tx1"/>
                </a:solidFill>
                <a:latin typeface="Times New Roman" panose="02020603050405020304" pitchFamily="18" charset="0"/>
                <a:cs typeface="Times New Roman" panose="02020603050405020304" pitchFamily="18" charset="0"/>
              </a:rPr>
              <a:t>, </a:t>
            </a:r>
            <a:r>
              <a:rPr lang="en-US" sz="2200" smtClean="0">
                <a:solidFill>
                  <a:schemeClr val="tx1"/>
                </a:solidFill>
                <a:latin typeface="Times New Roman" panose="02020603050405020304" pitchFamily="18" charset="0"/>
                <a:cs typeface="Times New Roman" panose="02020603050405020304" pitchFamily="18" charset="0"/>
              </a:rPr>
              <a:t>enums. Giúp đọc ghi dữ liệu mà không tạo ra mã con.</a:t>
            </a:r>
          </a:p>
          <a:p>
            <a:pPr lvl="1">
              <a:buFont typeface="Arial" panose="020B0604020202020204" pitchFamily="34" charset="0"/>
              <a:buChar char="•"/>
            </a:pPr>
            <a:r>
              <a:rPr lang="en-US" sz="2200" smtClean="0">
                <a:solidFill>
                  <a:schemeClr val="tx1"/>
                </a:solidFill>
                <a:latin typeface="Times New Roman" panose="02020603050405020304" pitchFamily="18" charset="0"/>
                <a:cs typeface="Times New Roman" panose="02020603050405020304" pitchFamily="18" charset="0"/>
              </a:rPr>
              <a:t> Avro </a:t>
            </a:r>
            <a:r>
              <a:rPr lang="en-US" sz="2200">
                <a:solidFill>
                  <a:schemeClr val="tx1"/>
                </a:solidFill>
                <a:latin typeface="Times New Roman" panose="02020603050405020304" pitchFamily="18" charset="0"/>
                <a:cs typeface="Times New Roman" panose="02020603050405020304" pitchFamily="18" charset="0"/>
              </a:rPr>
              <a:t>có khả năng phù hợp với rất nhiều ngôn ngữ khác nhau như Java, C, C ++, C #, Python, Ruby, vv</a:t>
            </a:r>
            <a:r>
              <a:rPr lang="en-US" sz="2200">
                <a:solidFill>
                  <a:schemeClr val="tx1"/>
                </a:solidFill>
                <a:latin typeface="Times New Roman" panose="02020603050405020304" pitchFamily="18" charset="0"/>
                <a:cs typeface="Times New Roman" panose="02020603050405020304" pitchFamily="18" charset="0"/>
              </a:rPr>
              <a:t>… </a:t>
            </a:r>
            <a:r>
              <a:rPr lang="en-US" sz="2200" smtClean="0">
                <a:solidFill>
                  <a:schemeClr val="tx1"/>
                </a:solidFill>
                <a:latin typeface="Times New Roman" panose="02020603050405020304" pitchFamily="18" charset="0"/>
                <a:cs typeface="Times New Roman" panose="02020603050405020304" pitchFamily="18" charset="0"/>
              </a:rPr>
              <a:t>và có thể sử dụng nhiều công cụ.</a:t>
            </a:r>
          </a:p>
          <a:p>
            <a:pPr lvl="1">
              <a:buFont typeface="Arial" panose="020B0604020202020204" pitchFamily="34" charset="0"/>
              <a:buChar char="•"/>
            </a:pPr>
            <a:r>
              <a:rPr lang="en-US" sz="2200" smtClean="0">
                <a:solidFill>
                  <a:schemeClr val="tx1"/>
                </a:solidFill>
                <a:latin typeface="Times New Roman" panose="02020603050405020304" pitchFamily="18" charset="0"/>
                <a:cs typeface="Times New Roman" panose="02020603050405020304" pitchFamily="18" charset="0"/>
              </a:rPr>
              <a:t> Một trong những mục </a:t>
            </a:r>
            <a:r>
              <a:rPr lang="en-US" sz="2200">
                <a:solidFill>
                  <a:schemeClr val="tx1"/>
                </a:solidFill>
                <a:latin typeface="Times New Roman" panose="02020603050405020304" pitchFamily="18" charset="0"/>
                <a:cs typeface="Times New Roman" panose="02020603050405020304" pitchFamily="18" charset="0"/>
              </a:rPr>
              <a:t>tiêu </a:t>
            </a:r>
            <a:r>
              <a:rPr lang="en-US" sz="2200" smtClean="0">
                <a:solidFill>
                  <a:schemeClr val="tx1"/>
                </a:solidFill>
                <a:latin typeface="Times New Roman" panose="02020603050405020304" pitchFamily="18" charset="0"/>
                <a:cs typeface="Times New Roman" panose="02020603050405020304" pitchFamily="18" charset="0"/>
              </a:rPr>
              <a:t>của </a:t>
            </a:r>
            <a:r>
              <a:rPr lang="en-US" sz="2200">
                <a:solidFill>
                  <a:schemeClr val="tx1"/>
                </a:solidFill>
                <a:latin typeface="Times New Roman" panose="02020603050405020304" pitchFamily="18" charset="0"/>
                <a:cs typeface="Times New Roman" panose="02020603050405020304" pitchFamily="18" charset="0"/>
              </a:rPr>
              <a:t>Avro là một tập hợp các định </a:t>
            </a:r>
            <a:r>
              <a:rPr lang="en-US" sz="2200">
                <a:solidFill>
                  <a:schemeClr val="tx1"/>
                </a:solidFill>
                <a:latin typeface="Times New Roman" panose="02020603050405020304" pitchFamily="18" charset="0"/>
                <a:cs typeface="Times New Roman" panose="02020603050405020304" pitchFamily="18" charset="0"/>
              </a:rPr>
              <a:t>dạng </a:t>
            </a:r>
            <a:r>
              <a:rPr lang="en-US" sz="2200" smtClean="0">
                <a:solidFill>
                  <a:schemeClr val="tx1"/>
                </a:solidFill>
                <a:latin typeface="Times New Roman" panose="02020603050405020304" pitchFamily="18" charset="0"/>
                <a:cs typeface="Times New Roman" panose="02020603050405020304" pitchFamily="18" charset="0"/>
              </a:rPr>
              <a:t>dữ liệu </a:t>
            </a:r>
            <a:r>
              <a:rPr lang="en-US" sz="2200">
                <a:solidFill>
                  <a:schemeClr val="tx1"/>
                </a:solidFill>
                <a:latin typeface="Times New Roman" panose="02020603050405020304" pitchFamily="18" charset="0"/>
                <a:cs typeface="Times New Roman" panose="02020603050405020304" pitchFamily="18" charset="0"/>
              </a:rPr>
              <a:t>tuần </a:t>
            </a:r>
            <a:r>
              <a:rPr lang="en-US" sz="2200" smtClean="0">
                <a:solidFill>
                  <a:schemeClr val="tx1"/>
                </a:solidFill>
                <a:latin typeface="Times New Roman" panose="02020603050405020304" pitchFamily="18" charset="0"/>
                <a:cs typeface="Times New Roman" panose="02020603050405020304" pitchFamily="18" charset="0"/>
              </a:rPr>
              <a:t>tự, giúp </a:t>
            </a:r>
            <a:r>
              <a:rPr lang="en-US" sz="2200">
                <a:solidFill>
                  <a:schemeClr val="tx1"/>
                </a:solidFill>
                <a:latin typeface="Times New Roman" panose="02020603050405020304" pitchFamily="18" charset="0"/>
                <a:cs typeface="Times New Roman" panose="02020603050405020304" pitchFamily="18" charset="0"/>
              </a:rPr>
              <a:t>sử </a:t>
            </a:r>
            <a:r>
              <a:rPr lang="en-US" sz="2200">
                <a:solidFill>
                  <a:schemeClr val="tx1"/>
                </a:solidFill>
                <a:latin typeface="Times New Roman" panose="02020603050405020304" pitchFamily="18" charset="0"/>
                <a:cs typeface="Times New Roman" panose="02020603050405020304" pitchFamily="18" charset="0"/>
              </a:rPr>
              <a:t>dụng </a:t>
            </a:r>
            <a:r>
              <a:rPr lang="en-US" sz="2200" smtClean="0">
                <a:solidFill>
                  <a:schemeClr val="tx1"/>
                </a:solidFill>
                <a:latin typeface="Times New Roman" panose="02020603050405020304" pitchFamily="18" charset="0"/>
                <a:cs typeface="Times New Roman" panose="02020603050405020304" pitchFamily="18" charset="0"/>
              </a:rPr>
              <a:t>tất </a:t>
            </a:r>
            <a:r>
              <a:rPr lang="en-US" sz="2200">
                <a:solidFill>
                  <a:schemeClr val="tx1"/>
                </a:solidFill>
                <a:latin typeface="Times New Roman" panose="02020603050405020304" pitchFamily="18" charset="0"/>
                <a:cs typeface="Times New Roman" panose="02020603050405020304" pitchFamily="18" charset="0"/>
              </a:rPr>
              <a:t>nền tảng dữ liệu mà bạn đang sử dụng, không chỉ trong một tập hợp </a:t>
            </a:r>
            <a:r>
              <a:rPr lang="en-US" sz="2200">
                <a:solidFill>
                  <a:schemeClr val="tx1"/>
                </a:solidFill>
                <a:latin typeface="Times New Roman" panose="02020603050405020304" pitchFamily="18" charset="0"/>
                <a:cs typeface="Times New Roman" panose="02020603050405020304" pitchFamily="18" charset="0"/>
              </a:rPr>
              <a:t>con </a:t>
            </a:r>
            <a:r>
              <a:rPr lang="en-US" sz="2200" smtClean="0">
                <a:solidFill>
                  <a:schemeClr val="tx1"/>
                </a:solidFill>
                <a:latin typeface="Times New Roman" panose="02020603050405020304" pitchFamily="18" charset="0"/>
                <a:cs typeface="Times New Roman" panose="02020603050405020304" pitchFamily="18" charset="0"/>
              </a:rPr>
              <a:t>mà còn của cả các </a:t>
            </a:r>
            <a:r>
              <a:rPr lang="en-US" sz="2200">
                <a:solidFill>
                  <a:schemeClr val="tx1"/>
                </a:solidFill>
                <a:latin typeface="Times New Roman" panose="02020603050405020304" pitchFamily="18" charset="0"/>
                <a:cs typeface="Times New Roman" panose="02020603050405020304" pitchFamily="18" charset="0"/>
              </a:rPr>
              <a:t>thành phần. Vì vậy, MapReduce, lợn, Hive, Crunch</a:t>
            </a:r>
            <a:r>
              <a:rPr lang="en-US" sz="2200">
                <a:solidFill>
                  <a:schemeClr val="tx1"/>
                </a:solidFill>
                <a:latin typeface="Times New Roman" panose="02020603050405020304" pitchFamily="18" charset="0"/>
                <a:cs typeface="Times New Roman" panose="02020603050405020304" pitchFamily="18" charset="0"/>
              </a:rPr>
              <a:t>, </a:t>
            </a:r>
            <a:r>
              <a:rPr lang="en-US" sz="2200">
                <a:solidFill>
                  <a:schemeClr val="tx1"/>
                </a:solidFill>
                <a:latin typeface="Times New Roman" panose="02020603050405020304" pitchFamily="18" charset="0"/>
                <a:cs typeface="Times New Roman" panose="02020603050405020304" pitchFamily="18" charset="0"/>
              </a:rPr>
              <a:t>Flume</a:t>
            </a:r>
            <a:r>
              <a:rPr lang="en-US" sz="2200" smtClean="0">
                <a:solidFill>
                  <a:schemeClr val="tx1"/>
                </a:solidFill>
                <a:latin typeface="Times New Roman" panose="02020603050405020304" pitchFamily="18" charset="0"/>
                <a:cs typeface="Times New Roman" panose="02020603050405020304" pitchFamily="18" charset="0"/>
              </a:rPr>
              <a:t>, </a:t>
            </a:r>
            <a:r>
              <a:rPr lang="en-US" sz="2200">
                <a:solidFill>
                  <a:schemeClr val="tx1"/>
                </a:solidFill>
                <a:latin typeface="Times New Roman" panose="02020603050405020304" pitchFamily="18" charset="0"/>
                <a:cs typeface="Times New Roman" panose="02020603050405020304" pitchFamily="18" charset="0"/>
              </a:rPr>
              <a:t>Sqoop</a:t>
            </a:r>
            <a:r>
              <a:rPr lang="en-US" sz="2200">
                <a:solidFill>
                  <a:schemeClr val="tx1"/>
                </a:solidFill>
                <a:latin typeface="Times New Roman" panose="02020603050405020304" pitchFamily="18" charset="0"/>
                <a:cs typeface="Times New Roman" panose="02020603050405020304" pitchFamily="18" charset="0"/>
              </a:rPr>
              <a:t>, </a:t>
            </a:r>
            <a:r>
              <a:rPr lang="en-US" sz="2200" smtClean="0">
                <a:solidFill>
                  <a:schemeClr val="tx1"/>
                </a:solidFill>
                <a:latin typeface="Times New Roman" panose="02020603050405020304" pitchFamily="18" charset="0"/>
                <a:cs typeface="Times New Roman" panose="02020603050405020304" pitchFamily="18" charset="0"/>
              </a:rPr>
              <a:t>vv… </a:t>
            </a:r>
            <a:r>
              <a:rPr lang="en-US" sz="2200">
                <a:solidFill>
                  <a:schemeClr val="tx1"/>
                </a:solidFill>
                <a:latin typeface="Times New Roman" panose="02020603050405020304" pitchFamily="18" charset="0"/>
                <a:cs typeface="Times New Roman" panose="02020603050405020304" pitchFamily="18" charset="0"/>
              </a:rPr>
              <a:t>tất </a:t>
            </a:r>
            <a:r>
              <a:rPr lang="en-US" sz="2200">
                <a:solidFill>
                  <a:schemeClr val="tx1"/>
                </a:solidFill>
                <a:latin typeface="Times New Roman" panose="02020603050405020304" pitchFamily="18" charset="0"/>
                <a:cs typeface="Times New Roman" panose="02020603050405020304" pitchFamily="18" charset="0"/>
              </a:rPr>
              <a:t>cả </a:t>
            </a:r>
            <a:r>
              <a:rPr lang="en-US" sz="2200" smtClean="0">
                <a:solidFill>
                  <a:schemeClr val="tx1"/>
                </a:solidFill>
                <a:latin typeface="Times New Roman" panose="02020603050405020304" pitchFamily="18" charset="0"/>
                <a:cs typeface="Times New Roman" panose="02020603050405020304" pitchFamily="18" charset="0"/>
              </a:rPr>
              <a:t>đều được </a:t>
            </a:r>
            <a:r>
              <a:rPr lang="en-US" sz="2200">
                <a:solidFill>
                  <a:schemeClr val="tx1"/>
                </a:solidFill>
                <a:latin typeface="Times New Roman" panose="02020603050405020304" pitchFamily="18" charset="0"/>
                <a:cs typeface="Times New Roman" panose="02020603050405020304" pitchFamily="18" charset="0"/>
              </a:rPr>
              <a:t>hỗ trợ Avro.</a:t>
            </a:r>
            <a:endParaRPr lang="en-US" sz="220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127" y="1267924"/>
            <a:ext cx="10058400" cy="938871"/>
          </a:xfrm>
        </p:spPr>
        <p:txBody>
          <a:bodyPr>
            <a:normAutofit fontScale="90000"/>
          </a:bodyPr>
          <a:lstStyle/>
          <a:p>
            <a:r>
              <a:rPr lang="en-US" b="1" smtClean="0">
                <a:solidFill>
                  <a:schemeClr val="tx1"/>
                </a:solidFill>
              </a:rPr>
              <a:t>Apache Crunch</a:t>
            </a:r>
            <a:r>
              <a:rPr lang="en-US">
                <a:solidFill>
                  <a:schemeClr val="tx1"/>
                </a:solidFill>
              </a:rPr>
              <a:t/>
            </a:r>
            <a:br>
              <a:rPr lang="en-US">
                <a:solidFill>
                  <a:schemeClr val="tx1"/>
                </a:solidFill>
              </a:rPr>
            </a:br>
            <a:endParaRPr lang="en-US">
              <a:solidFill>
                <a:schemeClr val="tx1"/>
              </a:solidFill>
            </a:endParaRPr>
          </a:p>
        </p:txBody>
      </p:sp>
      <p:sp>
        <p:nvSpPr>
          <p:cNvPr id="3" name="Content Placeholder 2"/>
          <p:cNvSpPr>
            <a:spLocks noGrp="1"/>
          </p:cNvSpPr>
          <p:nvPr>
            <p:ph idx="1"/>
          </p:nvPr>
        </p:nvSpPr>
        <p:spPr>
          <a:xfrm>
            <a:off x="1097280" y="1737360"/>
            <a:ext cx="10174310" cy="4023360"/>
          </a:xfrm>
        </p:spPr>
        <p:txBody>
          <a:bodyPr>
            <a:noAutofit/>
          </a:bodyPr>
          <a:lstStyle/>
          <a:p>
            <a:pPr marL="91440" lvl="1" indent="-91440" algn="just">
              <a:spcBef>
                <a:spcPts val="1200"/>
              </a:spcBef>
              <a:spcAft>
                <a:spcPts val="200"/>
              </a:spcAft>
              <a:buSzPct val="100000"/>
              <a:buFont typeface="Calibri" panose="020F0502020204030204" pitchFamily="34" charset="0"/>
              <a:buChar char=" "/>
            </a:pPr>
            <a:r>
              <a:rPr lang="en-US" sz="2200" b="1">
                <a:solidFill>
                  <a:schemeClr val="tx1"/>
                </a:solidFill>
                <a:latin typeface="Times New Roman" panose="02020603050405020304" pitchFamily="18" charset="0"/>
                <a:cs typeface="Times New Roman" panose="02020603050405020304" pitchFamily="18" charset="0"/>
              </a:rPr>
              <a:t>Apache Crunch</a:t>
            </a:r>
            <a:r>
              <a:rPr lang="en-US" sz="2200">
                <a:solidFill>
                  <a:schemeClr val="tx1"/>
                </a:solidFill>
                <a:latin typeface="Times New Roman" panose="02020603050405020304" pitchFamily="18" charset="0"/>
                <a:cs typeface="Times New Roman" panose="02020603050405020304" pitchFamily="18" charset="0"/>
              </a:rPr>
              <a:t> </a:t>
            </a:r>
            <a:r>
              <a:rPr lang="en-US" sz="2200" smtClean="0">
                <a:solidFill>
                  <a:schemeClr val="tx1"/>
                </a:solidFill>
                <a:latin typeface="Times New Roman" panose="02020603050405020304" pitchFamily="18" charset="0"/>
                <a:cs typeface="Times New Roman" panose="02020603050405020304" pitchFamily="18" charset="0"/>
              </a:rPr>
              <a:t>là </a:t>
            </a:r>
            <a:r>
              <a:rPr lang="en-US" sz="2200">
                <a:solidFill>
                  <a:schemeClr val="tx1"/>
                </a:solidFill>
                <a:latin typeface="Times New Roman" panose="02020603050405020304" pitchFamily="18" charset="0"/>
                <a:cs typeface="Times New Roman" panose="02020603050405020304" pitchFamily="18" charset="0"/>
              </a:rPr>
              <a:t>một thư viện Java API giúp cho việc như thu thập và tập hợp dữ liệu trên </a:t>
            </a:r>
            <a:r>
              <a:rPr lang="en-US" sz="2200">
                <a:solidFill>
                  <a:schemeClr val="tx1"/>
                </a:solidFill>
                <a:latin typeface="Times New Roman" panose="02020603050405020304" pitchFamily="18" charset="0"/>
                <a:cs typeface="Times New Roman" panose="02020603050405020304" pitchFamily="18" charset="0"/>
              </a:rPr>
              <a:t>MapReduce </a:t>
            </a:r>
            <a:r>
              <a:rPr lang="en-US" sz="2200" smtClean="0">
                <a:solidFill>
                  <a:schemeClr val="tx1"/>
                </a:solidFill>
                <a:latin typeface="Times New Roman" panose="02020603050405020304" pitchFamily="18" charset="0"/>
                <a:cs typeface="Times New Roman" panose="02020603050405020304" pitchFamily="18" charset="0"/>
              </a:rPr>
              <a:t>dễ dàng hơn. </a:t>
            </a:r>
            <a:r>
              <a:rPr lang="en-US" sz="2200">
                <a:solidFill>
                  <a:schemeClr val="tx1"/>
                </a:solidFill>
                <a:latin typeface="Times New Roman" panose="02020603050405020304" pitchFamily="18" charset="0"/>
                <a:cs typeface="Times New Roman" panose="02020603050405020304" pitchFamily="18" charset="0"/>
              </a:rPr>
              <a:t>Được tạo ra để giúp cho công việc xử lí dữ liệu với Pig và Hive được dễ </a:t>
            </a:r>
            <a:r>
              <a:rPr lang="en-US" sz="2200">
                <a:solidFill>
                  <a:schemeClr val="tx1"/>
                </a:solidFill>
                <a:latin typeface="Times New Roman" panose="02020603050405020304" pitchFamily="18" charset="0"/>
                <a:cs typeface="Times New Roman" panose="02020603050405020304" pitchFamily="18" charset="0"/>
              </a:rPr>
              <a:t>dàng </a:t>
            </a:r>
            <a:r>
              <a:rPr lang="en-US" sz="2200" smtClean="0">
                <a:solidFill>
                  <a:schemeClr val="tx1"/>
                </a:solidFill>
                <a:latin typeface="Times New Roman" panose="02020603050405020304" pitchFamily="18" charset="0"/>
                <a:cs typeface="Times New Roman" panose="02020603050405020304" pitchFamily="18" charset="0"/>
              </a:rPr>
              <a:t>hơn</a:t>
            </a:r>
          </a:p>
          <a:p>
            <a:pPr algn="just"/>
            <a:r>
              <a:rPr lang="en-US" sz="2200">
                <a:solidFill>
                  <a:schemeClr val="tx1"/>
                </a:solidFill>
                <a:latin typeface="Times New Roman" panose="02020603050405020304" pitchFamily="18" charset="0"/>
                <a:cs typeface="Times New Roman" panose="02020603050405020304" pitchFamily="18" charset="0"/>
              </a:rPr>
              <a:t>Apache Crunch phát triển và hỗ trợ </a:t>
            </a:r>
            <a:r>
              <a:rPr lang="en-US" sz="2200">
                <a:solidFill>
                  <a:schemeClr val="tx1"/>
                </a:solidFill>
                <a:latin typeface="Times New Roman" panose="02020603050405020304" pitchFamily="18" charset="0"/>
                <a:cs typeface="Times New Roman" panose="02020603050405020304" pitchFamily="18" charset="0"/>
              </a:rPr>
              <a:t>Java </a:t>
            </a:r>
            <a:r>
              <a:rPr lang="en-US" sz="2200" smtClean="0">
                <a:solidFill>
                  <a:schemeClr val="tx1"/>
                </a:solidFill>
                <a:latin typeface="Times New Roman" panose="02020603050405020304" pitchFamily="18" charset="0"/>
                <a:cs typeface="Times New Roman" panose="02020603050405020304" pitchFamily="18" charset="0"/>
              </a:rPr>
              <a:t>API giúp </a:t>
            </a:r>
            <a:r>
              <a:rPr lang="en-US" sz="2200">
                <a:solidFill>
                  <a:schemeClr val="tx1"/>
                </a:solidFill>
                <a:latin typeface="Times New Roman" panose="02020603050405020304" pitchFamily="18" charset="0"/>
                <a:cs typeface="Times New Roman" panose="02020603050405020304" pitchFamily="18" charset="0"/>
              </a:rPr>
              <a:t>đơn giản hóa quá trình tạo đường truyền dữ liệu trên Apache Hadoop. Các API Crunch được dựa trên mô </a:t>
            </a:r>
            <a:r>
              <a:rPr lang="en-US" sz="2200">
                <a:solidFill>
                  <a:schemeClr val="tx1"/>
                </a:solidFill>
                <a:latin typeface="Times New Roman" panose="02020603050405020304" pitchFamily="18" charset="0"/>
                <a:cs typeface="Times New Roman" panose="02020603050405020304" pitchFamily="18" charset="0"/>
              </a:rPr>
              <a:t>hình </a:t>
            </a:r>
            <a:r>
              <a:rPr lang="en-US" sz="2200" smtClean="0">
                <a:solidFill>
                  <a:schemeClr val="tx1"/>
                </a:solidFill>
                <a:latin typeface="Times New Roman" panose="02020603050405020304" pitchFamily="18" charset="0"/>
                <a:cs typeface="Times New Roman" panose="02020603050405020304" pitchFamily="18" charset="0"/>
              </a:rPr>
              <a:t>FlumeJava </a:t>
            </a:r>
            <a:r>
              <a:rPr lang="en-US" sz="2200">
                <a:solidFill>
                  <a:schemeClr val="tx1"/>
                </a:solidFill>
                <a:latin typeface="Times New Roman" panose="02020603050405020304" pitchFamily="18" charset="0"/>
                <a:cs typeface="Times New Roman" panose="02020603050405020304" pitchFamily="18" charset="0"/>
              </a:rPr>
              <a:t>(</a:t>
            </a:r>
            <a:r>
              <a:rPr lang="en-US" sz="2200" smtClean="0">
                <a:solidFill>
                  <a:schemeClr val="tx1"/>
                </a:solidFill>
                <a:latin typeface="Times New Roman" panose="02020603050405020304" pitchFamily="18" charset="0"/>
                <a:cs typeface="Times New Roman" panose="02020603050405020304" pitchFamily="18" charset="0"/>
              </a:rPr>
              <a:t>PDF)</a:t>
            </a:r>
            <a:r>
              <a:rPr lang="en-US" sz="2200">
                <a:solidFill>
                  <a:schemeClr val="tx1"/>
                </a:solidFill>
                <a:latin typeface="Times New Roman" panose="02020603050405020304" pitchFamily="18" charset="0"/>
                <a:cs typeface="Times New Roman" panose="02020603050405020304" pitchFamily="18" charset="0"/>
              </a:rPr>
              <a:t> , là thư viện mà Google sử dụng để xây dựng đường truyền dữ liệu </a:t>
            </a:r>
            <a:r>
              <a:rPr lang="en-US" sz="2200">
                <a:solidFill>
                  <a:schemeClr val="tx1"/>
                </a:solidFill>
                <a:latin typeface="Times New Roman" panose="02020603050405020304" pitchFamily="18" charset="0"/>
                <a:cs typeface="Times New Roman" panose="02020603050405020304" pitchFamily="18" charset="0"/>
              </a:rPr>
              <a:t>MapReduce </a:t>
            </a:r>
            <a:r>
              <a:rPr lang="en-US" sz="2200" smtClean="0">
                <a:solidFill>
                  <a:schemeClr val="tx1"/>
                </a:solidFill>
                <a:latin typeface="Times New Roman" panose="02020603050405020304" pitchFamily="18" charset="0"/>
                <a:cs typeface="Times New Roman" panose="02020603050405020304" pitchFamily="18" charset="0"/>
              </a:rPr>
              <a:t>riêng </a:t>
            </a:r>
            <a:r>
              <a:rPr lang="en-US" sz="2200">
                <a:solidFill>
                  <a:schemeClr val="tx1"/>
                </a:solidFill>
                <a:latin typeface="Times New Roman" panose="02020603050405020304" pitchFamily="18" charset="0"/>
                <a:cs typeface="Times New Roman" panose="02020603050405020304" pitchFamily="18" charset="0"/>
              </a:rPr>
              <a:t>của họ</a:t>
            </a:r>
            <a:r>
              <a:rPr lang="en-US" sz="2200">
                <a:solidFill>
                  <a:schemeClr val="tx1"/>
                </a:solidFill>
                <a:latin typeface="Times New Roman" panose="02020603050405020304" pitchFamily="18" charset="0"/>
                <a:cs typeface="Times New Roman" panose="02020603050405020304" pitchFamily="18" charset="0"/>
              </a:rPr>
              <a:t>. </a:t>
            </a:r>
            <a:endParaRPr lang="en-US" sz="2200" smtClean="0">
              <a:solidFill>
                <a:schemeClr val="tx1"/>
              </a:solidFill>
              <a:latin typeface="Times New Roman" panose="02020603050405020304" pitchFamily="18" charset="0"/>
              <a:cs typeface="Times New Roman" panose="02020603050405020304" pitchFamily="18" charset="0"/>
            </a:endParaRPr>
          </a:p>
          <a:p>
            <a:r>
              <a:rPr lang="en-US" sz="2200">
                <a:solidFill>
                  <a:schemeClr val="tx1"/>
                </a:solidFill>
                <a:latin typeface="Times New Roman" panose="02020603050405020304" pitchFamily="18" charset="0"/>
                <a:cs typeface="Times New Roman" panose="02020603050405020304" pitchFamily="18" charset="0"/>
              </a:rPr>
              <a:t>Ưu điểm của Crunch.</a:t>
            </a:r>
          </a:p>
          <a:p>
            <a:pPr lvl="1">
              <a:buFont typeface="Wingdings" panose="05000000000000000000" pitchFamily="2" charset="2"/>
              <a:buChar char="Ø"/>
            </a:pPr>
            <a:r>
              <a:rPr lang="en-US" sz="2200" smtClean="0">
                <a:solidFill>
                  <a:schemeClr val="tx1"/>
                </a:solidFill>
                <a:latin typeface="Times New Roman" panose="02020603050405020304" pitchFamily="18" charset="0"/>
                <a:cs typeface="Times New Roman" panose="02020603050405020304" pitchFamily="18" charset="0"/>
              </a:rPr>
              <a:t> Nó </a:t>
            </a:r>
            <a:r>
              <a:rPr lang="en-US" sz="2200">
                <a:solidFill>
                  <a:schemeClr val="tx1"/>
                </a:solidFill>
                <a:latin typeface="Times New Roman" panose="02020603050405020304" pitchFamily="18" charset="0"/>
                <a:cs typeface="Times New Roman" panose="02020603050405020304" pitchFamily="18" charset="0"/>
              </a:rPr>
              <a:t>chỉ là Java. Bạn có thể truy cập một ngôn ngữ lập trình một cách đầy đủ.</a:t>
            </a:r>
          </a:p>
          <a:p>
            <a:pPr lvl="1">
              <a:buFont typeface="Wingdings" panose="05000000000000000000" pitchFamily="2" charset="2"/>
              <a:buChar char="Ø"/>
            </a:pPr>
            <a:r>
              <a:rPr lang="en-US" sz="2200" smtClean="0">
                <a:solidFill>
                  <a:schemeClr val="tx1"/>
                </a:solidFill>
                <a:latin typeface="Times New Roman" panose="02020603050405020304" pitchFamily="18" charset="0"/>
                <a:cs typeface="Times New Roman" panose="02020603050405020304" pitchFamily="18" charset="0"/>
              </a:rPr>
              <a:t> Bạn </a:t>
            </a:r>
            <a:r>
              <a:rPr lang="en-US" sz="2200">
                <a:solidFill>
                  <a:schemeClr val="tx1"/>
                </a:solidFill>
                <a:latin typeface="Times New Roman" panose="02020603050405020304" pitchFamily="18" charset="0"/>
                <a:cs typeface="Times New Roman" panose="02020603050405020304" pitchFamily="18" charset="0"/>
              </a:rPr>
              <a:t>không cần phải tìm hiểu Pig.</a:t>
            </a:r>
          </a:p>
          <a:p>
            <a:pPr lvl="1">
              <a:buFont typeface="Wingdings" panose="05000000000000000000" pitchFamily="2" charset="2"/>
              <a:buChar char="Ø"/>
            </a:pPr>
            <a:r>
              <a:rPr lang="en-US" sz="2200" smtClean="0">
                <a:solidFill>
                  <a:schemeClr val="tx1"/>
                </a:solidFill>
                <a:latin typeface="Times New Roman" panose="02020603050405020304" pitchFamily="18" charset="0"/>
                <a:cs typeface="Times New Roman" panose="02020603050405020304" pitchFamily="18" charset="0"/>
              </a:rPr>
              <a:t> Tương </a:t>
            </a:r>
            <a:r>
              <a:rPr lang="en-US" sz="2200">
                <a:solidFill>
                  <a:schemeClr val="tx1"/>
                </a:solidFill>
                <a:latin typeface="Times New Roman" panose="02020603050405020304" pitchFamily="18" charset="0"/>
                <a:cs typeface="Times New Roman" panose="02020603050405020304" pitchFamily="18" charset="0"/>
              </a:rPr>
              <a:t>thích tốt với nhiều loại hệ thống. </a:t>
            </a:r>
          </a:p>
          <a:p>
            <a:pPr lvl="1">
              <a:buFont typeface="Wingdings" panose="05000000000000000000" pitchFamily="2" charset="2"/>
              <a:buChar char="Ø"/>
            </a:pPr>
            <a:r>
              <a:rPr lang="en-US" sz="2200" smtClean="0">
                <a:solidFill>
                  <a:schemeClr val="tx1"/>
                </a:solidFill>
                <a:latin typeface="Times New Roman" panose="02020603050405020304" pitchFamily="18" charset="0"/>
                <a:cs typeface="Times New Roman" panose="02020603050405020304" pitchFamily="18" charset="0"/>
              </a:rPr>
              <a:t> Nó </a:t>
            </a:r>
            <a:r>
              <a:rPr lang="en-US" sz="2200">
                <a:solidFill>
                  <a:schemeClr val="tx1"/>
                </a:solidFill>
                <a:latin typeface="Times New Roman" panose="02020603050405020304" pitchFamily="18" charset="0"/>
                <a:cs typeface="Times New Roman" panose="02020603050405020304" pitchFamily="18" charset="0"/>
              </a:rPr>
              <a:t>được xây dựng như một thư viện mô-đun để tái sử dụng.</a:t>
            </a:r>
            <a:r>
              <a:rPr lang="en-US" sz="2200">
                <a:solidFill>
                  <a:schemeClr val="tx1"/>
                </a:solidFill>
                <a:latin typeface="Times New Roman" panose="02020603050405020304" pitchFamily="18" charset="0"/>
                <a:cs typeface="Times New Roman" panose="02020603050405020304" pitchFamily="18" charset="0"/>
              </a:rPr>
              <a:t> </a:t>
            </a:r>
            <a:endParaRPr lang="en-US" sz="220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2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47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a:solidFill>
                  <a:schemeClr val="tx1"/>
                </a:solidFill>
              </a:rPr>
              <a:t>Cloudera ML</a:t>
            </a:r>
            <a:endParaRPr lang="en-US" sz="4300">
              <a:solidFill>
                <a:schemeClr val="tx1"/>
              </a:solidFill>
            </a:endParaRPr>
          </a:p>
        </p:txBody>
      </p:sp>
      <p:sp>
        <p:nvSpPr>
          <p:cNvPr id="3" name="Content Placeholder 2"/>
          <p:cNvSpPr>
            <a:spLocks noGrp="1"/>
          </p:cNvSpPr>
          <p:nvPr>
            <p:ph idx="1"/>
          </p:nvPr>
        </p:nvSpPr>
        <p:spPr/>
        <p:txBody>
          <a:bodyPr>
            <a:normAutofit/>
          </a:bodyPr>
          <a:lstStyle/>
          <a:p>
            <a:r>
              <a:rPr lang="en-US" sz="2200" b="1">
                <a:solidFill>
                  <a:schemeClr val="tx1"/>
                </a:solidFill>
                <a:latin typeface="Times New Roman" panose="02020603050405020304" pitchFamily="18" charset="0"/>
                <a:cs typeface="Times New Roman" panose="02020603050405020304" pitchFamily="18" charset="0"/>
              </a:rPr>
              <a:t>Cloudera ML</a:t>
            </a:r>
            <a:r>
              <a:rPr lang="en-US" sz="2200">
                <a:solidFill>
                  <a:schemeClr val="tx1"/>
                </a:solidFill>
                <a:latin typeface="Times New Roman" panose="02020603050405020304" pitchFamily="18" charset="0"/>
                <a:cs typeface="Times New Roman" panose="02020603050405020304" pitchFamily="18" charset="0"/>
              </a:rPr>
              <a:t> (machine learning) là một thư viện mã nguồn mở, tích hợp nhiều công cụ nhằm mục đích phân tích, mô hình hóa </a:t>
            </a:r>
            <a:r>
              <a:rPr lang="en-US" sz="2200">
                <a:solidFill>
                  <a:schemeClr val="tx1"/>
                </a:solidFill>
                <a:latin typeface="Times New Roman" panose="02020603050405020304" pitchFamily="18" charset="0"/>
                <a:cs typeface="Times New Roman" panose="02020603050405020304" pitchFamily="18" charset="0"/>
              </a:rPr>
              <a:t>dữ </a:t>
            </a:r>
            <a:r>
              <a:rPr lang="en-US" sz="2200" smtClean="0">
                <a:solidFill>
                  <a:schemeClr val="tx1"/>
                </a:solidFill>
                <a:latin typeface="Times New Roman" panose="02020603050405020304" pitchFamily="18" charset="0"/>
                <a:cs typeface="Times New Roman" panose="02020603050405020304" pitchFamily="18" charset="0"/>
              </a:rPr>
              <a:t>liệu. </a:t>
            </a:r>
            <a:r>
              <a:rPr lang="en-US" sz="2200">
                <a:solidFill>
                  <a:schemeClr val="tx1"/>
                </a:solidFill>
                <a:latin typeface="Times New Roman" panose="02020603050405020304" pitchFamily="18" charset="0"/>
                <a:cs typeface="Times New Roman" panose="02020603050405020304" pitchFamily="18" charset="0"/>
              </a:rPr>
              <a:t>Nó được xây dựng bằng cách sử dụng Crunch, từ đó thúc đẩy nhiều dự án hiện </a:t>
            </a:r>
            <a:r>
              <a:rPr lang="en-US" sz="2200">
                <a:solidFill>
                  <a:schemeClr val="tx1"/>
                </a:solidFill>
                <a:latin typeface="Times New Roman" panose="02020603050405020304" pitchFamily="18" charset="0"/>
                <a:cs typeface="Times New Roman" panose="02020603050405020304" pitchFamily="18" charset="0"/>
              </a:rPr>
              <a:t>có</a:t>
            </a:r>
            <a:r>
              <a:rPr lang="en-US" sz="2200" smtClean="0">
                <a:solidFill>
                  <a:schemeClr val="tx1"/>
                </a:solidFill>
                <a:latin typeface="Times New Roman" panose="02020603050405020304" pitchFamily="18" charset="0"/>
                <a:cs typeface="Times New Roman" panose="02020603050405020304" pitchFamily="18" charset="0"/>
              </a:rPr>
              <a:t>.</a:t>
            </a:r>
          </a:p>
          <a:p>
            <a:r>
              <a:rPr lang="en-US" sz="2200" smtClean="0">
                <a:solidFill>
                  <a:schemeClr val="tx1"/>
                </a:solidFill>
                <a:latin typeface="Times New Roman" panose="02020603050405020304" pitchFamily="18" charset="0"/>
                <a:cs typeface="Times New Roman" panose="02020603050405020304" pitchFamily="18" charset="0"/>
              </a:rPr>
              <a:t>Ví dụ về </a:t>
            </a:r>
            <a:r>
              <a:rPr lang="en-US" sz="2200">
                <a:solidFill>
                  <a:schemeClr val="tx1"/>
                </a:solidFill>
                <a:latin typeface="Times New Roman" panose="02020603050405020304" pitchFamily="18" charset="0"/>
                <a:cs typeface="Times New Roman" panose="02020603050405020304" pitchFamily="18" charset="0"/>
              </a:rPr>
              <a:t>định dạng vector: rất nhiều ML liên quan đến việc chuyển đổi dữ liệu thô, đó là danh sách các định dạng vector cho các thuật toán trong </a:t>
            </a:r>
            <a:r>
              <a:rPr lang="en-US" sz="2200">
                <a:solidFill>
                  <a:schemeClr val="tx1"/>
                </a:solidFill>
                <a:latin typeface="Times New Roman" panose="02020603050405020304" pitchFamily="18" charset="0"/>
                <a:cs typeface="Times New Roman" panose="02020603050405020304" pitchFamily="18" charset="0"/>
              </a:rPr>
              <a:t>machine </a:t>
            </a:r>
            <a:r>
              <a:rPr lang="en-US" sz="2200" smtClean="0">
                <a:solidFill>
                  <a:schemeClr val="tx1"/>
                </a:solidFill>
                <a:latin typeface="Times New Roman" panose="02020603050405020304" pitchFamily="18" charset="0"/>
                <a:cs typeface="Times New Roman" panose="02020603050405020304" pitchFamily="18" charset="0"/>
              </a:rPr>
              <a:t>learning.</a:t>
            </a:r>
            <a:endParaRPr lang="en-US" sz="22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25" y="4450656"/>
            <a:ext cx="2619375" cy="1743075"/>
          </a:xfrm>
          <a:prstGeom prst="rect">
            <a:avLst/>
          </a:prstGeom>
        </p:spPr>
      </p:pic>
    </p:spTree>
    <p:extLst>
      <p:ext uri="{BB962C8B-B14F-4D97-AF65-F5344CB8AC3E}">
        <p14:creationId xmlns:p14="http://schemas.microsoft.com/office/powerpoint/2010/main" val="38218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20699"/>
            <a:ext cx="10058400" cy="1130073"/>
          </a:xfrm>
        </p:spPr>
        <p:txBody>
          <a:bodyPr>
            <a:normAutofit fontScale="90000"/>
          </a:bodyPr>
          <a:lstStyle/>
          <a:p>
            <a:r>
              <a:rPr lang="en-US" sz="4300" b="1">
                <a:solidFill>
                  <a:schemeClr val="tx1"/>
                </a:solidFill>
              </a:rPr>
              <a:t>Cloudera Development Kit</a:t>
            </a:r>
            <a:r>
              <a:rPr lang="en-US" b="1">
                <a:solidFill>
                  <a:schemeClr val="tx1"/>
                </a:solidFill>
              </a:rPr>
              <a:t/>
            </a:r>
            <a:br>
              <a:rPr lang="en-US" b="1">
                <a:solidFill>
                  <a:schemeClr val="tx1"/>
                </a:solidFill>
              </a:rPr>
            </a:br>
            <a:endParaRPr lang="en-US">
              <a:solidFill>
                <a:schemeClr val="tx1"/>
              </a:solidFill>
            </a:endParaRPr>
          </a:p>
        </p:txBody>
      </p:sp>
      <p:sp>
        <p:nvSpPr>
          <p:cNvPr id="3" name="Content Placeholder 2"/>
          <p:cNvSpPr>
            <a:spLocks noGrp="1"/>
          </p:cNvSpPr>
          <p:nvPr>
            <p:ph idx="1"/>
          </p:nvPr>
        </p:nvSpPr>
        <p:spPr/>
        <p:txBody>
          <a:bodyPr>
            <a:normAutofit/>
          </a:bodyPr>
          <a:lstStyle/>
          <a:p>
            <a:pPr algn="just"/>
            <a:r>
              <a:rPr lang="en-US" sz="2200" b="1">
                <a:solidFill>
                  <a:schemeClr val="tx1"/>
                </a:solidFill>
                <a:latin typeface="Times New Roman" panose="02020603050405020304" pitchFamily="18" charset="0"/>
                <a:cs typeface="Times New Roman" panose="02020603050405020304" pitchFamily="18" charset="0"/>
              </a:rPr>
              <a:t>Cloudera </a:t>
            </a:r>
            <a:r>
              <a:rPr lang="en-US" sz="2200" b="1">
                <a:solidFill>
                  <a:schemeClr val="tx1"/>
                </a:solidFill>
                <a:latin typeface="Times New Roman" panose="02020603050405020304" pitchFamily="18" charset="0"/>
                <a:cs typeface="Times New Roman" panose="02020603050405020304" pitchFamily="18" charset="0"/>
              </a:rPr>
              <a:t>Development </a:t>
            </a:r>
            <a:r>
              <a:rPr lang="en-US" sz="2200" b="1" smtClean="0">
                <a:solidFill>
                  <a:schemeClr val="tx1"/>
                </a:solidFill>
                <a:latin typeface="Times New Roman" panose="02020603050405020304" pitchFamily="18" charset="0"/>
                <a:cs typeface="Times New Roman" panose="02020603050405020304" pitchFamily="18" charset="0"/>
              </a:rPr>
              <a:t>Kit </a:t>
            </a:r>
            <a:r>
              <a:rPr lang="en-US" sz="2200" smtClean="0">
                <a:solidFill>
                  <a:schemeClr val="tx1"/>
                </a:solidFill>
                <a:latin typeface="Times New Roman" panose="02020603050405020304" pitchFamily="18" charset="0"/>
                <a:cs typeface="Times New Roman" panose="02020603050405020304" pitchFamily="18" charset="0"/>
              </a:rPr>
              <a:t>(CDK</a:t>
            </a:r>
            <a:r>
              <a:rPr lang="en-US" sz="2200">
                <a:solidFill>
                  <a:schemeClr val="tx1"/>
                </a:solidFill>
                <a:latin typeface="Times New Roman" panose="02020603050405020304" pitchFamily="18" charset="0"/>
                <a:cs typeface="Times New Roman" panose="02020603050405020304" pitchFamily="18" charset="0"/>
              </a:rPr>
              <a:t>) là một tập hợp các thư viện mã nguồn mở và các công cụ giúp việc viết các ứng dụng trên Hadoop dễ dàng hơn. Nó nhắm vào các nhà phát triển đang cố gắng để xây dựng các ứng dụng </a:t>
            </a:r>
            <a:r>
              <a:rPr lang="en-US" sz="2200">
                <a:solidFill>
                  <a:schemeClr val="tx1"/>
                </a:solidFill>
                <a:latin typeface="Times New Roman" panose="02020603050405020304" pitchFamily="18" charset="0"/>
                <a:cs typeface="Times New Roman" panose="02020603050405020304" pitchFamily="18" charset="0"/>
              </a:rPr>
              <a:t>trên </a:t>
            </a:r>
            <a:r>
              <a:rPr lang="en-US" sz="2200" smtClean="0">
                <a:solidFill>
                  <a:schemeClr val="tx1"/>
                </a:solidFill>
                <a:latin typeface="Times New Roman" panose="02020603050405020304" pitchFamily="18" charset="0"/>
                <a:cs typeface="Times New Roman" panose="02020603050405020304" pitchFamily="18" charset="0"/>
              </a:rPr>
              <a:t>Hadoop.</a:t>
            </a:r>
          </a:p>
          <a:p>
            <a:pPr algn="just"/>
            <a:r>
              <a:rPr lang="en-US" sz="2200">
                <a:solidFill>
                  <a:schemeClr val="tx1"/>
                </a:solidFill>
                <a:latin typeface="Times New Roman" panose="02020603050405020304" pitchFamily="18" charset="0"/>
                <a:cs typeface="Times New Roman" panose="02020603050405020304" pitchFamily="18" charset="0"/>
              </a:rPr>
              <a:t>CDK có kiến ​​trúc là một hệ thống mô-đun lỏng, bạn có thể sử dụng các mô-đun độc lập </a:t>
            </a:r>
            <a:r>
              <a:rPr lang="en-US" sz="2200">
                <a:solidFill>
                  <a:schemeClr val="tx1"/>
                </a:solidFill>
                <a:latin typeface="Times New Roman" panose="02020603050405020304" pitchFamily="18" charset="0"/>
                <a:cs typeface="Times New Roman" panose="02020603050405020304" pitchFamily="18" charset="0"/>
              </a:rPr>
              <a:t>với </a:t>
            </a:r>
            <a:r>
              <a:rPr lang="en-US" sz="2200" smtClean="0">
                <a:solidFill>
                  <a:schemeClr val="tx1"/>
                </a:solidFill>
                <a:latin typeface="Times New Roman" panose="02020603050405020304" pitchFamily="18" charset="0"/>
                <a:cs typeface="Times New Roman" panose="02020603050405020304" pitchFamily="18" charset="0"/>
              </a:rPr>
              <a:t>nhau. </a:t>
            </a:r>
            <a:r>
              <a:rPr lang="en-US" sz="2200">
                <a:solidFill>
                  <a:schemeClr val="tx1"/>
                </a:solidFill>
                <a:latin typeface="Times New Roman" panose="02020603050405020304" pitchFamily="18" charset="0"/>
                <a:cs typeface="Times New Roman" panose="02020603050405020304" pitchFamily="18" charset="0"/>
              </a:rPr>
              <a:t>Nó đã được xây dựng trong dạng nén, và trong các chính sách xung quanh tập tin cũng như thư mục bố trí, để bạn không phải lặp lại nhiều lần những </a:t>
            </a:r>
            <a:r>
              <a:rPr lang="en-US" sz="2200">
                <a:solidFill>
                  <a:schemeClr val="tx1"/>
                </a:solidFill>
                <a:latin typeface="Times New Roman" panose="02020603050405020304" pitchFamily="18" charset="0"/>
                <a:cs typeface="Times New Roman" panose="02020603050405020304" pitchFamily="18" charset="0"/>
              </a:rPr>
              <a:t>lựa </a:t>
            </a:r>
            <a:r>
              <a:rPr lang="en-US" sz="2200" smtClean="0">
                <a:solidFill>
                  <a:schemeClr val="tx1"/>
                </a:solidFill>
                <a:latin typeface="Times New Roman" panose="02020603050405020304" pitchFamily="18" charset="0"/>
                <a:cs typeface="Times New Roman" panose="02020603050405020304" pitchFamily="18" charset="0"/>
              </a:rPr>
              <a:t>chọn. </a:t>
            </a:r>
            <a:r>
              <a:rPr lang="en-US" sz="2200">
                <a:solidFill>
                  <a:schemeClr val="tx1"/>
                </a:solidFill>
                <a:latin typeface="Times New Roman" panose="02020603050405020304" pitchFamily="18" charset="0"/>
                <a:cs typeface="Times New Roman" panose="02020603050405020304" pitchFamily="18" charset="0"/>
              </a:rPr>
              <a:t>Nó cũng có các nhà cung cấp plugin cho hệ thống </a:t>
            </a:r>
            <a:r>
              <a:rPr lang="en-US" sz="2200">
                <a:solidFill>
                  <a:schemeClr val="tx1"/>
                </a:solidFill>
                <a:latin typeface="Times New Roman" panose="02020603050405020304" pitchFamily="18" charset="0"/>
                <a:cs typeface="Times New Roman" panose="02020603050405020304" pitchFamily="18" charset="0"/>
              </a:rPr>
              <a:t>hiện </a:t>
            </a:r>
            <a:r>
              <a:rPr lang="en-US" sz="2200" smtClean="0">
                <a:solidFill>
                  <a:schemeClr val="tx1"/>
                </a:solidFill>
                <a:latin typeface="Times New Roman" panose="02020603050405020304" pitchFamily="18" charset="0"/>
                <a:cs typeface="Times New Roman" panose="02020603050405020304" pitchFamily="18" charset="0"/>
              </a:rPr>
              <a:t>có. </a:t>
            </a:r>
            <a:r>
              <a:rPr lang="en-US" sz="2200">
                <a:solidFill>
                  <a:schemeClr val="tx1"/>
                </a:solidFill>
                <a:latin typeface="Times New Roman" panose="02020603050405020304" pitchFamily="18" charset="0"/>
                <a:cs typeface="Times New Roman" panose="02020603050405020304" pitchFamily="18" charset="0"/>
              </a:rPr>
              <a:t>CDK cung cấp một sơ đồ quản lí cho khối lượng dữ liệu khổng lồ mà không người dùng không cần phải xác định toàn bộ khối dữ liệu.</a:t>
            </a:r>
          </a:p>
          <a:p>
            <a:pPr algn="just"/>
            <a:r>
              <a:rPr lang="en-US" sz="2200">
                <a:solidFill>
                  <a:schemeClr val="tx1"/>
                </a:solidFill>
                <a:latin typeface="Times New Roman" panose="02020603050405020304" pitchFamily="18" charset="0"/>
                <a:cs typeface="Times New Roman" panose="02020603050405020304" pitchFamily="18" charset="0"/>
              </a:rPr>
              <a:t>CDK cung cấp một sơ đồ quản lí cho khối lượng dữ liệu khổng </a:t>
            </a:r>
            <a:r>
              <a:rPr lang="en-US" sz="2200">
                <a:solidFill>
                  <a:schemeClr val="tx1"/>
                </a:solidFill>
                <a:latin typeface="Times New Roman" panose="02020603050405020304" pitchFamily="18" charset="0"/>
                <a:cs typeface="Times New Roman" panose="02020603050405020304" pitchFamily="18" charset="0"/>
              </a:rPr>
              <a:t>lồ </a:t>
            </a:r>
            <a:r>
              <a:rPr lang="en-US" sz="2200" smtClean="0">
                <a:solidFill>
                  <a:schemeClr val="tx1"/>
                </a:solidFill>
                <a:latin typeface="Times New Roman" panose="02020603050405020304" pitchFamily="18" charset="0"/>
                <a:cs typeface="Times New Roman" panose="02020603050405020304" pitchFamily="18" charset="0"/>
              </a:rPr>
              <a:t>mà </a:t>
            </a:r>
            <a:r>
              <a:rPr lang="en-US" sz="2200">
                <a:solidFill>
                  <a:schemeClr val="tx1"/>
                </a:solidFill>
                <a:latin typeface="Times New Roman" panose="02020603050405020304" pitchFamily="18" charset="0"/>
                <a:cs typeface="Times New Roman" panose="02020603050405020304" pitchFamily="18" charset="0"/>
              </a:rPr>
              <a:t>người dùng không cần phải xác định toàn bộ khối dữ liệu.</a:t>
            </a:r>
          </a:p>
          <a:p>
            <a:pPr algn="just"/>
            <a:endParaRPr lang="en-US" sz="22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24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chemeClr val="tx1"/>
                </a:solidFill>
                <a:latin typeface="Lucida Calligraphy" panose="03010101010101010101" pitchFamily="66" charset="0"/>
              </a:rPr>
              <a:t>Thanks </a:t>
            </a:r>
            <a:r>
              <a:rPr lang="en-US" smtClean="0">
                <a:solidFill>
                  <a:schemeClr val="tx1"/>
                </a:solidFill>
                <a:latin typeface="Lucida Calligraphy" panose="03010101010101010101" pitchFamily="66" charset="0"/>
              </a:rPr>
              <a:t>F</a:t>
            </a:r>
            <a:r>
              <a:rPr lang="en-US" smtClean="0">
                <a:solidFill>
                  <a:schemeClr val="tx1"/>
                </a:solidFill>
                <a:latin typeface="Lucida Calligraphy" panose="03010101010101010101" pitchFamily="66" charset="0"/>
              </a:rPr>
              <a:t>or </a:t>
            </a:r>
            <a:r>
              <a:rPr lang="en-US">
                <a:solidFill>
                  <a:schemeClr val="tx1"/>
                </a:solidFill>
                <a:latin typeface="Lucida Calligraphy" panose="03010101010101010101" pitchFamily="66" charset="0"/>
              </a:rPr>
              <a:t>W</a:t>
            </a:r>
            <a:r>
              <a:rPr lang="en-US" smtClean="0">
                <a:solidFill>
                  <a:schemeClr val="tx1"/>
                </a:solidFill>
                <a:latin typeface="Lucida Calligraphy" panose="03010101010101010101" pitchFamily="66" charset="0"/>
              </a:rPr>
              <a:t>atching</a:t>
            </a:r>
            <a:endParaRPr lang="en-US">
              <a:solidFill>
                <a:schemeClr val="tx1"/>
              </a:solidFill>
              <a:latin typeface="Lucida Calligraphy" panose="03010101010101010101" pitchFamily="66"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165" y="1906073"/>
            <a:ext cx="8162630" cy="2291676"/>
          </a:xfrm>
        </p:spPr>
      </p:pic>
    </p:spTree>
    <p:extLst>
      <p:ext uri="{BB962C8B-B14F-4D97-AF65-F5344CB8AC3E}">
        <p14:creationId xmlns:p14="http://schemas.microsoft.com/office/powerpoint/2010/main" val="147093593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Facet</Template>
  <TotalTime>325</TotalTime>
  <Words>290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7</vt:i4>
      </vt:variant>
    </vt:vector>
  </HeadingPairs>
  <TitlesOfParts>
    <vt:vector size="23" baseType="lpstr">
      <vt:lpstr>Kozuka Mincho Pro EL</vt:lpstr>
      <vt:lpstr>Arial</vt:lpstr>
      <vt:lpstr>Calibri</vt:lpstr>
      <vt:lpstr>Calibri Light</vt:lpstr>
      <vt:lpstr>Century Gothic</vt:lpstr>
      <vt:lpstr>Defused</vt:lpstr>
      <vt:lpstr>Garamond</vt:lpstr>
      <vt:lpstr>Lucida Calligraphy</vt:lpstr>
      <vt:lpstr>Sitka Banner</vt:lpstr>
      <vt:lpstr>Times New Roman</vt:lpstr>
      <vt:lpstr>Urdu Typesetting</vt:lpstr>
      <vt:lpstr>Wingdings</vt:lpstr>
      <vt:lpstr>Wingdings 3</vt:lpstr>
      <vt:lpstr>Wisp</vt:lpstr>
      <vt:lpstr>Organic</vt:lpstr>
      <vt:lpstr>Retrospect</vt:lpstr>
      <vt:lpstr>Xây dựng ứng dụng trên Hadoop</vt:lpstr>
      <vt:lpstr>Dự án Apache Hadoop là dự án phát triển phần mềm mã nguồn mở đáng tin cậy, có khả năng mở rộng và tính toán phân tán. Hadoop hỗ trợ một số công cụ </vt:lpstr>
      <vt:lpstr>Apache Avro</vt:lpstr>
      <vt:lpstr>Apache Crunch </vt:lpstr>
      <vt:lpstr>Cloudera ML</vt:lpstr>
      <vt:lpstr>Cloudera Development Kit </vt:lpstr>
      <vt:lpstr>Thanks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trên Hadoop</dc:title>
  <dc:creator>Hieu</dc:creator>
  <cp:lastModifiedBy>Hieu</cp:lastModifiedBy>
  <cp:revision>20</cp:revision>
  <dcterms:created xsi:type="dcterms:W3CDTF">2014-09-13T02:31:26Z</dcterms:created>
  <dcterms:modified xsi:type="dcterms:W3CDTF">2014-09-13T12:09:54Z</dcterms:modified>
</cp:coreProperties>
</file>