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6" r:id="rId19"/>
    <p:sldId id="277" r:id="rId20"/>
    <p:sldId id="275" r:id="rId21"/>
    <p:sldId id="273" r:id="rId22"/>
    <p:sldId id="274"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A8C4-6DA8-4162-9150-023309A8EAF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6"/>
            <p14:sldId id="277"/>
            <p14:sldId id="275"/>
            <p14:sldId id="273"/>
            <p14:sldId id="274"/>
          </p14:sldIdLst>
        </p14:section>
        <p14:section name="Review of concepts" id="{2A6E1992-89F5-4607-A977-FDB9202AAC2F}">
          <p14:sldIdLst>
            <p14:sldId id="278"/>
            <p14:sldId id="279"/>
            <p14:sldId id="2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58" d="100"/>
          <a:sy n="58" d="100"/>
        </p:scale>
        <p:origin x="48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F0AE6-8555-4DB1-9AD6-B4EB799CD000}" type="datetimeFigureOut">
              <a:rPr lang="en-US" smtClean="0"/>
              <a:t>4/17/2015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86752-BF64-4989-AF85-386BC1B55FA8}" type="slidenum">
              <a:rPr lang="en-US" smtClean="0"/>
              <a:t>‹#›</a:t>
            </a:fld>
            <a:endParaRPr lang="en-US"/>
          </a:p>
        </p:txBody>
      </p:sp>
    </p:spTree>
    <p:extLst>
      <p:ext uri="{BB962C8B-B14F-4D97-AF65-F5344CB8AC3E}">
        <p14:creationId xmlns:p14="http://schemas.microsoft.com/office/powerpoint/2010/main" val="341027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a:t>
            </a:r>
            <a:r>
              <a:rPr lang="en-US" dirty="0" err="1" smtClean="0"/>
              <a:t>improoved</a:t>
            </a:r>
            <a:endParaRPr lang="en-US" dirty="0"/>
          </a:p>
        </p:txBody>
      </p:sp>
      <p:sp>
        <p:nvSpPr>
          <p:cNvPr id="4" name="Slide Number Placeholder 3"/>
          <p:cNvSpPr>
            <a:spLocks noGrp="1"/>
          </p:cNvSpPr>
          <p:nvPr>
            <p:ph type="sldNum" sz="quarter" idx="10"/>
          </p:nvPr>
        </p:nvSpPr>
        <p:spPr/>
        <p:txBody>
          <a:bodyPr/>
          <a:lstStyle/>
          <a:p>
            <a:fld id="{A6386752-BF64-4989-AF85-386BC1B55FA8}" type="slidenum">
              <a:rPr lang="en-US" smtClean="0"/>
              <a:t>3</a:t>
            </a:fld>
            <a:endParaRPr lang="en-US"/>
          </a:p>
        </p:txBody>
      </p:sp>
    </p:spTree>
    <p:extLst>
      <p:ext uri="{BB962C8B-B14F-4D97-AF65-F5344CB8AC3E}">
        <p14:creationId xmlns:p14="http://schemas.microsoft.com/office/powerpoint/2010/main" val="169389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D318D2-04D4-4AAD-9BA3-1D6ECF61543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129488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318D2-04D4-4AAD-9BA3-1D6ECF61543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339142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318D2-04D4-4AAD-9BA3-1D6ECF61543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363504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318D2-04D4-4AAD-9BA3-1D6ECF61543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194544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D318D2-04D4-4AAD-9BA3-1D6ECF61543E}"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83784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D318D2-04D4-4AAD-9BA3-1D6ECF61543E}"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383881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D318D2-04D4-4AAD-9BA3-1D6ECF61543E}" type="datetimeFigureOut">
              <a:rPr lang="en-US" smtClean="0"/>
              <a:t>4/17/2015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364587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D318D2-04D4-4AAD-9BA3-1D6ECF61543E}" type="datetimeFigureOut">
              <a:rPr lang="en-US" smtClean="0"/>
              <a:t>4/17/2015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403106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318D2-04D4-4AAD-9BA3-1D6ECF61543E}" type="datetimeFigureOut">
              <a:rPr lang="en-US" smtClean="0"/>
              <a:t>4/17/2015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35902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318D2-04D4-4AAD-9BA3-1D6ECF61543E}"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365390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318D2-04D4-4AAD-9BA3-1D6ECF61543E}"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3FBB4-059D-4B54-BBE6-5B5EA5542352}" type="slidenum">
              <a:rPr lang="en-US" smtClean="0"/>
              <a:t>‹#›</a:t>
            </a:fld>
            <a:endParaRPr lang="en-US"/>
          </a:p>
        </p:txBody>
      </p:sp>
    </p:spTree>
    <p:extLst>
      <p:ext uri="{BB962C8B-B14F-4D97-AF65-F5344CB8AC3E}">
        <p14:creationId xmlns:p14="http://schemas.microsoft.com/office/powerpoint/2010/main" val="256641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318D2-04D4-4AAD-9BA3-1D6ECF61543E}" type="datetimeFigureOut">
              <a:rPr lang="en-US" smtClean="0"/>
              <a:t>4/17/2015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FBB4-059D-4B54-BBE6-5B5EA5542352}" type="slidenum">
              <a:rPr lang="en-US" smtClean="0"/>
              <a:t>‹#›</a:t>
            </a:fld>
            <a:endParaRPr lang="en-US"/>
          </a:p>
        </p:txBody>
      </p:sp>
    </p:spTree>
    <p:extLst>
      <p:ext uri="{BB962C8B-B14F-4D97-AF65-F5344CB8AC3E}">
        <p14:creationId xmlns:p14="http://schemas.microsoft.com/office/powerpoint/2010/main" val="264781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energy.gov.tt/our-business/lng-petrochemicals/petrochemicals/methan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CXC geo 2015</a:t>
            </a:r>
            <a:endParaRPr lang="en-US" dirty="0"/>
          </a:p>
        </p:txBody>
      </p:sp>
      <p:sp>
        <p:nvSpPr>
          <p:cNvPr id="3" name="Subtitle 2"/>
          <p:cNvSpPr>
            <a:spLocks noGrp="1"/>
          </p:cNvSpPr>
          <p:nvPr>
            <p:ph type="subTitle" idx="1"/>
          </p:nvPr>
        </p:nvSpPr>
        <p:spPr/>
        <p:txBody>
          <a:bodyPr/>
          <a:lstStyle/>
          <a:p>
            <a:r>
              <a:rPr lang="en-US" dirty="0" smtClean="0"/>
              <a:t>Question 6</a:t>
            </a:r>
          </a:p>
          <a:p>
            <a:r>
              <a:rPr lang="en-US" dirty="0" smtClean="0"/>
              <a:t>Economic Development</a:t>
            </a:r>
            <a:endParaRPr lang="en-US" dirty="0"/>
          </a:p>
        </p:txBody>
      </p:sp>
    </p:spTree>
    <p:extLst>
      <p:ext uri="{BB962C8B-B14F-4D97-AF65-F5344CB8AC3E}">
        <p14:creationId xmlns:p14="http://schemas.microsoft.com/office/powerpoint/2010/main" val="2663334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Agriculture challenges</a:t>
            </a:r>
            <a:endParaRPr lang="en-US" dirty="0"/>
          </a:p>
        </p:txBody>
      </p:sp>
      <p:sp>
        <p:nvSpPr>
          <p:cNvPr id="3" name="Content Placeholder 2"/>
          <p:cNvSpPr>
            <a:spLocks noGrp="1"/>
          </p:cNvSpPr>
          <p:nvPr>
            <p:ph idx="1"/>
          </p:nvPr>
        </p:nvSpPr>
        <p:spPr/>
        <p:txBody>
          <a:bodyPr>
            <a:normAutofit/>
          </a:bodyPr>
          <a:lstStyle/>
          <a:p>
            <a:r>
              <a:rPr lang="en-US" dirty="0" smtClean="0"/>
              <a:t>Prime agricultural land now under intense competition by other land uses such as manufacturing, tourist accommodation and residential development.</a:t>
            </a:r>
          </a:p>
          <a:p>
            <a:r>
              <a:rPr lang="en-US" dirty="0" smtClean="0"/>
              <a:t>Preferential trade agreements with Europe that previously made banana and sugar cultivation profitable were cancelled due to trade liberalization. Most of the Caribbean’s agricultural products cannot compete on world markets.</a:t>
            </a:r>
          </a:p>
          <a:p>
            <a:r>
              <a:rPr lang="en-US" dirty="0" smtClean="0"/>
              <a:t>Agriculture is also seeing a shortage of </a:t>
            </a:r>
            <a:r>
              <a:rPr lang="en-US" dirty="0" err="1" smtClean="0"/>
              <a:t>labour</a:t>
            </a:r>
            <a:r>
              <a:rPr lang="en-US" dirty="0" smtClean="0"/>
              <a:t> supply in the Caribbean, since most young people prefer to work in tourism, services or other industries even when agricultural work is available.</a:t>
            </a:r>
            <a:endParaRPr lang="en-US" dirty="0"/>
          </a:p>
        </p:txBody>
      </p:sp>
    </p:spTree>
    <p:extLst>
      <p:ext uri="{BB962C8B-B14F-4D97-AF65-F5344CB8AC3E}">
        <p14:creationId xmlns:p14="http://schemas.microsoft.com/office/powerpoint/2010/main" val="412037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and give an example of two type of economic activities in the Caribbean 2marks</a:t>
            </a:r>
            <a:endParaRPr lang="en-US" dirty="0"/>
          </a:p>
        </p:txBody>
      </p:sp>
      <p:sp>
        <p:nvSpPr>
          <p:cNvPr id="3" name="Content Placeholder 2"/>
          <p:cNvSpPr>
            <a:spLocks noGrp="1"/>
          </p:cNvSpPr>
          <p:nvPr>
            <p:ph idx="1"/>
          </p:nvPr>
        </p:nvSpPr>
        <p:spPr/>
        <p:txBody>
          <a:bodyPr/>
          <a:lstStyle/>
          <a:p>
            <a:r>
              <a:rPr lang="en-US" dirty="0" smtClean="0"/>
              <a:t>Primary economic activity e.g. agriculture</a:t>
            </a:r>
          </a:p>
          <a:p>
            <a:r>
              <a:rPr lang="en-US" dirty="0" smtClean="0"/>
              <a:t>Secondary economic activity e.g. food processing</a:t>
            </a:r>
          </a:p>
          <a:p>
            <a:endParaRPr lang="en-US" dirty="0"/>
          </a:p>
        </p:txBody>
      </p:sp>
    </p:spTree>
    <p:extLst>
      <p:ext uri="{BB962C8B-B14F-4D97-AF65-F5344CB8AC3E}">
        <p14:creationId xmlns:p14="http://schemas.microsoft.com/office/powerpoint/2010/main" val="13240687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a named Caribbean country, describe two factors which influence the location of a specific type of economic activity. 6 marks</a:t>
            </a:r>
            <a:endParaRPr lang="en-US" dirty="0"/>
          </a:p>
        </p:txBody>
      </p:sp>
      <p:sp>
        <p:nvSpPr>
          <p:cNvPr id="3" name="Content Placeholder 2"/>
          <p:cNvSpPr>
            <a:spLocks noGrp="1"/>
          </p:cNvSpPr>
          <p:nvPr>
            <p:ph idx="1"/>
          </p:nvPr>
        </p:nvSpPr>
        <p:spPr/>
        <p:txBody>
          <a:bodyPr>
            <a:normAutofit fontScale="92500"/>
          </a:bodyPr>
          <a:lstStyle/>
          <a:p>
            <a:r>
              <a:rPr lang="en-US" dirty="0" smtClean="0"/>
              <a:t>In Belize the fishing industry has been located there because</a:t>
            </a:r>
          </a:p>
          <a:p>
            <a:endParaRPr lang="en-US" dirty="0"/>
          </a:p>
          <a:p>
            <a:r>
              <a:rPr lang="en-US" dirty="0" smtClean="0"/>
              <a:t>There is a 280 km long barrier reef where living coral, fish and crustaceans thrive. The coral reefs, mangroves and sea grass beds provide food and shelter for a large variety and huge numbers of fish. This makes Belize's fishing grounds productive in deep and shallow water.</a:t>
            </a:r>
          </a:p>
          <a:p>
            <a:endParaRPr lang="en-US" dirty="0"/>
          </a:p>
          <a:p>
            <a:r>
              <a:rPr lang="en-US" dirty="0" smtClean="0"/>
              <a:t> In many locations communities are organized for commercial fishing. 60 % of fishers belong to well run co-operatives which allow more sustainable management of marine stock and maintain profitability for Belize.</a:t>
            </a:r>
          </a:p>
          <a:p>
            <a:endParaRPr lang="en-US" dirty="0" smtClean="0"/>
          </a:p>
        </p:txBody>
      </p:sp>
    </p:spTree>
    <p:extLst>
      <p:ext uri="{BB962C8B-B14F-4D97-AF65-F5344CB8AC3E}">
        <p14:creationId xmlns:p14="http://schemas.microsoft.com/office/powerpoint/2010/main" val="38187794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58006" cy="1325563"/>
          </a:xfrm>
        </p:spPr>
        <p:txBody>
          <a:bodyPr>
            <a:noAutofit/>
          </a:bodyPr>
          <a:lstStyle/>
          <a:p>
            <a:r>
              <a:rPr lang="en-US" sz="2800" b="1" dirty="0" smtClean="0"/>
              <a:t>With reference to a named Caribbean Country, explain how the tourism industry has been affected by the recent global recession.  Include Three points in your answer. 6 marks</a:t>
            </a:r>
            <a:br>
              <a:rPr lang="en-US" sz="2800" b="1" dirty="0" smtClean="0"/>
            </a:br>
            <a:endParaRPr lang="en-US" sz="2800" b="1" dirty="0"/>
          </a:p>
        </p:txBody>
      </p:sp>
      <p:sp>
        <p:nvSpPr>
          <p:cNvPr id="3" name="Content Placeholder 2"/>
          <p:cNvSpPr>
            <a:spLocks noGrp="1"/>
          </p:cNvSpPr>
          <p:nvPr>
            <p:ph idx="1"/>
          </p:nvPr>
        </p:nvSpPr>
        <p:spPr/>
        <p:txBody>
          <a:bodyPr/>
          <a:lstStyle/>
          <a:p>
            <a:r>
              <a:rPr lang="en-US" dirty="0" smtClean="0"/>
              <a:t>Stay over tourist decreased by 25 % or more in some Caribbean areas. This decreases profit for small business and local hotel industries.</a:t>
            </a:r>
          </a:p>
          <a:p>
            <a:r>
              <a:rPr lang="en-US" dirty="0" smtClean="0"/>
              <a:t>The proportion of tourist  choosing cruise ship vacations has increased while the proportion of stay over visitors is decreasing. Stay over visitors spend much more in a country than cruise ship visitors, because food lodging and entertainment is catered for n the ship.</a:t>
            </a:r>
          </a:p>
          <a:p>
            <a:r>
              <a:rPr lang="en-US" dirty="0" smtClean="0"/>
              <a:t>In light of the recession, north American consumers are choosing packaged tours  in all inclusive resorts because the entire cost of trip can be planned ahead of time.</a:t>
            </a:r>
          </a:p>
        </p:txBody>
      </p:sp>
    </p:spTree>
    <p:extLst>
      <p:ext uri="{BB962C8B-B14F-4D97-AF65-F5344CB8AC3E}">
        <p14:creationId xmlns:p14="http://schemas.microsoft.com/office/powerpoint/2010/main" val="26515060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Explain three challenges faced by either mining or fishing or forestry in a named Caribbean country. 6 marks</a:t>
            </a:r>
            <a:endParaRPr lang="en-US" dirty="0"/>
          </a:p>
        </p:txBody>
      </p:sp>
      <p:sp>
        <p:nvSpPr>
          <p:cNvPr id="3" name="Content Placeholder 2"/>
          <p:cNvSpPr>
            <a:spLocks noGrp="1"/>
          </p:cNvSpPr>
          <p:nvPr>
            <p:ph idx="1"/>
          </p:nvPr>
        </p:nvSpPr>
        <p:spPr/>
        <p:txBody>
          <a:bodyPr/>
          <a:lstStyle/>
          <a:p>
            <a:r>
              <a:rPr lang="en-US" dirty="0" smtClean="0"/>
              <a:t>Fishing Belize</a:t>
            </a:r>
          </a:p>
          <a:p>
            <a:r>
              <a:rPr lang="en-US" dirty="0" smtClean="0"/>
              <a:t>Overfishing of crustaceans.</a:t>
            </a:r>
          </a:p>
          <a:p>
            <a:r>
              <a:rPr lang="en-US" dirty="0" smtClean="0"/>
              <a:t>Shrimp trawling damage</a:t>
            </a:r>
          </a:p>
          <a:p>
            <a:r>
              <a:rPr lang="en-US" dirty="0" smtClean="0"/>
              <a:t>Competing fishing </a:t>
            </a:r>
            <a:r>
              <a:rPr lang="en-US" dirty="0" err="1" smtClean="0"/>
              <a:t>factry</a:t>
            </a:r>
            <a:r>
              <a:rPr lang="en-US" dirty="0" smtClean="0"/>
              <a:t> ships and shrimp farms</a:t>
            </a:r>
            <a:endParaRPr lang="en-US" dirty="0"/>
          </a:p>
        </p:txBody>
      </p:sp>
    </p:spTree>
    <p:extLst>
      <p:ext uri="{BB962C8B-B14F-4D97-AF65-F5344CB8AC3E}">
        <p14:creationId xmlns:p14="http://schemas.microsoft.com/office/powerpoint/2010/main" val="24020671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Describe four ways in which the food processing industry is important in the Caribbean. 8 marks</a:t>
            </a:r>
            <a:endParaRPr lang="en-US" dirty="0"/>
          </a:p>
        </p:txBody>
      </p:sp>
      <p:sp>
        <p:nvSpPr>
          <p:cNvPr id="3" name="Content Placeholder 2"/>
          <p:cNvSpPr>
            <a:spLocks noGrp="1"/>
          </p:cNvSpPr>
          <p:nvPr>
            <p:ph idx="1"/>
          </p:nvPr>
        </p:nvSpPr>
        <p:spPr/>
        <p:txBody>
          <a:bodyPr/>
          <a:lstStyle/>
          <a:p>
            <a:r>
              <a:rPr lang="en-US" dirty="0" smtClean="0"/>
              <a:t>Low skilled employment</a:t>
            </a:r>
          </a:p>
          <a:p>
            <a:r>
              <a:rPr lang="en-US" dirty="0" smtClean="0"/>
              <a:t>Increase value of agricultural exports e.g.. Caribbean fish frozen products catch higher price, Trinidad chocolate as oppose to cocoa</a:t>
            </a:r>
          </a:p>
          <a:p>
            <a:r>
              <a:rPr lang="en-US" dirty="0" smtClean="0"/>
              <a:t>Food processing decreases the import bill, e.g. cheaper raw materials are imported and made into high value items like breakfast cereals and soft drinks.</a:t>
            </a:r>
          </a:p>
          <a:p>
            <a:r>
              <a:rPr lang="en-US" dirty="0" smtClean="0"/>
              <a:t>Export </a:t>
            </a:r>
            <a:r>
              <a:rPr lang="en-US" dirty="0"/>
              <a:t>processing zones help to industrialize the islands</a:t>
            </a:r>
          </a:p>
          <a:p>
            <a:pPr marL="0" indent="0">
              <a:buNone/>
            </a:pPr>
            <a:endParaRPr lang="en-US" dirty="0" smtClean="0"/>
          </a:p>
          <a:p>
            <a:endParaRPr lang="en-US" dirty="0"/>
          </a:p>
        </p:txBody>
      </p:sp>
    </p:spTree>
    <p:extLst>
      <p:ext uri="{BB962C8B-B14F-4D97-AF65-F5344CB8AC3E}">
        <p14:creationId xmlns:p14="http://schemas.microsoft.com/office/powerpoint/2010/main" val="18978972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Name and give an example of TWO types of economic activities in the Caribbean. 2 marks</a:t>
            </a:r>
            <a:endParaRPr lang="en-US" dirty="0"/>
          </a:p>
        </p:txBody>
      </p:sp>
      <p:sp>
        <p:nvSpPr>
          <p:cNvPr id="3" name="Content Placeholder 2"/>
          <p:cNvSpPr>
            <a:spLocks noGrp="1"/>
          </p:cNvSpPr>
          <p:nvPr>
            <p:ph idx="1"/>
          </p:nvPr>
        </p:nvSpPr>
        <p:spPr/>
        <p:txBody>
          <a:bodyPr/>
          <a:lstStyle/>
          <a:p>
            <a:r>
              <a:rPr lang="en-US" dirty="0" smtClean="0"/>
              <a:t>Primary economic activity-farming/agriculture</a:t>
            </a:r>
          </a:p>
          <a:p>
            <a:r>
              <a:rPr lang="en-US" dirty="0" smtClean="0"/>
              <a:t>Secondary economic activity- food processing</a:t>
            </a:r>
            <a:endParaRPr lang="en-US" dirty="0"/>
          </a:p>
        </p:txBody>
      </p:sp>
    </p:spTree>
    <p:extLst>
      <p:ext uri="{BB962C8B-B14F-4D97-AF65-F5344CB8AC3E}">
        <p14:creationId xmlns:p14="http://schemas.microsoft.com/office/powerpoint/2010/main" val="3769354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a named Caribbean country, describe TWO factors which influence the location of a specific type  of economic activity. 6 marks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 Belize the fishing industry is located along much of its coast.</a:t>
            </a:r>
          </a:p>
          <a:p>
            <a:pPr marL="0" indent="0">
              <a:buNone/>
            </a:pPr>
            <a:r>
              <a:rPr lang="en-US" dirty="0" smtClean="0"/>
              <a:t>This economic activity is highly profitable in Belize because of the presence of a 280 km long barrier reef which acts as a spawning ground and protection for young fish as well as habitat for conch, lobster and shrimp.</a:t>
            </a:r>
          </a:p>
          <a:p>
            <a:pPr marL="0" indent="0">
              <a:buNone/>
            </a:pPr>
            <a:r>
              <a:rPr lang="en-US" dirty="0" smtClean="0"/>
              <a:t>Government policies have promoted aquaculture along its flat coastal plains as a means of increasing production after harvest fell due to unsustainable harvesting. Now there are 28 square km of shrimp farms along the coast.</a:t>
            </a:r>
            <a:endParaRPr lang="en-US" dirty="0"/>
          </a:p>
        </p:txBody>
      </p:sp>
    </p:spTree>
    <p:extLst>
      <p:ext uri="{BB962C8B-B14F-4D97-AF65-F5344CB8AC3E}">
        <p14:creationId xmlns:p14="http://schemas.microsoft.com/office/powerpoint/2010/main" val="12989347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economic activity identified in b) ii explain two challenges it faces 4 marks</a:t>
            </a:r>
            <a:endParaRPr lang="en-US" dirty="0"/>
          </a:p>
        </p:txBody>
      </p:sp>
      <p:sp>
        <p:nvSpPr>
          <p:cNvPr id="3" name="Content Placeholder 2"/>
          <p:cNvSpPr>
            <a:spLocks noGrp="1"/>
          </p:cNvSpPr>
          <p:nvPr>
            <p:ph idx="1"/>
          </p:nvPr>
        </p:nvSpPr>
        <p:spPr/>
        <p:txBody>
          <a:bodyPr/>
          <a:lstStyle/>
          <a:p>
            <a:r>
              <a:rPr lang="en-US" dirty="0" smtClean="0"/>
              <a:t>There is competition from Asian shrimp farms which produce cheaper products and Foreign factory ships which use sonar and satellite equipment to overfish the stock off the coast of Belize.</a:t>
            </a:r>
          </a:p>
          <a:p>
            <a:r>
              <a:rPr lang="en-US" dirty="0" smtClean="0"/>
              <a:t>Shrimp trawling damages the sea bed and catches and excess of young fish before they get time to mature to commercial size.</a:t>
            </a:r>
            <a:endParaRPr lang="en-US" dirty="0"/>
          </a:p>
        </p:txBody>
      </p:sp>
    </p:spTree>
    <p:extLst>
      <p:ext uri="{BB962C8B-B14F-4D97-AF65-F5344CB8AC3E}">
        <p14:creationId xmlns:p14="http://schemas.microsoft.com/office/powerpoint/2010/main" val="2600043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a named Caribbean country, describe TWO factors which influence the location of a specific type  of economic activity. 6 marks</a:t>
            </a:r>
            <a:endParaRPr lang="en-US" dirty="0"/>
          </a:p>
        </p:txBody>
      </p:sp>
      <p:sp>
        <p:nvSpPr>
          <p:cNvPr id="3" name="Content Placeholder 2"/>
          <p:cNvSpPr>
            <a:spLocks noGrp="1"/>
          </p:cNvSpPr>
          <p:nvPr>
            <p:ph idx="1"/>
          </p:nvPr>
        </p:nvSpPr>
        <p:spPr/>
        <p:txBody>
          <a:bodyPr>
            <a:normAutofit lnSpcReduction="10000"/>
          </a:bodyPr>
          <a:lstStyle/>
          <a:p>
            <a:r>
              <a:rPr lang="en-US" dirty="0" smtClean="0"/>
              <a:t>In Trinidad, the secondary economic activity of methanol production is located at Point </a:t>
            </a:r>
            <a:r>
              <a:rPr lang="en-US" dirty="0" err="1" smtClean="0"/>
              <a:t>Lisas</a:t>
            </a:r>
            <a:r>
              <a:rPr lang="en-US" dirty="0" smtClean="0"/>
              <a:t>.</a:t>
            </a:r>
          </a:p>
          <a:p>
            <a:r>
              <a:rPr lang="en-US" dirty="0" smtClean="0"/>
              <a:t> Seven methanol plants are located in Point </a:t>
            </a:r>
            <a:r>
              <a:rPr lang="en-US" dirty="0" err="1" smtClean="0"/>
              <a:t>Lisas</a:t>
            </a:r>
            <a:r>
              <a:rPr lang="en-US" dirty="0" smtClean="0"/>
              <a:t> because natural gas is extracted in southern Trinidad and a component of natural gas forms the major raw material for methanol production. </a:t>
            </a:r>
            <a:r>
              <a:rPr lang="en-US" sz="1700" dirty="0" smtClean="0"/>
              <a:t>(Methanol is a liquid and is much easier to transport than natural gas, so the manufacturing is located nearest the source of gas.)</a:t>
            </a:r>
          </a:p>
          <a:p>
            <a:r>
              <a:rPr lang="en-US" dirty="0" smtClean="0"/>
              <a:t>The coastal site it is placed on is influenced by the need for a deep water port which the chemical tankers use to ship liquid methanol to north America and Europe.</a:t>
            </a:r>
          </a:p>
          <a:p>
            <a:pPr marL="0" indent="0">
              <a:buNone/>
            </a:pPr>
            <a:r>
              <a:rPr lang="en-US" dirty="0" smtClean="0">
                <a:hlinkClick r:id="rId2"/>
              </a:rPr>
              <a:t>http://www.energy.gov.tt/our-business/lng-petrochemicals/petrochemicals/methanol/</a:t>
            </a:r>
            <a:endParaRPr lang="en-US" dirty="0"/>
          </a:p>
        </p:txBody>
      </p:sp>
      <p:sp>
        <p:nvSpPr>
          <p:cNvPr id="4" name="TextBox 3"/>
          <p:cNvSpPr txBox="1"/>
          <p:nvPr/>
        </p:nvSpPr>
        <p:spPr>
          <a:xfrm flipH="1">
            <a:off x="45719" y="666206"/>
            <a:ext cx="333104" cy="4524315"/>
          </a:xfrm>
          <a:prstGeom prst="rect">
            <a:avLst/>
          </a:prstGeom>
          <a:noFill/>
        </p:spPr>
        <p:txBody>
          <a:bodyPr wrap="square" rtlCol="0">
            <a:spAutoFit/>
          </a:bodyPr>
          <a:lstStyle/>
          <a:p>
            <a:r>
              <a:rPr lang="en-US" dirty="0" smtClean="0"/>
              <a:t>Alternative  </a:t>
            </a:r>
          </a:p>
          <a:p>
            <a:r>
              <a:rPr lang="en-US" dirty="0"/>
              <a:t> </a:t>
            </a:r>
            <a:r>
              <a:rPr lang="en-US" dirty="0" smtClean="0"/>
              <a:t>answer</a:t>
            </a:r>
            <a:endParaRPr lang="en-US" dirty="0"/>
          </a:p>
        </p:txBody>
      </p:sp>
    </p:spTree>
    <p:extLst>
      <p:ext uri="{BB962C8B-B14F-4D97-AF65-F5344CB8AC3E}">
        <p14:creationId xmlns:p14="http://schemas.microsoft.com/office/powerpoint/2010/main" val="8637489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Define the term secondary industry and give one example of a secondary industry that you have studied. 3marks</a:t>
            </a:r>
            <a:endParaRPr lang="en-US" dirty="0"/>
          </a:p>
        </p:txBody>
      </p:sp>
      <p:sp>
        <p:nvSpPr>
          <p:cNvPr id="3" name="Content Placeholder 2"/>
          <p:cNvSpPr>
            <a:spLocks noGrp="1"/>
          </p:cNvSpPr>
          <p:nvPr>
            <p:ph idx="1"/>
          </p:nvPr>
        </p:nvSpPr>
        <p:spPr/>
        <p:txBody>
          <a:bodyPr/>
          <a:lstStyle/>
          <a:p>
            <a:r>
              <a:rPr lang="en-US" dirty="0" smtClean="0"/>
              <a:t>Secondary industries are those industries which process, refine, assemble or transform raw material in some way into more valuable products. Example garment manufacturing.</a:t>
            </a:r>
            <a:endParaRPr lang="en-US" dirty="0"/>
          </a:p>
        </p:txBody>
      </p:sp>
    </p:spTree>
    <p:extLst>
      <p:ext uri="{BB962C8B-B14F-4D97-AF65-F5344CB8AC3E}">
        <p14:creationId xmlns:p14="http://schemas.microsoft.com/office/powerpoint/2010/main" val="8809566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6975"/>
            <a:ext cx="2017819" cy="4727917"/>
          </a:xfrm>
        </p:spPr>
        <p:txBody>
          <a:bodyPr>
            <a:normAutofit fontScale="90000"/>
          </a:bodyPr>
          <a:lstStyle/>
          <a:p>
            <a:r>
              <a:rPr lang="en-US" dirty="0" smtClean="0"/>
              <a:t>Can you see the straight pipes from the plant to deep water?</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6002" r="26943"/>
          <a:stretch/>
        </p:blipFill>
        <p:spPr>
          <a:xfrm>
            <a:off x="0" y="0"/>
            <a:ext cx="2087592" cy="196286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593" y="-275616"/>
            <a:ext cx="10104408" cy="7110509"/>
          </a:xfrm>
          <a:prstGeom prst="rect">
            <a:avLst/>
          </a:prstGeom>
        </p:spPr>
      </p:pic>
      <p:sp>
        <p:nvSpPr>
          <p:cNvPr id="6" name="TextBox 5"/>
          <p:cNvSpPr txBox="1"/>
          <p:nvPr/>
        </p:nvSpPr>
        <p:spPr>
          <a:xfrm>
            <a:off x="5183436" y="2379643"/>
            <a:ext cx="1828800" cy="1828800"/>
          </a:xfrm>
          <a:prstGeom prst="rect">
            <a:avLst/>
          </a:prstGeom>
          <a:noFill/>
        </p:spPr>
        <p:txBody>
          <a:bodyPr wrap="square" rtlCol="0">
            <a:spAutoFit/>
          </a:bodyPr>
          <a:lstStyle/>
          <a:p>
            <a:r>
              <a:rPr lang="en-US" sz="1800" kern="1200" dirty="0">
                <a:solidFill>
                  <a:schemeClr val="tx1"/>
                </a:solidFill>
                <a:latin typeface="+mn-lt"/>
                <a:ea typeface="+mn-ea"/>
                <a:cs typeface="+mn-cs"/>
              </a:rPr>
              <a:t>Your text here</a:t>
            </a:r>
          </a:p>
        </p:txBody>
      </p:sp>
    </p:spTree>
    <p:extLst>
      <p:ext uri="{BB962C8B-B14F-4D97-AF65-F5344CB8AC3E}">
        <p14:creationId xmlns:p14="http://schemas.microsoft.com/office/powerpoint/2010/main" val="4289102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economic activity identified in b) ii explain two challenges it faces 4 marks</a:t>
            </a:r>
            <a:endParaRPr lang="en-US" dirty="0"/>
          </a:p>
        </p:txBody>
      </p:sp>
      <p:sp>
        <p:nvSpPr>
          <p:cNvPr id="3" name="Content Placeholder 2"/>
          <p:cNvSpPr>
            <a:spLocks noGrp="1"/>
          </p:cNvSpPr>
          <p:nvPr>
            <p:ph idx="1"/>
          </p:nvPr>
        </p:nvSpPr>
        <p:spPr/>
        <p:txBody>
          <a:bodyPr/>
          <a:lstStyle/>
          <a:p>
            <a:r>
              <a:rPr lang="en-US" dirty="0" smtClean="0"/>
              <a:t>The raw material Natural Gas is a non renewable resource, which may run out or decrease in production in the near future</a:t>
            </a:r>
          </a:p>
          <a:p>
            <a:r>
              <a:rPr lang="en-US" dirty="0" smtClean="0"/>
              <a:t>There is </a:t>
            </a:r>
            <a:r>
              <a:rPr lang="en-US" dirty="0"/>
              <a:t>o</a:t>
            </a:r>
            <a:r>
              <a:rPr lang="en-US" dirty="0" smtClean="0"/>
              <a:t>ngoing pressure from the world governing bodies to reduce the use of fossil fuels and decrease output of carbon dioxide from sources such as methanol</a:t>
            </a:r>
            <a:endParaRPr lang="en-US" dirty="0"/>
          </a:p>
        </p:txBody>
      </p:sp>
    </p:spTree>
    <p:extLst>
      <p:ext uri="{BB962C8B-B14F-4D97-AF65-F5344CB8AC3E}">
        <p14:creationId xmlns:p14="http://schemas.microsoft.com/office/powerpoint/2010/main" val="29310306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35704"/>
          </a:xfrm>
        </p:spPr>
        <p:txBody>
          <a:bodyPr>
            <a:noAutofit/>
          </a:bodyPr>
          <a:lstStyle/>
          <a:p>
            <a:r>
              <a:rPr lang="en-US" sz="3200" dirty="0" smtClean="0"/>
              <a:t>For either food processing or garment manufacturing, explain how the development of the industry in both a named Caribbean country and either   Singapore or Hong Kong is influenced by any two of the follow: </a:t>
            </a:r>
            <a:r>
              <a:rPr lang="en-US" sz="3200" dirty="0" err="1" smtClean="0"/>
              <a:t>Labour</a:t>
            </a:r>
            <a:r>
              <a:rPr lang="en-US" sz="3200" dirty="0" smtClean="0"/>
              <a:t>, Raw materials, Market. 8 marks.</a:t>
            </a:r>
            <a:endParaRPr lang="en-US" sz="3200" dirty="0"/>
          </a:p>
        </p:txBody>
      </p:sp>
      <p:sp>
        <p:nvSpPr>
          <p:cNvPr id="3" name="Content Placeholder 2"/>
          <p:cNvSpPr>
            <a:spLocks noGrp="1"/>
          </p:cNvSpPr>
          <p:nvPr>
            <p:ph idx="1"/>
          </p:nvPr>
        </p:nvSpPr>
        <p:spPr>
          <a:xfrm>
            <a:off x="838200" y="2732183"/>
            <a:ext cx="10515600" cy="3910988"/>
          </a:xfrm>
        </p:spPr>
        <p:txBody>
          <a:bodyPr>
            <a:normAutofit fontScale="92500" lnSpcReduction="20000"/>
          </a:bodyPr>
          <a:lstStyle/>
          <a:p>
            <a:r>
              <a:rPr lang="en-US" dirty="0" smtClean="0"/>
              <a:t>In Hong Kong </a:t>
            </a:r>
            <a:r>
              <a:rPr lang="en-US" dirty="0" err="1" smtClean="0"/>
              <a:t>labour</a:t>
            </a:r>
            <a:r>
              <a:rPr lang="en-US" dirty="0" smtClean="0"/>
              <a:t> is relatively cheap, especially in the past when the industry was developing and this lead to cheap easily marketed products.  </a:t>
            </a:r>
            <a:r>
              <a:rPr lang="en-US" dirty="0" err="1" smtClean="0"/>
              <a:t>Labour</a:t>
            </a:r>
            <a:r>
              <a:rPr lang="en-US" dirty="0" smtClean="0"/>
              <a:t> in Trinidad by contrast is extremely expensive since wages are high relative to other countries. The influence of high wages on the garment industry in Trinidad has led to a shrinking of the industry overtime to niche markets such as tailored, professional office wear for banks etc.</a:t>
            </a:r>
          </a:p>
          <a:p>
            <a:r>
              <a:rPr lang="en-US" dirty="0" smtClean="0"/>
              <a:t>In Hong Kong access to UK and European markets had lead to vast expansion and growth in garment industry until 2005 when China’s cheaper garments were allowed to compete for these markets on an equal footing. As Hong Kong’s market share declined the industry  growth began to stagnate. In Trinidad and Tobago the niche markets are restricted so the garment industry has been redirected towards international </a:t>
            </a:r>
            <a:r>
              <a:rPr lang="en-US" dirty="0" err="1" smtClean="0"/>
              <a:t>luxery</a:t>
            </a:r>
            <a:r>
              <a:rPr lang="en-US" dirty="0" smtClean="0"/>
              <a:t> markets via high value fashion design such as </a:t>
            </a:r>
            <a:r>
              <a:rPr lang="en-US" dirty="0" err="1" smtClean="0"/>
              <a:t>Meiling</a:t>
            </a:r>
            <a:r>
              <a:rPr lang="en-US" dirty="0" smtClean="0"/>
              <a:t> and Claudia </a:t>
            </a:r>
            <a:r>
              <a:rPr lang="en-US" dirty="0" err="1" smtClean="0"/>
              <a:t>Pegus</a:t>
            </a:r>
            <a:r>
              <a:rPr lang="en-US" dirty="0" smtClean="0"/>
              <a:t> designs.</a:t>
            </a:r>
            <a:endParaRPr lang="en-US" dirty="0"/>
          </a:p>
        </p:txBody>
      </p:sp>
    </p:spTree>
    <p:extLst>
      <p:ext uri="{BB962C8B-B14F-4D97-AF65-F5344CB8AC3E}">
        <p14:creationId xmlns:p14="http://schemas.microsoft.com/office/powerpoint/2010/main" val="41923150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in Belize</a:t>
            </a:r>
            <a:endParaRPr lang="en-US" dirty="0"/>
          </a:p>
        </p:txBody>
      </p:sp>
      <p:sp>
        <p:nvSpPr>
          <p:cNvPr id="3" name="Content Placeholder 2"/>
          <p:cNvSpPr>
            <a:spLocks noGrp="1"/>
          </p:cNvSpPr>
          <p:nvPr>
            <p:ph idx="1"/>
          </p:nvPr>
        </p:nvSpPr>
        <p:spPr/>
        <p:txBody>
          <a:bodyPr/>
          <a:lstStyle/>
          <a:p>
            <a:r>
              <a:rPr lang="en-US" dirty="0" smtClean="0"/>
              <a:t>Challenges</a:t>
            </a:r>
          </a:p>
          <a:p>
            <a:r>
              <a:rPr lang="en-US" dirty="0" smtClean="0"/>
              <a:t>Sustainability</a:t>
            </a:r>
          </a:p>
          <a:p>
            <a:r>
              <a:rPr lang="en-US" dirty="0" smtClean="0"/>
              <a:t>Location of</a:t>
            </a:r>
          </a:p>
          <a:p>
            <a:r>
              <a:rPr lang="en-US" dirty="0" smtClean="0"/>
              <a:t>Story</a:t>
            </a:r>
            <a:endParaRPr lang="en-US" dirty="0"/>
          </a:p>
        </p:txBody>
      </p:sp>
    </p:spTree>
    <p:extLst>
      <p:ext uri="{BB962C8B-B14F-4D97-AF65-F5344CB8AC3E}">
        <p14:creationId xmlns:p14="http://schemas.microsoft.com/office/powerpoint/2010/main" val="3330443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9056"/>
          </a:xfrm>
        </p:spPr>
        <p:txBody>
          <a:bodyPr/>
          <a:lstStyle/>
          <a:p>
            <a:r>
              <a:rPr lang="en-US" dirty="0" smtClean="0"/>
              <a:t>Belize’s story</a:t>
            </a:r>
            <a:endParaRPr lang="en-US" dirty="0"/>
          </a:p>
        </p:txBody>
      </p:sp>
      <p:sp>
        <p:nvSpPr>
          <p:cNvPr id="3" name="Content Placeholder 2"/>
          <p:cNvSpPr>
            <a:spLocks noGrp="1"/>
          </p:cNvSpPr>
          <p:nvPr>
            <p:ph sz="half" idx="1"/>
          </p:nvPr>
        </p:nvSpPr>
        <p:spPr>
          <a:xfrm>
            <a:off x="838200" y="1104182"/>
            <a:ext cx="5181600" cy="5072781"/>
          </a:xfrm>
        </p:spPr>
        <p:txBody>
          <a:bodyPr>
            <a:normAutofit/>
          </a:bodyPr>
          <a:lstStyle/>
          <a:p>
            <a:r>
              <a:rPr lang="en-US" dirty="0" smtClean="0"/>
              <a:t>They have a barrier reef</a:t>
            </a:r>
          </a:p>
          <a:p>
            <a:r>
              <a:rPr lang="en-US" dirty="0" smtClean="0"/>
              <a:t>And that gives them a lot of fish</a:t>
            </a:r>
          </a:p>
          <a:p>
            <a:r>
              <a:rPr lang="en-US" dirty="0" smtClean="0"/>
              <a:t>And a large percentage of their GDP</a:t>
            </a:r>
          </a:p>
          <a:p>
            <a:r>
              <a:rPr lang="en-US" dirty="0" smtClean="0"/>
              <a:t>But Grouper </a:t>
            </a:r>
            <a:r>
              <a:rPr lang="en-US" dirty="0" smtClean="0"/>
              <a:t>was</a:t>
            </a:r>
            <a:r>
              <a:rPr lang="en-US" dirty="0" smtClean="0"/>
              <a:t> </a:t>
            </a:r>
            <a:r>
              <a:rPr lang="en-US" dirty="0" smtClean="0"/>
              <a:t>overfished</a:t>
            </a:r>
          </a:p>
          <a:p>
            <a:r>
              <a:rPr lang="en-US" dirty="0" smtClean="0"/>
              <a:t>Conch too</a:t>
            </a:r>
          </a:p>
          <a:p>
            <a:r>
              <a:rPr lang="en-US" dirty="0" smtClean="0"/>
              <a:t>Over 60% in these large cool cooperatives, </a:t>
            </a:r>
          </a:p>
          <a:p>
            <a:r>
              <a:rPr lang="en-US" dirty="0" smtClean="0"/>
              <a:t>they manage, buy, sell, process and negotiate prices.</a:t>
            </a:r>
          </a:p>
          <a:p>
            <a:pPr marL="0" indent="0">
              <a:buNone/>
            </a:pPr>
            <a:endParaRPr lang="en-US" dirty="0"/>
          </a:p>
        </p:txBody>
      </p:sp>
      <p:sp>
        <p:nvSpPr>
          <p:cNvPr id="4" name="Content Placeholder 3"/>
          <p:cNvSpPr>
            <a:spLocks noGrp="1"/>
          </p:cNvSpPr>
          <p:nvPr>
            <p:ph sz="half" idx="2"/>
          </p:nvPr>
        </p:nvSpPr>
        <p:spPr>
          <a:xfrm>
            <a:off x="6172200" y="1104182"/>
            <a:ext cx="5181600" cy="5072781"/>
          </a:xfrm>
        </p:spPr>
        <p:txBody>
          <a:bodyPr>
            <a:normAutofit/>
          </a:bodyPr>
          <a:lstStyle/>
          <a:p>
            <a:r>
              <a:rPr lang="en-US" dirty="0" smtClean="0"/>
              <a:t>But </a:t>
            </a:r>
          </a:p>
          <a:p>
            <a:r>
              <a:rPr lang="en-US" dirty="0" smtClean="0"/>
              <a:t>Shrimp trawling hurts young fish</a:t>
            </a:r>
          </a:p>
          <a:p>
            <a:r>
              <a:rPr lang="en-US" dirty="0" smtClean="0"/>
              <a:t>So 28km squared shrimp farm</a:t>
            </a:r>
          </a:p>
          <a:p>
            <a:r>
              <a:rPr lang="en-US" dirty="0" smtClean="0"/>
              <a:t>Closed season for lobster</a:t>
            </a:r>
          </a:p>
          <a:p>
            <a:r>
              <a:rPr lang="en-US" dirty="0" smtClean="0"/>
              <a:t>Ban on grouper</a:t>
            </a:r>
          </a:p>
          <a:p>
            <a:r>
              <a:rPr lang="en-US" dirty="0" smtClean="0"/>
              <a:t>Bans below a certain size</a:t>
            </a:r>
          </a:p>
          <a:p>
            <a:r>
              <a:rPr lang="en-US" dirty="0" smtClean="0"/>
              <a:t>Marine heritage parks</a:t>
            </a:r>
          </a:p>
          <a:p>
            <a:r>
              <a:rPr lang="en-US" dirty="0" smtClean="0"/>
              <a:t>Still can’t fight factory ships.</a:t>
            </a:r>
          </a:p>
          <a:p>
            <a:endParaRPr lang="en-US" dirty="0"/>
          </a:p>
        </p:txBody>
      </p:sp>
    </p:spTree>
    <p:extLst>
      <p:ext uri="{BB962C8B-B14F-4D97-AF65-F5344CB8AC3E}">
        <p14:creationId xmlns:p14="http://schemas.microsoft.com/office/powerpoint/2010/main" val="4180624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Garment Construction</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Hong Kong</a:t>
            </a:r>
            <a:endParaRPr lang="en-US" dirty="0"/>
          </a:p>
          <a:p>
            <a:r>
              <a:rPr lang="en-US" dirty="0" smtClean="0"/>
              <a:t>Cheap </a:t>
            </a:r>
            <a:r>
              <a:rPr lang="en-US" dirty="0" err="1" smtClean="0"/>
              <a:t>labour</a:t>
            </a:r>
            <a:endParaRPr lang="en-US" dirty="0" smtClean="0"/>
          </a:p>
          <a:p>
            <a:r>
              <a:rPr lang="en-US" dirty="0" smtClean="0"/>
              <a:t>Stable government, strong economy</a:t>
            </a:r>
            <a:endParaRPr lang="en-US" dirty="0" smtClean="0"/>
          </a:p>
          <a:p>
            <a:r>
              <a:rPr lang="en-US" dirty="0" smtClean="0"/>
              <a:t>Previous preferential </a:t>
            </a:r>
            <a:r>
              <a:rPr lang="en-US" dirty="0" smtClean="0"/>
              <a:t>access to Europe (was part of UK)</a:t>
            </a:r>
            <a:endParaRPr lang="en-US" dirty="0" smtClean="0"/>
          </a:p>
          <a:p>
            <a:r>
              <a:rPr lang="en-US" dirty="0" smtClean="0"/>
              <a:t>Since 2005 outcompeted by </a:t>
            </a:r>
            <a:r>
              <a:rPr lang="en-US" dirty="0" smtClean="0"/>
              <a:t> when markets opened up China.</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Trinidad</a:t>
            </a:r>
          </a:p>
          <a:p>
            <a:r>
              <a:rPr lang="en-US" dirty="0" smtClean="0"/>
              <a:t>Most of the garment industry closed down, moved to countries with lower wages decades ago.</a:t>
            </a:r>
            <a:endParaRPr lang="en-US" dirty="0" smtClean="0"/>
          </a:p>
          <a:p>
            <a:r>
              <a:rPr lang="en-US" dirty="0" smtClean="0"/>
              <a:t>Niche market only </a:t>
            </a:r>
            <a:r>
              <a:rPr lang="en-US" dirty="0" smtClean="0"/>
              <a:t>now</a:t>
            </a:r>
            <a:r>
              <a:rPr lang="en-US" dirty="0" smtClean="0"/>
              <a:t>: </a:t>
            </a:r>
            <a:r>
              <a:rPr lang="en-US" dirty="0" err="1" smtClean="0"/>
              <a:t>Janoora’s</a:t>
            </a:r>
            <a:r>
              <a:rPr lang="en-US" dirty="0" smtClean="0"/>
              <a:t> Custom made work uniforms &amp; York </a:t>
            </a:r>
            <a:r>
              <a:rPr lang="en-US" dirty="0" smtClean="0"/>
              <a:t>T shirts</a:t>
            </a:r>
          </a:p>
          <a:p>
            <a:r>
              <a:rPr lang="en-US" dirty="0" smtClean="0"/>
              <a:t>Was always outcompeted in main markets</a:t>
            </a:r>
            <a:r>
              <a:rPr lang="en-US" dirty="0" smtClean="0"/>
              <a:t>.</a:t>
            </a:r>
          </a:p>
          <a:p>
            <a:r>
              <a:rPr lang="en-US" dirty="0" smtClean="0"/>
              <a:t>Competes in fashion industry instead.</a:t>
            </a:r>
            <a:endParaRPr lang="en-US" dirty="0"/>
          </a:p>
        </p:txBody>
      </p:sp>
    </p:spTree>
    <p:extLst>
      <p:ext uri="{BB962C8B-B14F-4D97-AF65-F5344CB8AC3E}">
        <p14:creationId xmlns:p14="http://schemas.microsoft.com/office/powerpoint/2010/main" val="4290605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three ways by which countries can benefit from the development of secondary industries. 3 marks</a:t>
            </a:r>
            <a:endParaRPr lang="en-US" dirty="0"/>
          </a:p>
        </p:txBody>
      </p:sp>
      <p:sp>
        <p:nvSpPr>
          <p:cNvPr id="3" name="Content Placeholder 2"/>
          <p:cNvSpPr>
            <a:spLocks noGrp="1"/>
          </p:cNvSpPr>
          <p:nvPr>
            <p:ph idx="1"/>
          </p:nvPr>
        </p:nvSpPr>
        <p:spPr/>
        <p:txBody>
          <a:bodyPr/>
          <a:lstStyle/>
          <a:p>
            <a:r>
              <a:rPr lang="en-US" dirty="0" smtClean="0"/>
              <a:t>Provide jobs for low skilled </a:t>
            </a:r>
            <a:r>
              <a:rPr lang="en-US" dirty="0" err="1" smtClean="0"/>
              <a:t>labour</a:t>
            </a:r>
            <a:endParaRPr lang="en-US" dirty="0" smtClean="0"/>
          </a:p>
          <a:p>
            <a:r>
              <a:rPr lang="en-US" dirty="0" smtClean="0"/>
              <a:t>Earn more foreign exchange than when raw materials are exported</a:t>
            </a:r>
          </a:p>
          <a:p>
            <a:r>
              <a:rPr lang="en-US" dirty="0" smtClean="0"/>
              <a:t>Local manufacturing reduces imports and increases exports.</a:t>
            </a:r>
            <a:endParaRPr lang="en-US" dirty="0"/>
          </a:p>
        </p:txBody>
      </p:sp>
    </p:spTree>
    <p:extLst>
      <p:ext uri="{BB962C8B-B14F-4D97-AF65-F5344CB8AC3E}">
        <p14:creationId xmlns:p14="http://schemas.microsoft.com/office/powerpoint/2010/main" val="25448849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two economic factors which may influence the location of a secondary economic activity. 2 marks</a:t>
            </a:r>
            <a:endParaRPr lang="en-US" dirty="0"/>
          </a:p>
        </p:txBody>
      </p:sp>
      <p:sp>
        <p:nvSpPr>
          <p:cNvPr id="3" name="Content Placeholder 2"/>
          <p:cNvSpPr>
            <a:spLocks noGrp="1"/>
          </p:cNvSpPr>
          <p:nvPr>
            <p:ph idx="1"/>
          </p:nvPr>
        </p:nvSpPr>
        <p:spPr/>
        <p:txBody>
          <a:bodyPr/>
          <a:lstStyle/>
          <a:p>
            <a:r>
              <a:rPr lang="en-US" dirty="0" smtClean="0"/>
              <a:t>Cost of </a:t>
            </a:r>
            <a:r>
              <a:rPr lang="en-US" dirty="0" err="1" smtClean="0"/>
              <a:t>labour</a:t>
            </a:r>
            <a:r>
              <a:rPr lang="en-US" dirty="0" smtClean="0"/>
              <a:t> ( compared to other countries)</a:t>
            </a:r>
          </a:p>
          <a:p>
            <a:r>
              <a:rPr lang="en-US" dirty="0" smtClean="0"/>
              <a:t>Economic incentives from governments (such as exemption from tax duty)</a:t>
            </a:r>
          </a:p>
          <a:p>
            <a:endParaRPr lang="en-US" dirty="0"/>
          </a:p>
        </p:txBody>
      </p:sp>
    </p:spTree>
    <p:extLst>
      <p:ext uri="{BB962C8B-B14F-4D97-AF65-F5344CB8AC3E}">
        <p14:creationId xmlns:p14="http://schemas.microsoft.com/office/powerpoint/2010/main" val="29070035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Explain three policies that government may use to promote sustainable development in primary economic activities. 6 marks</a:t>
            </a:r>
            <a:endParaRPr lang="en-US" dirty="0"/>
          </a:p>
        </p:txBody>
      </p:sp>
      <p:sp>
        <p:nvSpPr>
          <p:cNvPr id="3" name="Content Placeholder 2"/>
          <p:cNvSpPr>
            <a:spLocks noGrp="1"/>
          </p:cNvSpPr>
          <p:nvPr>
            <p:ph idx="1"/>
          </p:nvPr>
        </p:nvSpPr>
        <p:spPr/>
        <p:txBody>
          <a:bodyPr/>
          <a:lstStyle/>
          <a:p>
            <a:r>
              <a:rPr lang="en-US" dirty="0" smtClean="0"/>
              <a:t>Zoning of forests, and enforcement of laws to prevent overharvesting of timber or clear cutting.</a:t>
            </a:r>
          </a:p>
          <a:p>
            <a:r>
              <a:rPr lang="en-US" dirty="0" smtClean="0"/>
              <a:t>Create a closed  (no harvest) season for certain marine life such as conch and lobster during the months when most breeding takes place, so that the stock can replenish itself each year.</a:t>
            </a:r>
          </a:p>
          <a:p>
            <a:r>
              <a:rPr lang="en-US" dirty="0" smtClean="0"/>
              <a:t>Prohibit the sale of conch and lobster below a certain size so that they are given a chance to mature.</a:t>
            </a:r>
          </a:p>
          <a:p>
            <a:endParaRPr lang="en-US" dirty="0" smtClean="0"/>
          </a:p>
          <a:p>
            <a:endParaRPr lang="en-US" dirty="0"/>
          </a:p>
        </p:txBody>
      </p:sp>
    </p:spTree>
    <p:extLst>
      <p:ext uri="{BB962C8B-B14F-4D97-AF65-F5344CB8AC3E}">
        <p14:creationId xmlns:p14="http://schemas.microsoft.com/office/powerpoint/2010/main" val="12098158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Explain three challenges faced by one of the following activities in a Caribbean country. Fishing. Forestry. Mining. 6 marks</a:t>
            </a:r>
            <a:endParaRPr lang="en-US" dirty="0"/>
          </a:p>
        </p:txBody>
      </p:sp>
      <p:sp>
        <p:nvSpPr>
          <p:cNvPr id="3" name="Content Placeholder 2"/>
          <p:cNvSpPr>
            <a:spLocks noGrp="1"/>
          </p:cNvSpPr>
          <p:nvPr>
            <p:ph idx="1"/>
          </p:nvPr>
        </p:nvSpPr>
        <p:spPr/>
        <p:txBody>
          <a:bodyPr/>
          <a:lstStyle/>
          <a:p>
            <a:r>
              <a:rPr lang="en-US" dirty="0" smtClean="0"/>
              <a:t>Fishing in Belize</a:t>
            </a:r>
          </a:p>
          <a:p>
            <a:r>
              <a:rPr lang="en-US" dirty="0" smtClean="0"/>
              <a:t>Competition from international factory fishing ships. It is hard to control the presence of theses foreign ships which use satellite and sonar equipment to overharvest fish and deplete the stock.</a:t>
            </a:r>
          </a:p>
          <a:p>
            <a:r>
              <a:rPr lang="en-US" dirty="0" smtClean="0"/>
              <a:t>The species most valuable commercial species for export such as marlin, grouper and some types of tuna are threatened by extinction due to overfishing.</a:t>
            </a:r>
          </a:p>
          <a:p>
            <a:r>
              <a:rPr lang="en-US" dirty="0" smtClean="0"/>
              <a:t>While shrimp export is very profitable in Belize, shrimp trawling is indiscriminate and catches too many young fish, often up to six times the weight of the shrimp harvested.</a:t>
            </a:r>
            <a:endParaRPr lang="en-US" dirty="0"/>
          </a:p>
        </p:txBody>
      </p:sp>
    </p:spTree>
    <p:extLst>
      <p:ext uri="{BB962C8B-B14F-4D97-AF65-F5344CB8AC3E}">
        <p14:creationId xmlns:p14="http://schemas.microsoft.com/office/powerpoint/2010/main" val="36877670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term economic activity 2 marks</a:t>
            </a:r>
            <a:endParaRPr lang="en-US" dirty="0"/>
          </a:p>
        </p:txBody>
      </p:sp>
      <p:sp>
        <p:nvSpPr>
          <p:cNvPr id="3" name="Content Placeholder 2"/>
          <p:cNvSpPr>
            <a:spLocks noGrp="1"/>
          </p:cNvSpPr>
          <p:nvPr>
            <p:ph idx="1"/>
          </p:nvPr>
        </p:nvSpPr>
        <p:spPr/>
        <p:txBody>
          <a:bodyPr/>
          <a:lstStyle/>
          <a:p>
            <a:r>
              <a:rPr lang="en-US" dirty="0"/>
              <a:t>Actions that involve the production, distribution and consumption of goods and services at all levels within a society.</a:t>
            </a:r>
          </a:p>
        </p:txBody>
      </p:sp>
    </p:spTree>
    <p:extLst>
      <p:ext uri="{BB962C8B-B14F-4D97-AF65-F5344CB8AC3E}">
        <p14:creationId xmlns:p14="http://schemas.microsoft.com/office/powerpoint/2010/main" val="37408040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one type of economic activity you have studied, describe three changes that have taken place. 6 marks</a:t>
            </a:r>
            <a:endParaRPr lang="en-US" dirty="0"/>
          </a:p>
        </p:txBody>
      </p:sp>
      <p:sp>
        <p:nvSpPr>
          <p:cNvPr id="3" name="Content Placeholder 2"/>
          <p:cNvSpPr>
            <a:spLocks noGrp="1"/>
          </p:cNvSpPr>
          <p:nvPr>
            <p:ph idx="1"/>
          </p:nvPr>
        </p:nvSpPr>
        <p:spPr/>
        <p:txBody>
          <a:bodyPr/>
          <a:lstStyle/>
          <a:p>
            <a:r>
              <a:rPr lang="en-US" dirty="0" smtClean="0"/>
              <a:t>Agriculture</a:t>
            </a:r>
          </a:p>
          <a:p>
            <a:r>
              <a:rPr lang="en-US" dirty="0" smtClean="0"/>
              <a:t>Preferential trade agreements with the UK and Europe were cancelled and commercial sugar and bananas became unprofitable.</a:t>
            </a:r>
          </a:p>
          <a:p>
            <a:r>
              <a:rPr lang="en-US" dirty="0" smtClean="0"/>
              <a:t>Employment in agriculture has fallen dramatically due to trade liberalization causing loss of markets for products and increased mechanization of agriculture.</a:t>
            </a:r>
          </a:p>
          <a:p>
            <a:r>
              <a:rPr lang="en-US" dirty="0" smtClean="0"/>
              <a:t>Agriculture is no longer the largest or most important contributor to GDP. Residential, manufacturing and tourism uses now compete for prime agricultural land.</a:t>
            </a:r>
          </a:p>
          <a:p>
            <a:pPr marL="0" indent="0">
              <a:buNone/>
            </a:pPr>
            <a:endParaRPr lang="en-US" dirty="0"/>
          </a:p>
        </p:txBody>
      </p:sp>
    </p:spTree>
    <p:extLst>
      <p:ext uri="{BB962C8B-B14F-4D97-AF65-F5344CB8AC3E}">
        <p14:creationId xmlns:p14="http://schemas.microsoft.com/office/powerpoint/2010/main" val="1313429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Explain three challenges faced by two types of economic activity in the Caribbean. 12 marks</a:t>
            </a:r>
            <a:endParaRPr lang="en-US" dirty="0"/>
          </a:p>
        </p:txBody>
      </p:sp>
      <p:sp>
        <p:nvSpPr>
          <p:cNvPr id="3" name="Content Placeholder 2"/>
          <p:cNvSpPr>
            <a:spLocks noGrp="1"/>
          </p:cNvSpPr>
          <p:nvPr>
            <p:ph idx="1"/>
          </p:nvPr>
        </p:nvSpPr>
        <p:spPr/>
        <p:txBody>
          <a:bodyPr/>
          <a:lstStyle/>
          <a:p>
            <a:r>
              <a:rPr lang="en-US" dirty="0" smtClean="0"/>
              <a:t>Fishing </a:t>
            </a:r>
          </a:p>
          <a:p>
            <a:r>
              <a:rPr lang="en-US" dirty="0" smtClean="0"/>
              <a:t>Overfishing of major commercial species particularly grouper has severely damaged the fish stock in Belize</a:t>
            </a:r>
          </a:p>
          <a:p>
            <a:r>
              <a:rPr lang="en-US" dirty="0" smtClean="0"/>
              <a:t>Shrimp trawling is highly profitable but, it can catch as many as 6kg of young unwanted fish for every 1kg of shrimp. This means less fish will mature to commercial size.</a:t>
            </a:r>
          </a:p>
          <a:p>
            <a:r>
              <a:rPr lang="en-US" dirty="0" smtClean="0"/>
              <a:t>It is difficult to control foreign owned factory ships from </a:t>
            </a:r>
            <a:r>
              <a:rPr lang="en-US" dirty="0" err="1" smtClean="0"/>
              <a:t>Aisia</a:t>
            </a:r>
            <a:r>
              <a:rPr lang="en-US" dirty="0"/>
              <a:t> </a:t>
            </a:r>
            <a:r>
              <a:rPr lang="en-US" dirty="0" smtClean="0"/>
              <a:t>which compete for Caribbean fish stock. The ships use satellite and sonar equipment to find and gather fish in an unsustainable way.</a:t>
            </a:r>
            <a:endParaRPr lang="en-US" dirty="0"/>
          </a:p>
        </p:txBody>
      </p:sp>
    </p:spTree>
    <p:extLst>
      <p:ext uri="{BB962C8B-B14F-4D97-AF65-F5344CB8AC3E}">
        <p14:creationId xmlns:p14="http://schemas.microsoft.com/office/powerpoint/2010/main" val="39291218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8185</TotalTime>
  <Words>1837</Words>
  <Application>Microsoft Office PowerPoint</Application>
  <PresentationFormat>Widescreen</PresentationFormat>
  <Paragraphs>119</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CXC geo 2015</vt:lpstr>
      <vt:lpstr>Define the term secondary industry and give one example of a secondary industry that you have studied. 3marks</vt:lpstr>
      <vt:lpstr>State three ways by which countries can benefit from the development of secondary industries. 3 marks</vt:lpstr>
      <vt:lpstr>State two economic factors which may influence the location of a secondary economic activity. 2 marks</vt:lpstr>
      <vt:lpstr>Explain three policies that government may use to promote sustainable development in primary economic activities. 6 marks</vt:lpstr>
      <vt:lpstr>Explain three challenges faced by one of the following activities in a Caribbean country. Fishing. Forestry. Mining. 6 marks</vt:lpstr>
      <vt:lpstr>Define the term economic activity 2 marks</vt:lpstr>
      <vt:lpstr>For one type of economic activity you have studied, describe three changes that have taken place. 6 marks</vt:lpstr>
      <vt:lpstr>Explain three challenges faced by two types of economic activity in the Caribbean. 12 marks</vt:lpstr>
      <vt:lpstr>Agriculture challenges</vt:lpstr>
      <vt:lpstr>Name and give an example of two type of economic activities in the Caribbean 2marks</vt:lpstr>
      <vt:lpstr>For a named Caribbean country, describe two factors which influence the location of a specific type of economic activity. 6 marks</vt:lpstr>
      <vt:lpstr>With reference to a named Caribbean Country, explain how the tourism industry has been affected by the recent global recession.  Include Three points in your answer. 6 marks </vt:lpstr>
      <vt:lpstr>Explain three challenges faced by either mining or fishing or forestry in a named Caribbean country. 6 marks</vt:lpstr>
      <vt:lpstr>Describe four ways in which the food processing industry is important in the Caribbean. 8 marks</vt:lpstr>
      <vt:lpstr>Name and give an example of TWO types of economic activities in the Caribbean. 2 marks</vt:lpstr>
      <vt:lpstr>For a named Caribbean country, describe TWO factors which influence the location of a specific type  of economic activity. 6 marks</vt:lpstr>
      <vt:lpstr>For the economic activity identified in b) ii explain two challenges it faces 4 marks</vt:lpstr>
      <vt:lpstr>For a named Caribbean country, describe TWO factors which influence the location of a specific type  of economic activity. 6 marks</vt:lpstr>
      <vt:lpstr>Can you see the straight pipes from the plant to deep water?</vt:lpstr>
      <vt:lpstr>For the economic activity identified in b) ii explain two challenges it faces 4 marks</vt:lpstr>
      <vt:lpstr>For either food processing or garment manufacturing, explain how the development of the industry in both a named Caribbean country and either   Singapore or Hong Kong is influenced by any two of the follow: Labour, Raw materials, Market. 8 marks.</vt:lpstr>
      <vt:lpstr>Fishing in Belize</vt:lpstr>
      <vt:lpstr>Belize’s story</vt:lpstr>
      <vt:lpstr>Garment Construction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CXC geo 2015</dc:title>
  <dc:creator>User</dc:creator>
  <cp:lastModifiedBy>User</cp:lastModifiedBy>
  <cp:revision>47</cp:revision>
  <dcterms:created xsi:type="dcterms:W3CDTF">2015-04-02T23:37:24Z</dcterms:created>
  <dcterms:modified xsi:type="dcterms:W3CDTF">2015-04-17T11:15:10Z</dcterms:modified>
</cp:coreProperties>
</file>