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sldIdLst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2" autoAdjust="0"/>
    <p:restoredTop sz="94600"/>
  </p:normalViewPr>
  <p:slideViewPr>
    <p:cSldViewPr snapToGrid="0">
      <p:cViewPr>
        <p:scale>
          <a:sx n="82" d="100"/>
          <a:sy n="82" d="100"/>
        </p:scale>
        <p:origin x="11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C0B39-7624-4C73-BC83-31B003820BD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BD4CC-6ECB-4AB4-A942-D074BC9937B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85039" y="44648"/>
            <a:ext cx="2818805" cy="643830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28626" y="44648"/>
            <a:ext cx="8313539" cy="64383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5CF155-738B-4040-8051-82BF068701A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7FED-9BC7-453D-A8C9-A0A21A82CB6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5597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0DD18-3A86-78C4-DAD6-1FE562A2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DA131-FC3B-8FD8-3F07-8DE4DC9F5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265D1F-4D42-306F-0E09-43EC522F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773CBD-1480-3657-CF03-E6AC7DA7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CFA44E-6C90-5050-435C-441AB1EE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0FBF6-16EB-7CC4-6958-76037179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492CB8-C6AA-3605-E217-86C514BE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3CABD-0527-7866-A08E-6D94074F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AFA46-76A9-096D-54D7-6A412109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484489-3656-7F86-EC58-B1ADDF20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156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CD8B1-F38C-B596-2C70-FF35A4C8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950586-67A2-7998-6797-DE979CA9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FA577-3D52-E48D-8584-A88EBF4C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9F9704-2AAA-4BC9-28B2-93FBA1AF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480966-34D1-CD75-CFBD-7CF61DE0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916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84F30-6C20-DC75-CB78-EA949708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0D15AF-97D8-41CC-42BC-FAAA9128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DE9B17-113D-5278-E0D8-1C19849E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034B05-E061-8257-0795-1FF7F4BF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AD0C0F-FBFA-3BE1-5A27-FDCBB54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F440FD-F277-BF50-6526-917C81C1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7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E75CE-AC96-B164-9D95-630EDC97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F2179-E559-0D65-DBBE-69F15369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D6EB4D-ABC8-69FB-AF56-2EB4F1107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4DCF7A-61A1-07D8-1B11-52BD6457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B8CE66-F661-A86C-30D6-7B2A3588A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C0951D-2543-9191-8412-9FAF363E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A2188D-9485-50FA-1140-563D6030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495D23-5996-15FC-1D68-51DCF8E4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226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5BBC8-0319-0C85-F375-0AEF11FC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DDB1D6-CFBC-64AB-8145-F02F6F97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6507A6-E845-3CFA-B5BC-4A38CD58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893F56-ED35-DC3D-1432-9362D76A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96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C9E25B-B6E6-5B57-C42A-4C3E6D2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C4585-9FE1-3512-4E6B-45FCAC07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9C68E0-0221-F7DC-266F-C0A26C0F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1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28625" y="948100"/>
            <a:ext cx="11275219" cy="5619999"/>
          </a:xfrm>
        </p:spPr>
        <p:txBody>
          <a:bodyPr/>
          <a:lstStyle>
            <a:lvl1pPr>
              <a:defRPr sz="225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969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266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altLang="zh-TW"/>
              <a:t>Click to edit the master title style</a:t>
            </a:r>
            <a:endParaRPr lang="zh-TW" altLang="en-US"/>
          </a:p>
          <a:p>
            <a:pPr lvl="1"/>
            <a:r>
              <a:rPr lang="en-US" altLang="zh-TW"/>
              <a:t>Click to edit the master title style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4AD68-C2A9-40CE-B4DE-8329351EC16B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351FF6CB-9482-4525-890F-6F293FC6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C5034-BCA4-8952-9B40-90DF001C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AA03C-F5A6-48F3-D8FC-838E33AA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057619-56C2-0BE8-81EE-8FC4E851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366C96-D0CD-8A97-D7E9-921127AB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E35AEC-E2D9-BFBB-F9A7-CC138DA0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6D2417-A8A8-F54D-1AD1-08E0E717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536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9028D-86AA-CC84-F1AB-23993BE4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E7F78-2647-FC3E-EF42-FC6104D6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8B6CD0-53FC-29A3-6C02-B8BD7F72C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8B1F22-C651-18F4-2ADE-B52F10F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8A5774-CD35-7A30-EFB2-48AD9D5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A9F57-7FF2-B98F-B992-02A3A321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89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2FD7B-E7E4-30AF-6C3B-45914AE0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6EE03-ADC0-D9AA-BB0E-158B8A02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BE07B-17B9-05D1-1D18-00BA0DF5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7183E-F5EB-A415-43A5-DA5D88A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A793CA-A38D-79AC-5982-D12D08E2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734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D3A86D-A1CC-8E5D-A1B4-700559525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F33546-50D0-3485-16DA-D30F524E0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A73BF6-2A51-2BFC-97E5-89E03578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83AFF-FE82-04EF-D0DF-7FD4C591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F2F53-B28E-0F90-B8BF-F7E0222A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7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C1EC8F-C8FB-442D-95BA-AC084DF9161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5566172" cy="515243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37672" y="1330523"/>
            <a:ext cx="5566172" cy="515243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780B59C-EDF5-0F9C-973C-FC6988A6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04EB1-4504-4709-9523-8CF0D3D57CD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4A226-472F-4458-9AF4-96661BDA331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BA9D8-F856-4C33-82C9-248530B77C9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27151-8D2A-4CC5-BDC9-C33E566CB9D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F085E-59BD-4A02-A384-1F6536C9A3F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44648"/>
            <a:ext cx="11251406" cy="954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57799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Palatino" charset="0"/>
              </a:rPr>
              <a:t>Click to edit the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998730"/>
            <a:ext cx="11275219" cy="54842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77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Palatino" charset="0"/>
              </a:rPr>
              <a:t>Click to edit Master text styles</a:t>
            </a:r>
          </a:p>
          <a:p>
            <a:pPr lvl="1"/>
            <a:r>
              <a:rPr lang="en-US" altLang="zh-TW">
                <a:sym typeface="Palatino" charset="0"/>
              </a:rPr>
              <a:t>Second level</a:t>
            </a:r>
          </a:p>
          <a:p>
            <a:pPr lvl="2"/>
            <a:r>
              <a:rPr lang="en-US" altLang="zh-TW">
                <a:sym typeface="Palatino" charset="0"/>
              </a:rPr>
              <a:t>Third level</a:t>
            </a:r>
          </a:p>
          <a:p>
            <a:pPr lvl="3"/>
            <a:r>
              <a:rPr lang="en-US" altLang="zh-TW">
                <a:sym typeface="Palatino" charset="0"/>
              </a:rPr>
              <a:t>Fourth level</a:t>
            </a:r>
          </a:p>
          <a:p>
            <a:pPr lvl="4"/>
            <a:r>
              <a:rPr lang="en-US" altLang="zh-TW">
                <a:sym typeface="Palatino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699380" y="6517557"/>
            <a:ext cx="342305" cy="215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25">
                <a:solidFill>
                  <a:schemeClr val="tx1"/>
                </a:solidFill>
                <a:ea typeface="新細明體" pitchFamily="18" charset="-120"/>
                <a:cs typeface="Arial" charset="0"/>
              </a:defRPr>
            </a:lvl1pPr>
          </a:lstStyle>
          <a:p>
            <a:fld id="{39A47FED-9BC7-453D-A8C9-A0A21A82CB6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34185" y="6597923"/>
            <a:ext cx="1845894" cy="2154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40640" bIns="0"/>
          <a:lstStyle/>
          <a:p>
            <a:pPr marL="40182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  <a:sym typeface="Arial" charset="0"/>
              </a:rPr>
              <a:t>Hsiang Hsiao</a:t>
            </a:r>
          </a:p>
          <a:p>
            <a:pPr marL="40182" marR="0" indent="0" algn="l" defTabSz="64291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984" b="1" dirty="0">
              <a:latin typeface="+mn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5623"/>
            <a:ext cx="1869281" cy="535781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dt="0"/>
  <p:txStyles>
    <p:titleStyle>
      <a:lvl1pPr marL="31253" indent="-31253" algn="ctr" rtl="0" fontAlgn="base">
        <a:spcBef>
          <a:spcPct val="0"/>
        </a:spcBef>
        <a:spcAft>
          <a:spcPct val="0"/>
        </a:spcAft>
        <a:defRPr sz="3094" b="1">
          <a:solidFill>
            <a:srgbClr val="0000FF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  <a:sym typeface="Palatino" charset="0"/>
        </a:defRPr>
      </a:lvl1pPr>
      <a:lvl2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2pPr>
      <a:lvl3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3pPr>
      <a:lvl4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4pPr>
      <a:lvl5pPr marL="31253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5pPr>
      <a:lvl6pPr marL="352710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6pPr>
      <a:lvl7pPr marL="674167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7pPr>
      <a:lvl8pPr marL="995625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8pPr>
      <a:lvl9pPr marL="1317082" indent="-31253" algn="ctr" rtl="0" fontAlgn="base">
        <a:spcBef>
          <a:spcPct val="0"/>
        </a:spcBef>
        <a:spcAft>
          <a:spcPct val="0"/>
        </a:spcAft>
        <a:defRPr sz="3375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9pPr>
    </p:titleStyle>
    <p:bodyStyle>
      <a:lvl1pPr marL="292437" indent="-261184" algn="l" rtl="0" fontAlgn="base">
        <a:spcBef>
          <a:spcPts val="773"/>
        </a:spcBef>
        <a:spcAft>
          <a:spcPct val="0"/>
        </a:spcAft>
        <a:buSzPct val="100000"/>
        <a:buFont typeface="Palatino" charset="0"/>
        <a:buChar char="•"/>
        <a:defRPr sz="2812" b="1">
          <a:solidFill>
            <a:srgbClr val="660066"/>
          </a:solidFill>
          <a:effectLst/>
          <a:latin typeface="+mn-lt"/>
          <a:ea typeface="+mn-ea"/>
          <a:cs typeface="+mn-cs"/>
          <a:sym typeface="Palatino" charset="0"/>
        </a:defRPr>
      </a:lvl1pPr>
      <a:lvl2pPr marL="560318" indent="-207608" algn="l" rtl="0" fontAlgn="base">
        <a:spcBef>
          <a:spcPts val="703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2250">
          <a:solidFill>
            <a:srgbClr val="333333"/>
          </a:solidFill>
          <a:effectLst/>
          <a:latin typeface="+mn-lt"/>
          <a:sym typeface="Palatino" charset="0"/>
        </a:defRPr>
      </a:lvl2pPr>
      <a:lvl3pPr marL="886240" indent="-176355" algn="l" rtl="0" fontAlgn="base">
        <a:spcBef>
          <a:spcPts val="562"/>
        </a:spcBef>
        <a:spcAft>
          <a:spcPct val="0"/>
        </a:spcAft>
        <a:buClr>
          <a:srgbClr val="808080"/>
        </a:buClr>
        <a:buSzPct val="100000"/>
        <a:buFont typeface="Palatino" charset="0"/>
        <a:buChar char="•"/>
        <a:defRPr sz="2109">
          <a:solidFill>
            <a:srgbClr val="333333"/>
          </a:solidFill>
          <a:effectLst/>
          <a:latin typeface="+mn-lt"/>
          <a:sym typeface="Palatino" charset="0"/>
        </a:defRPr>
      </a:lvl3pPr>
      <a:lvl4pPr marL="1234485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1687">
          <a:solidFill>
            <a:srgbClr val="333333"/>
          </a:solidFill>
          <a:effectLst/>
          <a:latin typeface="+mn-lt"/>
          <a:sym typeface="Palatino" charset="0"/>
        </a:defRPr>
      </a:lvl4pPr>
      <a:lvl5pPr marL="1591660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/>
          <a:latin typeface="+mn-lt"/>
          <a:sym typeface="Palatino" charset="0"/>
        </a:defRPr>
      </a:lvl5pPr>
      <a:lvl6pPr marL="1913118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6pPr>
      <a:lvl7pPr marL="2234575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7pPr>
      <a:lvl8pPr marL="2556032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8pPr>
      <a:lvl9pPr marL="2877489" indent="-167426" algn="l" rtl="0" fontAlgn="base">
        <a:spcBef>
          <a:spcPts val="492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1687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C025E0-00C2-AF46-8BA6-736D4A3F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AE1BFA-AD71-9D77-B9B8-5B60D52C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C9DCD1-17FA-6741-D923-32C66551F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6B83-735A-4E25-9425-20CBFD68FABC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27C221-81EB-0056-A756-CB0E12BD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5BB40-0294-B4B3-C548-04A3DA663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B725A-19B6-4363-8062-0DFFBBC03A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8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6366EB7-E428-C50F-F649-79978149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656" y="1729059"/>
            <a:ext cx="7412688" cy="1804253"/>
          </a:xfrm>
        </p:spPr>
        <p:txBody>
          <a:bodyPr/>
          <a:lstStyle/>
          <a:p>
            <a:pPr marL="31115" indent="-31115"/>
            <a:r>
              <a:rPr lang="en-US" sz="3200" dirty="0">
                <a:latin typeface="Times New Roman"/>
                <a:cs typeface="Times New Roman"/>
              </a:rPr>
              <a:t>DSPIC Final Project Presentation</a:t>
            </a:r>
            <a:endParaRPr lang="zh-TW" alt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1AA799-BA36-8645-AA78-E0150552E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0329" y="3084627"/>
            <a:ext cx="2931342" cy="1456141"/>
          </a:xfrm>
        </p:spPr>
        <p:txBody>
          <a:bodyPr/>
          <a:lstStyle/>
          <a:p>
            <a:pPr marL="31115" indent="0" algn="ctr">
              <a:buNone/>
            </a:pPr>
            <a:r>
              <a:rPr lang="zh-TW" altLang="en-US" sz="1950" dirty="0"/>
              <a:t>學生</a:t>
            </a:r>
            <a:r>
              <a:rPr lang="en-US" altLang="zh-TW" sz="1950" dirty="0"/>
              <a:t>:</a:t>
            </a:r>
            <a:r>
              <a:rPr lang="zh-TW" altLang="en-US" sz="1950" dirty="0"/>
              <a:t> 蕭翔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62816F-5EBD-2E1F-F40A-B2A50FC5AB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9380" y="6517557"/>
            <a:ext cx="342305" cy="215428"/>
          </a:xfrm>
        </p:spPr>
        <p:txBody>
          <a:bodyPr wrap="non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1B4AD68-C2A9-40CE-B4DE-8329351EC16B}" type="slidenum">
              <a:rPr lang="zh-TW" altLang="en-US" sz="900" dirty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20260743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56E0B4-78E8-4F5B-BCFB-CEA0EEBD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7" y="2951959"/>
            <a:ext cx="11251406" cy="954082"/>
          </a:xfrm>
        </p:spPr>
        <p:txBody>
          <a:bodyPr/>
          <a:lstStyle/>
          <a:p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4950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48F2FA-ECB0-F736-1510-27F95D385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5667376" cy="5152430"/>
          </a:xfrm>
        </p:spPr>
        <p:txBody>
          <a:bodyPr/>
          <a:lstStyle/>
          <a:p>
            <a:r>
              <a:rPr kumimoji="1" lang="zh-TW" altLang="en-US" dirty="0"/>
              <a:t>因為</a:t>
            </a:r>
            <a:r>
              <a:rPr kumimoji="1" lang="en-US" altLang="zh-TW" dirty="0"/>
              <a:t>HW4 </a:t>
            </a:r>
            <a:r>
              <a:rPr kumimoji="1" lang="zh-TW" altLang="en-US" dirty="0"/>
              <a:t>設計的</a:t>
            </a:r>
            <a:r>
              <a:rPr kumimoji="1" lang="en-US" altLang="zh-TW" dirty="0"/>
              <a:t>direct form critical path</a:t>
            </a:r>
            <a:r>
              <a:rPr kumimoji="1" lang="zh-TW" altLang="en-US" dirty="0"/>
              <a:t>太長，如右圖所示，為了讓</a:t>
            </a:r>
            <a:r>
              <a:rPr kumimoji="1" lang="en-US" altLang="zh-TW" dirty="0"/>
              <a:t>critical path</a:t>
            </a:r>
            <a:r>
              <a:rPr kumimoji="1" lang="zh-TW" altLang="en-US" dirty="0"/>
              <a:t>縮短成一組乘加器，因此設計了下面兩組電路來達成</a:t>
            </a:r>
            <a:r>
              <a:rPr kumimoji="1" lang="en-US" altLang="zh-TW" dirty="0"/>
              <a:t>critical path</a:t>
            </a:r>
            <a:r>
              <a:rPr kumimoji="1" lang="zh-TW" altLang="en-US" dirty="0"/>
              <a:t>縮短的目的，並且進而去探討三種電路之間的</a:t>
            </a:r>
            <a:r>
              <a:rPr kumimoji="1" lang="en-US" altLang="zh-TW" dirty="0"/>
              <a:t>power , utilization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timing</a:t>
            </a:r>
            <a:r>
              <a:rPr kumimoji="1" lang="zh-TW" altLang="en-US" dirty="0"/>
              <a:t>之間的關係。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DC38205-3FA8-CBCB-D1AF-FB01A2E2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優化目標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5EFD46-06BB-52E3-4236-D9CEEDB5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1" y="3596631"/>
            <a:ext cx="11582777" cy="28863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D5175E3-97BF-C669-9BDD-F192F260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66" y="1547270"/>
            <a:ext cx="5510609" cy="14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04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3863B6-778F-4339-B620-B001EC1C2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1251405" cy="5152430"/>
          </a:xfrm>
        </p:spPr>
        <p:txBody>
          <a:bodyPr/>
          <a:lstStyle/>
          <a:p>
            <a:r>
              <a:rPr kumimoji="1" lang="zh-TW" altLang="en-US" dirty="0"/>
              <a:t>首先根據</a:t>
            </a:r>
            <a:r>
              <a:rPr kumimoji="1" lang="en-US" altLang="zh-TW" dirty="0"/>
              <a:t>hw4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spec</a:t>
            </a:r>
            <a:r>
              <a:rPr kumimoji="1" lang="zh-TW" altLang="en-US" dirty="0"/>
              <a:t>並且使用</a:t>
            </a:r>
            <a:r>
              <a:rPr kumimoji="1" lang="en-US" altLang="zh-TW" dirty="0"/>
              <a:t>kaiser window</a:t>
            </a:r>
            <a:r>
              <a:rPr kumimoji="1" lang="zh-TW" altLang="en-US" dirty="0"/>
              <a:t>運用</a:t>
            </a:r>
            <a:r>
              <a:rPr kumimoji="1" lang="en-US" altLang="zh-TW" dirty="0"/>
              <a:t>matlab</a:t>
            </a:r>
            <a:r>
              <a:rPr kumimoji="1" lang="zh-TW" altLang="en-US" dirty="0"/>
              <a:t>來產生相對應的</a:t>
            </a:r>
            <a:r>
              <a:rPr kumimoji="1" lang="en-US" altLang="zh-TW" dirty="0"/>
              <a:t>tap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tap</a:t>
            </a:r>
            <a:r>
              <a:rPr kumimoji="1" lang="zh-TW" altLang="en-US" dirty="0"/>
              <a:t>數量。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B1F177B-F610-7B7D-89EC-CDB4EE0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Software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08B2B1-B269-8ABF-3DCB-FD8B995F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97" y="1798999"/>
            <a:ext cx="8840492" cy="46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99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C61809-1919-2F1D-E67A-6140D4A23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4" y="1330523"/>
            <a:ext cx="11251405" cy="5152430"/>
          </a:xfrm>
        </p:spPr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matlab</a:t>
            </a:r>
            <a:r>
              <a:rPr kumimoji="1" lang="zh-TW" altLang="en-US" dirty="0"/>
              <a:t>產生出來的</a:t>
            </a:r>
            <a:r>
              <a:rPr kumimoji="1" lang="en-US" altLang="zh-TW" dirty="0"/>
              <a:t>tap</a:t>
            </a:r>
            <a:r>
              <a:rPr kumimoji="1" lang="zh-TW" altLang="en-US" dirty="0"/>
              <a:t>送進</a:t>
            </a:r>
            <a:r>
              <a:rPr kumimoji="1" lang="en-US" altLang="zh-TW" dirty="0"/>
              <a:t>C++ code</a:t>
            </a:r>
            <a:r>
              <a:rPr kumimoji="1" lang="zh-TW" altLang="en-US" dirty="0"/>
              <a:t>去進行</a:t>
            </a:r>
            <a:r>
              <a:rPr kumimoji="1" lang="en-US" altLang="zh-TW" dirty="0"/>
              <a:t>FIR</a:t>
            </a:r>
            <a:r>
              <a:rPr kumimoji="1" lang="zh-TW" altLang="en-US" dirty="0"/>
              <a:t>運算，並且進行</a:t>
            </a:r>
            <a:r>
              <a:rPr kumimoji="1" lang="en-US" altLang="zh-TW" dirty="0"/>
              <a:t>floating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fixed point</a:t>
            </a:r>
            <a:r>
              <a:rPr kumimoji="1" lang="zh-TW" altLang="en-US" dirty="0"/>
              <a:t>的</a:t>
            </a:r>
            <a:r>
              <a:rPr kumimoji="1" lang="en-US" altLang="zh-TW" dirty="0"/>
              <a:t>SNR</a:t>
            </a:r>
            <a:r>
              <a:rPr kumimoji="1" lang="zh-TW" altLang="en-US" dirty="0"/>
              <a:t>計算，去尋找最合適的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位寬，最終設定在</a:t>
            </a:r>
            <a:r>
              <a:rPr kumimoji="1" lang="en-US" altLang="zh-TW" dirty="0"/>
              <a:t>input word length</a:t>
            </a:r>
            <a:r>
              <a:rPr kumimoji="1" lang="zh-TW" altLang="en-US" dirty="0"/>
              <a:t>為</a:t>
            </a:r>
            <a:r>
              <a:rPr kumimoji="1" lang="en-US" altLang="zh-TW" dirty="0"/>
              <a:t>15bits, mac word length</a:t>
            </a:r>
            <a:r>
              <a:rPr kumimoji="1" lang="zh-TW" altLang="en-US" dirty="0"/>
              <a:t>為</a:t>
            </a:r>
            <a:r>
              <a:rPr kumimoji="1" lang="en-US" altLang="zh-TW" dirty="0"/>
              <a:t>20bits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並運用</a:t>
            </a:r>
            <a:r>
              <a:rPr kumimoji="1" lang="en-US" altLang="zh-TW" dirty="0"/>
              <a:t>inWL=15bits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macWL=20bits</a:t>
            </a:r>
            <a:r>
              <a:rPr kumimoji="1" lang="zh-TW" altLang="en-US" dirty="0"/>
              <a:t>去進行</a:t>
            </a:r>
            <a:r>
              <a:rPr kumimoji="1" lang="en-US" altLang="zh-TW" dirty="0"/>
              <a:t>FIR</a:t>
            </a:r>
            <a:r>
              <a:rPr kumimoji="1" lang="zh-TW" altLang="en-US" dirty="0"/>
              <a:t>運算，將</a:t>
            </a:r>
            <a:r>
              <a:rPr kumimoji="1" lang="en-US" altLang="zh-TW" dirty="0"/>
              <a:t>de_quant</a:t>
            </a:r>
            <a:r>
              <a:rPr kumimoji="1" lang="zh-TW" altLang="en-US" dirty="0"/>
              <a:t>前的</a:t>
            </a:r>
            <a:r>
              <a:rPr kumimoji="1" lang="en-US" altLang="zh-TW" dirty="0"/>
              <a:t>output</a:t>
            </a:r>
            <a:r>
              <a:rPr kumimoji="1" lang="zh-TW" altLang="en-US" dirty="0"/>
              <a:t>輸出給</a:t>
            </a:r>
            <a:r>
              <a:rPr kumimoji="1" lang="en-US" altLang="zh-TW" dirty="0"/>
              <a:t>hardware </a:t>
            </a:r>
            <a:r>
              <a:rPr kumimoji="1" lang="zh-TW" altLang="en-US" dirty="0"/>
              <a:t>的</a:t>
            </a:r>
            <a:r>
              <a:rPr kumimoji="1" lang="en-US" altLang="zh-TW" dirty="0"/>
              <a:t>FIR</a:t>
            </a:r>
            <a:r>
              <a:rPr kumimoji="1" lang="zh-TW" altLang="en-US" dirty="0"/>
              <a:t> </a:t>
            </a:r>
            <a:r>
              <a:rPr kumimoji="1" lang="en-US" altLang="zh-TW" dirty="0"/>
              <a:t>design</a:t>
            </a:r>
            <a:r>
              <a:rPr kumimoji="1" lang="zh-TW" altLang="en-US" dirty="0"/>
              <a:t>作為</a:t>
            </a:r>
            <a:r>
              <a:rPr kumimoji="1" lang="en-US" altLang="zh-TW" dirty="0"/>
              <a:t>input,coeff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golden data</a:t>
            </a:r>
            <a:r>
              <a:rPr kumimoji="1" lang="zh-TW" altLang="en-US" dirty="0"/>
              <a:t>。</a:t>
            </a:r>
          </a:p>
          <a:p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354015-CF85-596A-AA47-D8969B84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Software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88B8CA-DFFC-5091-8912-9F2C7211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198" y="3195304"/>
            <a:ext cx="7103603" cy="30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122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B14DD7-99CD-7D87-7AF7-F92E3323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11671654" cy="5152430"/>
          </a:xfrm>
        </p:spPr>
        <p:txBody>
          <a:bodyPr/>
          <a:lstStyle/>
          <a:p>
            <a:r>
              <a:rPr kumimoji="1" lang="zh-TW" altLang="en-US" dirty="0"/>
              <a:t>下圖為</a:t>
            </a:r>
            <a:r>
              <a:rPr kumimoji="1" lang="en-US" altLang="zh-TW" dirty="0"/>
              <a:t>transposed form</a:t>
            </a:r>
            <a:r>
              <a:rPr kumimoji="1" lang="zh-TW" altLang="en-US" dirty="0"/>
              <a:t>的電路設計，將</a:t>
            </a:r>
            <a:r>
              <a:rPr kumimoji="1" lang="en-US" altLang="zh-TW" dirty="0"/>
              <a:t>data_in</a:t>
            </a:r>
            <a:r>
              <a:rPr kumimoji="1" lang="zh-TW" altLang="en-US" dirty="0"/>
              <a:t>直接和</a:t>
            </a:r>
            <a:r>
              <a:rPr kumimoji="1" lang="en-US" altLang="zh-TW" dirty="0"/>
              <a:t>coeff</a:t>
            </a:r>
            <a:r>
              <a:rPr kumimoji="1" lang="zh-TW" altLang="en-US" dirty="0"/>
              <a:t>做相乘後，和前一級經過</a:t>
            </a:r>
            <a:r>
              <a:rPr kumimoji="1" lang="en-US" altLang="zh-TW" dirty="0"/>
              <a:t>DFF</a:t>
            </a:r>
            <a:r>
              <a:rPr kumimoji="1" lang="zh-TW" altLang="en-US" dirty="0"/>
              <a:t>的</a:t>
            </a:r>
            <a:r>
              <a:rPr kumimoji="1" lang="en-US" altLang="zh-TW" dirty="0"/>
              <a:t>acc</a:t>
            </a:r>
            <a:r>
              <a:rPr kumimoji="1" lang="zh-TW" altLang="en-US" dirty="0"/>
              <a:t>做相加</a:t>
            </a:r>
            <a:endParaRPr kumimoji="1" lang="en-US" altLang="zh-TW" dirty="0"/>
          </a:p>
          <a:p>
            <a:pPr marL="31253" indent="0">
              <a:buNone/>
            </a:pPr>
            <a:r>
              <a:rPr kumimoji="1" lang="zh-TW" altLang="en-US" dirty="0"/>
              <a:t>     最後將</a:t>
            </a:r>
            <a:r>
              <a:rPr kumimoji="1" lang="en-US" altLang="zh-TW" dirty="0"/>
              <a:t>acc[35]</a:t>
            </a:r>
            <a:r>
              <a:rPr kumimoji="1" lang="zh-TW" altLang="en-US" dirty="0"/>
              <a:t>輸出給</a:t>
            </a:r>
            <a:r>
              <a:rPr kumimoji="1" lang="en-US" altLang="zh-TW" dirty="0"/>
              <a:t>data_out</a:t>
            </a:r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F6C11F9-9FB1-DF62-4D56-F5862D3F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 Transposed form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D38765-3126-3F72-3246-34B088DD5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4" b="1"/>
          <a:stretch/>
        </p:blipFill>
        <p:spPr>
          <a:xfrm>
            <a:off x="91721" y="2791238"/>
            <a:ext cx="12008558" cy="189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175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855A746-C5B2-5353-1151-4D630C5463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9776" y="1521916"/>
            <a:ext cx="3403600" cy="4635500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AF1BE-5084-D0E3-F7C0-29CF845B2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24" y="1131720"/>
            <a:ext cx="7785477" cy="5152430"/>
          </a:xfrm>
        </p:spPr>
        <p:txBody>
          <a:bodyPr/>
          <a:lstStyle/>
          <a:p>
            <a:r>
              <a:rPr kumimoji="1" lang="zh-TW" altLang="en-US" dirty="0"/>
              <a:t>運用</a:t>
            </a:r>
            <a:r>
              <a:rPr kumimoji="1" lang="en-US" altLang="zh-TW" dirty="0"/>
              <a:t>C++</a:t>
            </a:r>
            <a:r>
              <a:rPr kumimoji="1" lang="zh-TW" altLang="en-US" dirty="0"/>
              <a:t>產生出來的</a:t>
            </a:r>
            <a:r>
              <a:rPr kumimoji="1" lang="en-US" altLang="zh-TW" dirty="0"/>
              <a:t>average power=1</a:t>
            </a:r>
            <a:r>
              <a:rPr kumimoji="1" lang="zh-TW" altLang="en-US" dirty="0"/>
              <a:t>的</a:t>
            </a:r>
            <a:r>
              <a:rPr kumimoji="1" lang="en-US" altLang="zh-TW" dirty="0"/>
              <a:t>random data</a:t>
            </a:r>
            <a:r>
              <a:rPr kumimoji="1" lang="zh-TW" altLang="en-US" dirty="0"/>
              <a:t>輸入給</a:t>
            </a:r>
            <a:r>
              <a:rPr kumimoji="1" lang="en-US" altLang="zh-TW" dirty="0"/>
              <a:t>transposed form</a:t>
            </a:r>
            <a:r>
              <a:rPr kumimoji="1" lang="zh-TW" altLang="en-US" dirty="0"/>
              <a:t>進行運算，並且進行三組測試，結果都為通過。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7059CAB-C929-4A4B-DA8C-24A4DEE9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Transposed form simulation result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86348E-F3C2-5618-53A9-30D28A0B1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73"/>
          <a:stretch/>
        </p:blipFill>
        <p:spPr>
          <a:xfrm>
            <a:off x="108564" y="1921588"/>
            <a:ext cx="7826992" cy="10561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8CA8D5D-BE82-DE57-CC3F-8441ED176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223" y="2977772"/>
            <a:ext cx="1155674" cy="28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604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4C5B6F-2F65-F4C3-213D-79C08D99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11444376" cy="5152430"/>
          </a:xfrm>
        </p:spPr>
        <p:txBody>
          <a:bodyPr/>
          <a:lstStyle/>
          <a:p>
            <a:r>
              <a:rPr kumimoji="1" lang="zh-TW" altLang="en-US" dirty="0"/>
              <a:t>下圖為加上一級</a:t>
            </a:r>
            <a:r>
              <a:rPr kumimoji="1" lang="en-US" altLang="zh-TW" dirty="0"/>
              <a:t>pipeline</a:t>
            </a:r>
            <a:r>
              <a:rPr kumimoji="1" lang="zh-TW" altLang="en-US" dirty="0"/>
              <a:t>的</a:t>
            </a:r>
            <a:r>
              <a:rPr kumimoji="1" lang="en-US" altLang="zh-TW" dirty="0"/>
              <a:t>direct form</a:t>
            </a:r>
            <a:r>
              <a:rPr kumimoji="1" lang="zh-TW" altLang="en-US" dirty="0"/>
              <a:t>電路圖，在</a:t>
            </a:r>
            <a:r>
              <a:rPr kumimoji="1" lang="en-US" altLang="zh-TW" dirty="0"/>
              <a:t>data path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acc path</a:t>
            </a:r>
            <a:r>
              <a:rPr kumimoji="1" lang="zh-TW" altLang="en-US" dirty="0"/>
              <a:t>中間都加上了一級</a:t>
            </a:r>
            <a:r>
              <a:rPr kumimoji="1" lang="en-US" altLang="zh-TW" dirty="0"/>
              <a:t>DFF</a:t>
            </a:r>
            <a:r>
              <a:rPr kumimoji="1" lang="zh-TW" altLang="en-US" dirty="0"/>
              <a:t>，並且設定</a:t>
            </a:r>
            <a:r>
              <a:rPr kumimoji="1" lang="en-US" altLang="zh-TW" dirty="0"/>
              <a:t>acc_dff[36]</a:t>
            </a:r>
            <a:r>
              <a:rPr kumimoji="1" lang="zh-TW" altLang="en-US" dirty="0"/>
              <a:t>為輸出。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F3D254E-CB17-2901-F2AB-4BE79FBE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Direct form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7D04DD-46EF-0ECA-0F53-DB98494A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" y="2093907"/>
            <a:ext cx="11720982" cy="18827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1A1439-3ADA-5CA9-A523-45DD4032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13" y="4094814"/>
            <a:ext cx="6274373" cy="23881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79A245-FA70-2167-2B9E-BCA952E2C0C8}"/>
              </a:ext>
            </a:extLst>
          </p:cNvPr>
          <p:cNvSpPr/>
          <p:nvPr/>
        </p:nvSpPr>
        <p:spPr bwMode="auto">
          <a:xfrm>
            <a:off x="7150100" y="2272537"/>
            <a:ext cx="4406900" cy="1704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E76B481E-5AAC-F3CC-A1CB-ADE6CDC7A4D6}"/>
              </a:ext>
            </a:extLst>
          </p:cNvPr>
          <p:cNvCxnSpPr/>
          <p:nvPr/>
        </p:nvCxnSpPr>
        <p:spPr bwMode="auto">
          <a:xfrm flipH="1">
            <a:off x="7150100" y="3829657"/>
            <a:ext cx="673100" cy="733893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563131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18929D2-CA8D-881A-A898-27219BC0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1330523"/>
            <a:ext cx="5667375" cy="5152430"/>
          </a:xfrm>
        </p:spPr>
        <p:txBody>
          <a:bodyPr/>
          <a:lstStyle/>
          <a:p>
            <a:r>
              <a:rPr kumimoji="1" lang="zh-TW" altLang="en-US" dirty="0"/>
              <a:t>且因為多加了</a:t>
            </a:r>
            <a:r>
              <a:rPr kumimoji="1" lang="en-US" altLang="zh-TW" dirty="0"/>
              <a:t>35</a:t>
            </a:r>
            <a:r>
              <a:rPr kumimoji="1" lang="zh-TW" altLang="en-US" dirty="0"/>
              <a:t>個</a:t>
            </a:r>
            <a:r>
              <a:rPr kumimoji="1" lang="en-US" altLang="zh-TW" dirty="0"/>
              <a:t>DFF</a:t>
            </a:r>
            <a:r>
              <a:rPr kumimoji="1" lang="zh-TW" altLang="en-US" dirty="0"/>
              <a:t>，所以在模擬時需要將</a:t>
            </a:r>
            <a:r>
              <a:rPr kumimoji="1" lang="en-US" altLang="zh-TW" dirty="0"/>
              <a:t>data_out</a:t>
            </a:r>
            <a:r>
              <a:rPr kumimoji="1" lang="zh-TW" altLang="en-US" dirty="0"/>
              <a:t>以及</a:t>
            </a:r>
            <a:r>
              <a:rPr kumimoji="1" lang="en-US" altLang="zh-TW" dirty="0"/>
              <a:t>golden</a:t>
            </a:r>
            <a:r>
              <a:rPr kumimoji="1" lang="zh-TW" altLang="en-US" dirty="0"/>
              <a:t>多延遲</a:t>
            </a:r>
            <a:r>
              <a:rPr kumimoji="1" lang="en-US" altLang="zh-TW" dirty="0"/>
              <a:t>350ns</a:t>
            </a:r>
            <a:r>
              <a:rPr kumimoji="1" lang="zh-TW" altLang="en-US" dirty="0"/>
              <a:t>才進行比對。</a:t>
            </a:r>
            <a:endParaRPr kumimoji="1" lang="en-US" altLang="zh-TW" dirty="0"/>
          </a:p>
          <a:p>
            <a:r>
              <a:rPr kumimoji="1" lang="zh-TW" altLang="en-US" dirty="0"/>
              <a:t>且也進行三組</a:t>
            </a:r>
            <a:r>
              <a:rPr kumimoji="1" lang="en-US" altLang="zh-TW" dirty="0"/>
              <a:t>random data</a:t>
            </a:r>
            <a:r>
              <a:rPr kumimoji="1" lang="zh-TW" altLang="en-US" dirty="0"/>
              <a:t>的測試最後也通過。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6BFB88E-E28D-F96D-4D8B-99D419D05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8093" y="1330523"/>
            <a:ext cx="3291938" cy="244029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592C8FE1-9114-AB45-AD01-996F03F2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Direct form simulation result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9DCAA8-E4C3-12A4-FDAC-77F9DFF0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550669"/>
            <a:ext cx="7772400" cy="14613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CD0F2D-2A00-A845-A6D9-832C9DAEF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4" y="4101912"/>
            <a:ext cx="8096311" cy="12254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728886-C710-E29D-8AC8-C2775233F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663" y="3984796"/>
            <a:ext cx="1460500" cy="2222500"/>
          </a:xfrm>
          <a:prstGeom prst="rect">
            <a:avLst/>
          </a:prstGeom>
        </p:spPr>
      </p:pic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1004373-C977-31C8-50A1-3983807885FC}"/>
              </a:ext>
            </a:extLst>
          </p:cNvPr>
          <p:cNvCxnSpPr/>
          <p:nvPr/>
        </p:nvCxnSpPr>
        <p:spPr bwMode="auto">
          <a:xfrm>
            <a:off x="7735819" y="4929809"/>
            <a:ext cx="1646720" cy="597668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87793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16DDA28-A411-917D-9D2A-130EEA9C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1845" y="998730"/>
            <a:ext cx="11388310" cy="282302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Pynq--Z2</a:t>
            </a:r>
            <a:r>
              <a:rPr lang="zh-TW" altLang="en-US" dirty="0"/>
              <a:t>去合成</a:t>
            </a:r>
            <a:endParaRPr kumimoji="1" lang="en-US" altLang="zh-TW" dirty="0"/>
          </a:p>
          <a:p>
            <a:r>
              <a:rPr kumimoji="1" lang="zh-TW" altLang="en-US" dirty="0"/>
              <a:t>下圖為</a:t>
            </a:r>
            <a:r>
              <a:rPr kumimoji="1" lang="en-US" altLang="zh-TW" dirty="0"/>
              <a:t>Synthesis</a:t>
            </a:r>
            <a:r>
              <a:rPr kumimoji="1" lang="zh-TW" altLang="en-US" dirty="0"/>
              <a:t>過後的統整，</a:t>
            </a:r>
            <a:r>
              <a:rPr lang="zh-TW" altLang="en-US" dirty="0">
                <a:effectLst/>
              </a:rPr>
              <a:t>綜合以上，</a:t>
            </a:r>
            <a:r>
              <a:rPr lang="en-US" altLang="zh-TW" dirty="0">
                <a:effectLst/>
              </a:rPr>
              <a:t>Transposed form </a:t>
            </a:r>
            <a:r>
              <a:rPr lang="zh-TW" altLang="en-US" dirty="0">
                <a:effectLst/>
              </a:rPr>
              <a:t>在 </a:t>
            </a:r>
            <a:r>
              <a:rPr lang="en-US" altLang="zh-TW" dirty="0">
                <a:effectLst/>
              </a:rPr>
              <a:t>clk periods </a:t>
            </a:r>
            <a:r>
              <a:rPr lang="zh-TW" altLang="en-US" dirty="0">
                <a:effectLst/>
              </a:rPr>
              <a:t>上表現最好，但以較高的功耗和較高的</a:t>
            </a:r>
            <a:r>
              <a:rPr lang="en-US" altLang="zh-TW" dirty="0">
                <a:effectLst/>
              </a:rPr>
              <a:t>LUT </a:t>
            </a:r>
            <a:r>
              <a:rPr lang="zh-TW" altLang="en-US" dirty="0">
                <a:effectLst/>
              </a:rPr>
              <a:t>及 </a:t>
            </a:r>
            <a:r>
              <a:rPr lang="en-US" altLang="zh-TW" dirty="0">
                <a:effectLst/>
              </a:rPr>
              <a:t>FF </a:t>
            </a:r>
            <a:r>
              <a:rPr lang="zh-TW" altLang="en-US" dirty="0">
                <a:effectLst/>
              </a:rPr>
              <a:t>資源利用率為代價。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Direct form </a:t>
            </a:r>
            <a:r>
              <a:rPr lang="zh-TW" altLang="en-US" dirty="0">
                <a:effectLst/>
              </a:rPr>
              <a:t>在功耗上最為優化，但 </a:t>
            </a:r>
            <a:r>
              <a:rPr lang="en-US" altLang="zh-TW" dirty="0">
                <a:effectLst/>
              </a:rPr>
              <a:t>clk periods </a:t>
            </a:r>
            <a:r>
              <a:rPr lang="zh-TW" altLang="en-US" dirty="0">
                <a:effectLst/>
              </a:rPr>
              <a:t>最長，處理速度可能較慢。</a:t>
            </a:r>
          </a:p>
          <a:p>
            <a:r>
              <a:rPr lang="en-US" altLang="zh-TW" dirty="0">
                <a:effectLst/>
              </a:rPr>
              <a:t>Pipeline direct form </a:t>
            </a:r>
            <a:r>
              <a:rPr lang="zh-TW" altLang="en-US" dirty="0">
                <a:effectLst/>
              </a:rPr>
              <a:t>在資源利用率上最高，可能提供了更好的性能，但也有中</a:t>
            </a:r>
            <a:r>
              <a:rPr lang="zh-TW" altLang="en-US" dirty="0"/>
              <a:t>等</a:t>
            </a:r>
            <a:r>
              <a:rPr lang="zh-TW" altLang="en-US" dirty="0">
                <a:effectLst/>
              </a:rPr>
              <a:t>程度的功耗。</a:t>
            </a:r>
          </a:p>
          <a:p>
            <a:r>
              <a:rPr kumimoji="1" lang="zh-TW" altLang="en-US" dirty="0"/>
              <a:t>可以發現</a:t>
            </a:r>
            <a:r>
              <a:rPr kumimoji="1" lang="en-US" altLang="zh-TW" dirty="0"/>
              <a:t>transposed form</a:t>
            </a:r>
            <a:r>
              <a:rPr kumimoji="1" lang="zh-TW" altLang="en-US" dirty="0"/>
              <a:t>的</a:t>
            </a:r>
            <a:r>
              <a:rPr kumimoji="1" lang="en-US" altLang="zh-TW" dirty="0"/>
              <a:t>clk periods</a:t>
            </a:r>
            <a:r>
              <a:rPr kumimoji="1" lang="zh-TW" altLang="en-US" dirty="0"/>
              <a:t>可以壓到最低，代表一單位時間可以處理得最快，但是會導致</a:t>
            </a:r>
            <a:r>
              <a:rPr kumimoji="1" lang="en-US" altLang="zh-TW" dirty="0"/>
              <a:t>Power</a:t>
            </a:r>
            <a:r>
              <a:rPr kumimoji="1" lang="zh-TW" altLang="en-US" dirty="0"/>
              <a:t>上升。</a:t>
            </a:r>
            <a:endParaRPr kumimoji="1"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1955DAE-7742-D889-BD31-F43C215A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Synthesis Result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C4FA17-0653-D774-4330-3D897820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70" y="3599481"/>
            <a:ext cx="9887659" cy="28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985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spDef>
    <a:lnDef>
      <a:spPr bwMode="auto">
        <a:solidFill>
          <a:srgbClr val="FFCC66"/>
        </a:solidFill>
        <a:ln w="57150" cap="flat" cmpd="sng" algn="ctr">
          <a:solidFill>
            <a:srgbClr val="00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NTH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476</Words>
  <Application>Microsoft Macintosh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Palatino</vt:lpstr>
      <vt:lpstr>Palatino Linotype</vt:lpstr>
      <vt:lpstr>Times New Roman</vt:lpstr>
      <vt:lpstr>NTHU</vt:lpstr>
      <vt:lpstr>自訂設計</vt:lpstr>
      <vt:lpstr>DSPIC Final Project Presentation</vt:lpstr>
      <vt:lpstr>優化目標</vt:lpstr>
      <vt:lpstr>Software</vt:lpstr>
      <vt:lpstr>Software</vt:lpstr>
      <vt:lpstr> Transposed form</vt:lpstr>
      <vt:lpstr>Transposed form simulation result</vt:lpstr>
      <vt:lpstr>Pipeline Direct form </vt:lpstr>
      <vt:lpstr>Pipeline Direct form simulation result</vt:lpstr>
      <vt:lpstr>Synthesis 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蕭翔</cp:lastModifiedBy>
  <cp:revision>536</cp:revision>
  <dcterms:created xsi:type="dcterms:W3CDTF">2022-10-12T06:35:21Z</dcterms:created>
  <dcterms:modified xsi:type="dcterms:W3CDTF">2024-01-09T03:18:10Z</dcterms:modified>
</cp:coreProperties>
</file>