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3" r:id="rId15"/>
    <p:sldId id="272" r:id="rId16"/>
    <p:sldId id="274" r:id="rId17"/>
    <p:sldId id="275" r:id="rId18"/>
    <p:sldId id="276" r:id="rId19"/>
    <p:sldId id="277" r:id="rId20"/>
    <p:sldId id="271" r:id="rId21"/>
    <p:sldId id="268" r:id="rId22"/>
    <p:sldId id="269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27" autoAdjust="0"/>
  </p:normalViewPr>
  <p:slideViewPr>
    <p:cSldViewPr>
      <p:cViewPr varScale="1">
        <p:scale>
          <a:sx n="106" d="100"/>
          <a:sy n="106" d="100"/>
        </p:scale>
        <p:origin x="-1764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9E3F6-2B46-4632-8D41-3674A0205DB8}" type="datetimeFigureOut">
              <a:rPr lang="zh-TW" altLang="en-US" smtClean="0"/>
              <a:t>2015/11/20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BDF2B-DAE1-40D5-A74F-54A0196EA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1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BDF2B-DAE1-40D5-A74F-54A0196EA1F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258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BDF2B-DAE1-40D5-A74F-54A0196EA1F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479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2015/11/20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.googleapis.com/gcm/sen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cloud-messaging/android/clie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nsole.developers.googl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GCM </a:t>
            </a:r>
            <a:r>
              <a:rPr lang="en-US" altLang="zh-TW" dirty="0" err="1" smtClean="0"/>
              <a:t>教學與說明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Author: Sonny Shih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8639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開啟</a:t>
            </a:r>
            <a:r>
              <a:rPr lang="en-US" altLang="zh-TW" dirty="0"/>
              <a:t>Cloud Messaging </a:t>
            </a:r>
            <a:r>
              <a:rPr lang="en-US" altLang="zh-TW" dirty="0" err="1" smtClean="0"/>
              <a:t>服務</a:t>
            </a:r>
            <a:r>
              <a:rPr lang="en-US" altLang="zh-TW" dirty="0" smtClean="0"/>
              <a:t>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進入 </a:t>
            </a:r>
            <a:r>
              <a:rPr lang="en-US" altLang="zh-TW" dirty="0" smtClean="0"/>
              <a:t>Cloud Messaging </a:t>
            </a:r>
            <a:r>
              <a:rPr lang="en-US" altLang="zh-TW" dirty="0" err="1" smtClean="0"/>
              <a:t>服務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57792"/>
            <a:ext cx="5184576" cy="4529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115616" y="3284983"/>
            <a:ext cx="720080" cy="154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87624" y="3444077"/>
            <a:ext cx="720080" cy="200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779912" y="5938475"/>
            <a:ext cx="1584176" cy="154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666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</a:t>
            </a:r>
            <a:r>
              <a:rPr lang="en-US" altLang="zh-TW" dirty="0"/>
              <a:t>Cloud Messaging </a:t>
            </a:r>
            <a:r>
              <a:rPr lang="en-US" altLang="zh-TW" dirty="0" err="1" smtClean="0"/>
              <a:t>服務</a:t>
            </a:r>
            <a:r>
              <a:rPr lang="en-US" altLang="zh-TW" dirty="0" smtClean="0"/>
              <a:t>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開啟服務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2357438"/>
            <a:ext cx="78676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851920" y="3068960"/>
            <a:ext cx="86409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756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</a:t>
            </a:r>
            <a:r>
              <a:rPr lang="en-US" altLang="zh-TW" dirty="0" smtClean="0"/>
              <a:t>token (</a:t>
            </a:r>
            <a:r>
              <a:rPr lang="en-US" altLang="zh-TW" dirty="0" err="1" smtClean="0"/>
              <a:t>專案ID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Token (</a:t>
            </a:r>
            <a:r>
              <a:rPr lang="en-US" altLang="zh-TW" dirty="0" err="1" smtClean="0"/>
              <a:t>專案ID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7632848" cy="278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572000" y="4581128"/>
            <a:ext cx="144016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748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GCM Demo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AndroidManifest.xml (1/2)</a:t>
            </a:r>
          </a:p>
          <a:p>
            <a:pPr lvl="1"/>
            <a:r>
              <a:rPr lang="zh-TW" altLang="en-US" dirty="0" smtClean="0"/>
              <a:t>增加 </a:t>
            </a:r>
            <a:r>
              <a:rPr lang="en-US" altLang="zh-TW" dirty="0" smtClean="0"/>
              <a:t>permission</a:t>
            </a:r>
          </a:p>
          <a:p>
            <a:pPr marL="457200" lvl="1" indent="0">
              <a:buNone/>
            </a:pPr>
            <a:r>
              <a:rPr lang="en-US" altLang="zh-TW" sz="1600" dirty="0">
                <a:latin typeface="+mj-ea"/>
                <a:ea typeface="+mj-ea"/>
              </a:rPr>
              <a:t> </a:t>
            </a:r>
            <a:r>
              <a:rPr lang="en-US" altLang="zh-TW" sz="1600" dirty="0" smtClean="0">
                <a:latin typeface="+mj-ea"/>
                <a:ea typeface="+mj-ea"/>
              </a:rPr>
              <a:t>   &lt;</a:t>
            </a:r>
            <a:r>
              <a:rPr lang="en-US" altLang="zh-TW" sz="1600" dirty="0">
                <a:latin typeface="+mj-ea"/>
                <a:ea typeface="+mj-ea"/>
              </a:rPr>
              <a:t>uses-permission </a:t>
            </a:r>
            <a:r>
              <a:rPr lang="en-US" altLang="zh-TW" sz="1600" dirty="0" err="1">
                <a:latin typeface="+mj-ea"/>
                <a:ea typeface="+mj-ea"/>
              </a:rPr>
              <a:t>android:name</a:t>
            </a:r>
            <a:r>
              <a:rPr lang="en-US" altLang="zh-TW" sz="1600" dirty="0">
                <a:latin typeface="+mj-ea"/>
                <a:ea typeface="+mj-ea"/>
              </a:rPr>
              <a:t>="</a:t>
            </a:r>
            <a:r>
              <a:rPr lang="en-US" altLang="zh-TW" sz="1600" dirty="0" err="1">
                <a:latin typeface="+mj-ea"/>
                <a:ea typeface="+mj-ea"/>
              </a:rPr>
              <a:t>android.permission.INTERNET</a:t>
            </a:r>
            <a:r>
              <a:rPr lang="en-US" altLang="zh-TW" sz="1600" dirty="0">
                <a:latin typeface="+mj-ea"/>
                <a:ea typeface="+mj-ea"/>
              </a:rPr>
              <a:t>" /&gt;</a:t>
            </a:r>
          </a:p>
          <a:p>
            <a:pPr marL="457200" lvl="1" indent="0">
              <a:buNone/>
            </a:pPr>
            <a:r>
              <a:rPr lang="en-US" altLang="zh-TW" sz="1600" dirty="0" smtClean="0">
                <a:latin typeface="+mj-ea"/>
                <a:ea typeface="+mj-ea"/>
              </a:rPr>
              <a:t>    &lt;</a:t>
            </a:r>
            <a:r>
              <a:rPr lang="en-US" altLang="zh-TW" sz="1600" dirty="0">
                <a:latin typeface="+mj-ea"/>
                <a:ea typeface="+mj-ea"/>
              </a:rPr>
              <a:t>uses-permission </a:t>
            </a:r>
            <a:r>
              <a:rPr lang="en-US" altLang="zh-TW" sz="1600" dirty="0" err="1">
                <a:latin typeface="+mj-ea"/>
                <a:ea typeface="+mj-ea"/>
              </a:rPr>
              <a:t>android:name</a:t>
            </a:r>
            <a:r>
              <a:rPr lang="en-US" altLang="zh-TW" sz="1600" dirty="0">
                <a:latin typeface="+mj-ea"/>
                <a:ea typeface="+mj-ea"/>
              </a:rPr>
              <a:t>="</a:t>
            </a:r>
            <a:r>
              <a:rPr lang="en-US" altLang="zh-TW" sz="1600" dirty="0" err="1">
                <a:latin typeface="+mj-ea"/>
                <a:ea typeface="+mj-ea"/>
              </a:rPr>
              <a:t>android.permission.WAKE_LOCK</a:t>
            </a:r>
            <a:r>
              <a:rPr lang="en-US" altLang="zh-TW" sz="1600" dirty="0">
                <a:latin typeface="+mj-ea"/>
                <a:ea typeface="+mj-ea"/>
              </a:rPr>
              <a:t>" /&gt;</a:t>
            </a:r>
          </a:p>
          <a:p>
            <a:pPr marL="457200" lvl="1" indent="0">
              <a:buNone/>
            </a:pPr>
            <a:r>
              <a:rPr lang="en-US" altLang="zh-TW" sz="1600" dirty="0">
                <a:latin typeface="+mj-ea"/>
                <a:ea typeface="+mj-ea"/>
              </a:rPr>
              <a:t>    &lt;uses-permission </a:t>
            </a:r>
            <a:r>
              <a:rPr lang="en-US" altLang="zh-TW" sz="1600" dirty="0" err="1">
                <a:latin typeface="+mj-ea"/>
                <a:ea typeface="+mj-ea"/>
              </a:rPr>
              <a:t>android:name</a:t>
            </a:r>
            <a:r>
              <a:rPr lang="en-US" altLang="zh-TW" sz="1600" dirty="0">
                <a:latin typeface="+mj-ea"/>
                <a:ea typeface="+mj-ea"/>
              </a:rPr>
              <a:t>="com.google.android.c2dm.permission.RECEIVE" /&gt;</a:t>
            </a:r>
            <a:endParaRPr lang="en-US" altLang="zh-TW" sz="1600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zh-TW" dirty="0" smtClean="0"/>
          </a:p>
          <a:p>
            <a:pPr lvl="1"/>
            <a:r>
              <a:rPr lang="zh-TW" altLang="en-US" dirty="0" smtClean="0"/>
              <a:t>增加</a:t>
            </a:r>
            <a:r>
              <a:rPr lang="en-US" altLang="zh-TW" dirty="0" smtClean="0"/>
              <a:t>meta-data</a:t>
            </a:r>
          </a:p>
          <a:p>
            <a:pPr marL="457200" lvl="1" indent="0">
              <a:buNone/>
            </a:pPr>
            <a:r>
              <a:rPr lang="en-US" altLang="zh-TW" sz="1600" dirty="0" smtClean="0">
                <a:latin typeface="+mj-ea"/>
                <a:ea typeface="+mj-ea"/>
              </a:rPr>
              <a:t>&lt;</a:t>
            </a:r>
            <a:r>
              <a:rPr lang="en-US" altLang="zh-TW" sz="1600" dirty="0">
                <a:latin typeface="+mj-ea"/>
                <a:ea typeface="+mj-ea"/>
              </a:rPr>
              <a:t>meta-data</a:t>
            </a:r>
            <a:br>
              <a:rPr lang="en-US" altLang="zh-TW" sz="1600" dirty="0">
                <a:latin typeface="+mj-ea"/>
                <a:ea typeface="+mj-ea"/>
              </a:rPr>
            </a:br>
            <a:r>
              <a:rPr lang="en-US" altLang="zh-TW" sz="1600" dirty="0">
                <a:latin typeface="+mj-ea"/>
                <a:ea typeface="+mj-ea"/>
              </a:rPr>
              <a:t>    </a:t>
            </a:r>
            <a:r>
              <a:rPr lang="en-US" altLang="zh-TW" sz="1600" dirty="0" err="1">
                <a:latin typeface="+mj-ea"/>
                <a:ea typeface="+mj-ea"/>
              </a:rPr>
              <a:t>android:name</a:t>
            </a:r>
            <a:r>
              <a:rPr lang="en-US" altLang="zh-TW" sz="1600" dirty="0">
                <a:latin typeface="+mj-ea"/>
                <a:ea typeface="+mj-ea"/>
              </a:rPr>
              <a:t>="</a:t>
            </a:r>
            <a:r>
              <a:rPr lang="en-US" altLang="zh-TW" sz="1600" dirty="0" err="1">
                <a:latin typeface="+mj-ea"/>
                <a:ea typeface="+mj-ea"/>
              </a:rPr>
              <a:t>com.google.android.gms.version</a:t>
            </a:r>
            <a:r>
              <a:rPr lang="en-US" altLang="zh-TW" sz="1600" dirty="0">
                <a:latin typeface="+mj-ea"/>
                <a:ea typeface="+mj-ea"/>
              </a:rPr>
              <a:t>"</a:t>
            </a:r>
            <a:br>
              <a:rPr lang="en-US" altLang="zh-TW" sz="1600" dirty="0">
                <a:latin typeface="+mj-ea"/>
                <a:ea typeface="+mj-ea"/>
              </a:rPr>
            </a:br>
            <a:r>
              <a:rPr lang="en-US" altLang="zh-TW" sz="1600" dirty="0">
                <a:latin typeface="+mj-ea"/>
                <a:ea typeface="+mj-ea"/>
              </a:rPr>
              <a:t>    </a:t>
            </a:r>
            <a:r>
              <a:rPr lang="en-US" altLang="zh-TW" sz="1600" dirty="0" err="1">
                <a:latin typeface="+mj-ea"/>
                <a:ea typeface="+mj-ea"/>
              </a:rPr>
              <a:t>android:value</a:t>
            </a:r>
            <a:r>
              <a:rPr lang="en-US" altLang="zh-TW" sz="1600" dirty="0">
                <a:latin typeface="+mj-ea"/>
                <a:ea typeface="+mj-ea"/>
              </a:rPr>
              <a:t>="@integer/</a:t>
            </a:r>
            <a:r>
              <a:rPr lang="en-US" altLang="zh-TW" sz="1600" dirty="0" err="1">
                <a:latin typeface="+mj-ea"/>
                <a:ea typeface="+mj-ea"/>
              </a:rPr>
              <a:t>google_play_services_version</a:t>
            </a:r>
            <a:r>
              <a:rPr lang="en-US" altLang="zh-TW" sz="1600" dirty="0">
                <a:latin typeface="+mj-ea"/>
                <a:ea typeface="+mj-ea"/>
              </a:rPr>
              <a:t>" /&gt;</a:t>
            </a:r>
            <a:endParaRPr lang="zh-TW" altLang="en-US" sz="1600" dirty="0">
              <a:latin typeface="+mj-ea"/>
              <a:ea typeface="+mj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71600" y="5989930"/>
            <a:ext cx="7510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  <a:latin typeface="+mn-ea"/>
              </a:rPr>
              <a:t>設定完成後，要</a:t>
            </a:r>
            <a:r>
              <a:rPr lang="en-US" altLang="zh-TW" sz="2400" b="1" dirty="0" smtClean="0">
                <a:solidFill>
                  <a:srgbClr val="FF0000"/>
                </a:solidFill>
                <a:latin typeface="+mn-ea"/>
              </a:rPr>
              <a:t>Rebuild 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+mn-ea"/>
              </a:rPr>
              <a:t>project，這樣meta-data才會產生</a:t>
            </a:r>
            <a:endParaRPr lang="zh-TW" altLang="en-US" sz="24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9756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GCM Demo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 smtClean="0"/>
              <a:t>AndroidManifest.xml (2/2)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276872"/>
            <a:ext cx="8946115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3491880" y="2708921"/>
            <a:ext cx="5472608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779912" y="4761311"/>
            <a:ext cx="4248472" cy="539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23528" y="3392997"/>
            <a:ext cx="2520280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9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GCM Demo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err="1" smtClean="0"/>
              <a:t>build.gradle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增加</a:t>
            </a:r>
            <a:r>
              <a:rPr lang="en-US" altLang="zh-TW" dirty="0" smtClean="0"/>
              <a:t>dependencies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+mj-ea"/>
                <a:ea typeface="+mj-ea"/>
              </a:rPr>
              <a:t>compile </a:t>
            </a:r>
            <a:r>
              <a:rPr lang="en-US" altLang="zh-TW" sz="1800" b="1" dirty="0">
                <a:latin typeface="+mj-ea"/>
                <a:ea typeface="+mj-ea"/>
              </a:rPr>
              <a:t>'com.google.android.gms:play-services:6.5.+'</a:t>
            </a:r>
            <a:endParaRPr lang="zh-TW" altLang="en-US" sz="1800" dirty="0">
              <a:latin typeface="+mj-ea"/>
              <a:ea typeface="+mj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84984"/>
            <a:ext cx="669607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331639" y="4869161"/>
            <a:ext cx="6192019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181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GCM Demo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增加</a:t>
            </a:r>
            <a:r>
              <a:rPr lang="en-US" altLang="zh-TW" dirty="0" smtClean="0"/>
              <a:t>Receiver，設定AndroidManifest.xml</a:t>
            </a:r>
          </a:p>
          <a:p>
            <a:pPr marL="40005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&lt;receiver</a:t>
            </a:r>
          </a:p>
          <a:p>
            <a:pPr marL="40005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    </a:t>
            </a:r>
            <a:r>
              <a:rPr lang="en-US" altLang="zh-TW" sz="1400" dirty="0" err="1">
                <a:latin typeface="+mj-ea"/>
                <a:ea typeface="+mj-ea"/>
              </a:rPr>
              <a:t>android:name</a:t>
            </a:r>
            <a:r>
              <a:rPr lang="en-US" altLang="zh-TW" sz="1400" dirty="0">
                <a:latin typeface="+mj-ea"/>
                <a:ea typeface="+mj-ea"/>
              </a:rPr>
              <a:t>=".</a:t>
            </a:r>
            <a:r>
              <a:rPr lang="en-US" altLang="zh-TW" sz="1400" dirty="0" err="1">
                <a:latin typeface="+mj-ea"/>
                <a:ea typeface="+mj-ea"/>
              </a:rPr>
              <a:t>activity.GCMDemo.GCMFirstDemo.GCMFirstReceiver</a:t>
            </a:r>
            <a:r>
              <a:rPr lang="en-US" altLang="zh-TW" sz="1400" dirty="0">
                <a:latin typeface="+mj-ea"/>
                <a:ea typeface="+mj-ea"/>
              </a:rPr>
              <a:t>"</a:t>
            </a:r>
          </a:p>
          <a:p>
            <a:pPr marL="40005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    </a:t>
            </a:r>
            <a:r>
              <a:rPr lang="en-US" altLang="zh-TW" sz="1400" dirty="0" err="1">
                <a:latin typeface="+mj-ea"/>
                <a:ea typeface="+mj-ea"/>
              </a:rPr>
              <a:t>android:permission</a:t>
            </a:r>
            <a:r>
              <a:rPr lang="en-US" altLang="zh-TW" sz="1400" dirty="0">
                <a:latin typeface="+mj-ea"/>
                <a:ea typeface="+mj-ea"/>
              </a:rPr>
              <a:t>="com.google.android.c2dm.permission.SEND" &gt;</a:t>
            </a:r>
          </a:p>
          <a:p>
            <a:pPr marL="40005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    &lt;intent-filter&gt;</a:t>
            </a:r>
          </a:p>
          <a:p>
            <a:pPr marL="40005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        &lt;action </a:t>
            </a:r>
            <a:r>
              <a:rPr lang="en-US" altLang="zh-TW" sz="1400" dirty="0" err="1">
                <a:latin typeface="+mj-ea"/>
                <a:ea typeface="+mj-ea"/>
              </a:rPr>
              <a:t>android:name</a:t>
            </a:r>
            <a:r>
              <a:rPr lang="en-US" altLang="zh-TW" sz="1400" dirty="0">
                <a:latin typeface="+mj-ea"/>
                <a:ea typeface="+mj-ea"/>
              </a:rPr>
              <a:t>="com.google.android.c2dm.intent.RECEIVE" /&gt;</a:t>
            </a:r>
          </a:p>
          <a:p>
            <a:pPr marL="40005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        &lt;category </a:t>
            </a:r>
            <a:r>
              <a:rPr lang="en-US" altLang="zh-TW" sz="1400" dirty="0" err="1">
                <a:latin typeface="+mj-ea"/>
                <a:ea typeface="+mj-ea"/>
              </a:rPr>
              <a:t>android:name</a:t>
            </a:r>
            <a:r>
              <a:rPr lang="en-US" altLang="zh-TW" sz="1400" dirty="0">
                <a:latin typeface="+mj-ea"/>
                <a:ea typeface="+mj-ea"/>
              </a:rPr>
              <a:t>="</a:t>
            </a:r>
            <a:r>
              <a:rPr lang="en-US" altLang="zh-TW" sz="1400" dirty="0" err="1">
                <a:latin typeface="+mj-ea"/>
                <a:ea typeface="+mj-ea"/>
              </a:rPr>
              <a:t>com.example.CustomerUIDemo</a:t>
            </a:r>
            <a:r>
              <a:rPr lang="en-US" altLang="zh-TW" sz="1400" dirty="0">
                <a:latin typeface="+mj-ea"/>
                <a:ea typeface="+mj-ea"/>
              </a:rPr>
              <a:t>" /&gt;</a:t>
            </a:r>
          </a:p>
          <a:p>
            <a:pPr marL="40005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    &lt;/intent-filter&gt;</a:t>
            </a:r>
          </a:p>
          <a:p>
            <a:pPr marL="40005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&lt;/receiver&gt;</a:t>
            </a:r>
            <a:endParaRPr lang="zh-TW" altLang="en-US" sz="1400" dirty="0"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653136"/>
            <a:ext cx="7005328" cy="15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995937" y="5635877"/>
            <a:ext cx="2664296" cy="1567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圖說文字 3"/>
          <p:cNvSpPr/>
          <p:nvPr/>
        </p:nvSpPr>
        <p:spPr>
          <a:xfrm>
            <a:off x="6876256" y="5916700"/>
            <a:ext cx="1584176" cy="612648"/>
          </a:xfrm>
          <a:prstGeom prst="wedgeRectCallout">
            <a:avLst>
              <a:gd name="adj1" fmla="val -132519"/>
              <a:gd name="adj2" fmla="val -6626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Package </a:t>
            </a:r>
            <a:r>
              <a:rPr lang="en-US" altLang="zh-TW" dirty="0" smtClean="0">
                <a:solidFill>
                  <a:schemeClr val="tx1"/>
                </a:solidFill>
              </a:rPr>
              <a:t>Name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4084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GCM Demo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Server 向 GCM </a:t>
            </a:r>
            <a:r>
              <a:rPr lang="en-US" altLang="zh-TW" dirty="0" err="1" smtClean="0"/>
              <a:t>發訊息</a:t>
            </a:r>
            <a:r>
              <a:rPr lang="en-US" altLang="zh-TW" dirty="0" smtClean="0"/>
              <a:t> (1/3)</a:t>
            </a:r>
          </a:p>
          <a:p>
            <a:pPr lvl="1"/>
            <a:r>
              <a:rPr lang="en-US" altLang="zh-TW" dirty="0"/>
              <a:t>URL: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android.googleapis.com/gcm/send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Header </a:t>
            </a:r>
            <a:r>
              <a:rPr lang="en-US" altLang="zh-TW" dirty="0" err="1" smtClean="0"/>
              <a:t>設定</a:t>
            </a:r>
            <a:endParaRPr lang="en-US" altLang="zh-TW" dirty="0" smtClean="0"/>
          </a:p>
          <a:p>
            <a:pPr lvl="2"/>
            <a:r>
              <a:rPr lang="en-US" altLang="zh-TW" dirty="0"/>
              <a:t>Authorization: </a:t>
            </a:r>
            <a:r>
              <a:rPr lang="en-US" altLang="zh-TW" dirty="0" smtClean="0"/>
              <a:t>API Key (API </a:t>
            </a:r>
            <a:r>
              <a:rPr lang="en-US" altLang="zh-TW" dirty="0" err="1" smtClean="0"/>
              <a:t>金鑰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/>
              <a:t>Content-Type: </a:t>
            </a:r>
            <a:r>
              <a:rPr lang="en-US" altLang="zh-TW" dirty="0" smtClean="0"/>
              <a:t>application/</a:t>
            </a:r>
            <a:r>
              <a:rPr lang="en-US" altLang="zh-TW" dirty="0" err="1" smtClean="0"/>
              <a:t>json</a:t>
            </a:r>
            <a:endParaRPr lang="en-US" altLang="zh-TW" dirty="0" smtClean="0"/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5801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GCM Demo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+mn-ea"/>
              </a:rPr>
              <a:t>Server 向 GCM </a:t>
            </a:r>
            <a:r>
              <a:rPr lang="en-US" altLang="zh-TW" dirty="0" err="1" smtClean="0">
                <a:latin typeface="+mn-ea"/>
              </a:rPr>
              <a:t>發訊息</a:t>
            </a:r>
            <a:r>
              <a:rPr lang="en-US" altLang="zh-TW" dirty="0"/>
              <a:t> </a:t>
            </a:r>
            <a:r>
              <a:rPr lang="en-US" altLang="zh-TW" dirty="0" smtClean="0"/>
              <a:t>(2/3</a:t>
            </a:r>
            <a:r>
              <a:rPr lang="en-US" altLang="zh-TW" dirty="0"/>
              <a:t>)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en-US" altLang="zh-TW" dirty="0" smtClean="0">
                <a:latin typeface="+mn-ea"/>
              </a:rPr>
              <a:t>Post </a:t>
            </a:r>
            <a:r>
              <a:rPr lang="en-US" altLang="zh-TW" dirty="0" err="1">
                <a:latin typeface="+mn-ea"/>
              </a:rPr>
              <a:t>資料，要為JSON格式</a:t>
            </a:r>
            <a:endParaRPr lang="en-US" altLang="zh-TW" dirty="0" smtClean="0">
              <a:latin typeface="+mn-ea"/>
            </a:endParaRPr>
          </a:p>
          <a:p>
            <a:pPr marL="400050" lvl="2" indent="0">
              <a:buNone/>
            </a:pPr>
            <a:r>
              <a:rPr lang="en-US" altLang="zh-TW" sz="1600" dirty="0" smtClean="0">
                <a:latin typeface="+mn-ea"/>
              </a:rPr>
              <a:t>{“</a:t>
            </a:r>
            <a:r>
              <a:rPr lang="en-US" altLang="zh-TW" sz="1600" dirty="0" err="1" smtClean="0">
                <a:latin typeface="+mn-ea"/>
              </a:rPr>
              <a:t>registration_ids</a:t>
            </a:r>
            <a:r>
              <a:rPr lang="en-US" altLang="zh-TW" sz="1600" dirty="0" smtClean="0">
                <a:latin typeface="+mn-ea"/>
              </a:rPr>
              <a:t>":[“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+mn-ea"/>
              </a:rPr>
              <a:t>user註冊的register</a:t>
            </a:r>
            <a:r>
              <a:rPr lang="en-US" altLang="zh-TW" sz="1600" b="1" dirty="0" smtClean="0">
                <a:solidFill>
                  <a:srgbClr val="FF0000"/>
                </a:solidFill>
                <a:latin typeface="+mn-ea"/>
              </a:rPr>
              <a:t> ID</a:t>
            </a:r>
            <a:r>
              <a:rPr lang="en-US" altLang="zh-TW" sz="1600" dirty="0" smtClean="0">
                <a:latin typeface="+mn-ea"/>
              </a:rPr>
              <a:t>"],   </a:t>
            </a:r>
          </a:p>
          <a:p>
            <a:pPr marL="400050" lvl="2" indent="0">
              <a:buNone/>
            </a:pPr>
            <a:r>
              <a:rPr lang="en-US" altLang="zh-TW" sz="1600" dirty="0">
                <a:latin typeface="+mn-ea"/>
              </a:rPr>
              <a:t> </a:t>
            </a:r>
            <a:r>
              <a:rPr lang="en-US" altLang="zh-TW" sz="1600" dirty="0" smtClean="0">
                <a:latin typeface="+mn-ea"/>
              </a:rPr>
              <a:t>  "</a:t>
            </a:r>
            <a:r>
              <a:rPr lang="en-US" altLang="zh-TW" sz="1600" dirty="0">
                <a:latin typeface="+mn-ea"/>
              </a:rPr>
              <a:t>data</a:t>
            </a:r>
            <a:r>
              <a:rPr lang="en-US" altLang="zh-TW" sz="1600" dirty="0" smtClean="0">
                <a:latin typeface="+mn-ea"/>
              </a:rPr>
              <a:t>":{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+mn-ea"/>
              </a:rPr>
              <a:t>傳送訊息內容</a:t>
            </a:r>
            <a:r>
              <a:rPr lang="en-US" altLang="zh-TW" sz="1600" dirty="0" smtClean="0">
                <a:latin typeface="+mn-ea"/>
              </a:rPr>
              <a:t>} </a:t>
            </a:r>
            <a:r>
              <a:rPr lang="en-US" altLang="zh-TW" sz="1600" dirty="0">
                <a:latin typeface="+mn-ea"/>
              </a:rPr>
              <a:t>}</a:t>
            </a:r>
            <a:endParaRPr lang="zh-TW" altLang="en-US" sz="1600" dirty="0">
              <a:latin typeface="+mn-ea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+mn-ea"/>
              </a:rPr>
              <a:t>    Ex:</a:t>
            </a:r>
          </a:p>
          <a:p>
            <a:pPr marL="800100" lvl="2" indent="0">
              <a:buNone/>
            </a:pPr>
            <a:r>
              <a:rPr lang="en-US" altLang="zh-TW" sz="1600" dirty="0">
                <a:latin typeface="+mn-ea"/>
              </a:rPr>
              <a:t>{"</a:t>
            </a:r>
            <a:r>
              <a:rPr lang="en-US" altLang="zh-TW" sz="1600" dirty="0" err="1">
                <a:latin typeface="+mn-ea"/>
              </a:rPr>
              <a:t>registration_ids</a:t>
            </a:r>
            <a:r>
              <a:rPr lang="en-US" altLang="zh-TW" sz="1600" dirty="0">
                <a:latin typeface="+mn-ea"/>
              </a:rPr>
              <a:t>":["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APA91bH2vsurFMpH2dQDYPIW8x</a:t>
            </a:r>
            <a:r>
              <a:rPr lang="en-US" altLang="zh-TW" sz="1600" dirty="0">
                <a:latin typeface="+mn-ea"/>
              </a:rPr>
              <a:t>"],</a:t>
            </a:r>
          </a:p>
          <a:p>
            <a:pPr marL="800100" lvl="2" indent="0">
              <a:buNone/>
            </a:pPr>
            <a:r>
              <a:rPr lang="en-US" altLang="zh-TW" sz="1600" dirty="0">
                <a:latin typeface="+mn-ea"/>
              </a:rPr>
              <a:t>  "data":{</a:t>
            </a:r>
          </a:p>
          <a:p>
            <a:pPr marL="800100" lvl="2" indent="0">
              <a:buNone/>
            </a:pPr>
            <a:r>
              <a:rPr lang="en-US" altLang="zh-TW" sz="1600" dirty="0">
                <a:latin typeface="+mn-ea"/>
              </a:rPr>
              <a:t>	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"message":{"model":"AAA-001", </a:t>
            </a:r>
          </a:p>
          <a:p>
            <a:pPr marL="800100" lvl="2" indent="0">
              <a:buNone/>
            </a:pP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	           "</a:t>
            </a:r>
            <a:r>
              <a:rPr lang="en-US" altLang="zh-TW" sz="1600" b="1" dirty="0" err="1">
                <a:solidFill>
                  <a:srgbClr val="FF0000"/>
                </a:solidFill>
                <a:latin typeface="+mn-ea"/>
              </a:rPr>
              <a:t>name":"Car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", </a:t>
            </a:r>
          </a:p>
          <a:p>
            <a:pPr marL="800100" lvl="2" indent="0">
              <a:buNone/>
            </a:pP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		   "</a:t>
            </a:r>
            <a:r>
              <a:rPr lang="en-US" altLang="zh-TW" sz="1600" b="1" dirty="0" err="1">
                <a:solidFill>
                  <a:srgbClr val="FF0000"/>
                </a:solidFill>
                <a:latin typeface="+mn-ea"/>
              </a:rPr>
              <a:t>color":"Red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" }</a:t>
            </a:r>
          </a:p>
          <a:p>
            <a:pPr marL="800100" lvl="2" indent="0">
              <a:buNone/>
            </a:pPr>
            <a:r>
              <a:rPr lang="en-US" altLang="zh-TW" sz="1600" dirty="0">
                <a:latin typeface="+mn-ea"/>
              </a:rPr>
              <a:t>	}</a:t>
            </a:r>
          </a:p>
          <a:p>
            <a:pPr marL="800100" lvl="2" indent="0">
              <a:buNone/>
            </a:pPr>
            <a:r>
              <a:rPr lang="en-US" altLang="zh-TW" sz="1600" dirty="0">
                <a:latin typeface="+mn-ea"/>
              </a:rPr>
              <a:t>}</a:t>
            </a:r>
            <a:endParaRPr lang="zh-TW" altLang="en-US" sz="1600" dirty="0">
              <a:latin typeface="+mn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71600" y="5589240"/>
            <a:ext cx="73116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TW" sz="2400" b="1" dirty="0" err="1" smtClean="0">
                <a:solidFill>
                  <a:srgbClr val="FF0000"/>
                </a:solidFill>
                <a:latin typeface="+mn-ea"/>
              </a:rPr>
              <a:t>registration_ids</a:t>
            </a:r>
            <a:r>
              <a:rPr lang="en-US" altLang="zh-TW" sz="24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+mn-ea"/>
              </a:rPr>
              <a:t>可以設定多筆，就可以傳給多個user</a:t>
            </a:r>
            <a:endParaRPr lang="en-US" altLang="zh-TW" sz="2400" b="1" dirty="0" smtClean="0">
              <a:solidFill>
                <a:srgbClr val="FF0000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en-US" altLang="zh-TW" sz="2400" b="1" dirty="0" smtClean="0">
                <a:solidFill>
                  <a:srgbClr val="FF0000"/>
                </a:solidFill>
                <a:latin typeface="+mn-ea"/>
              </a:rPr>
              <a:t>data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+mn-ea"/>
              </a:rPr>
              <a:t>內容可以自行定義，只要是JSON格式及可</a:t>
            </a:r>
            <a:endParaRPr lang="en-US" altLang="zh-TW" sz="2400" b="1" dirty="0" smtClean="0">
              <a:solidFill>
                <a:srgbClr val="FF0000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en-US" altLang="zh-TW" sz="2400" b="1" dirty="0" smtClean="0">
                <a:solidFill>
                  <a:srgbClr val="FF0000"/>
                </a:solidFill>
                <a:latin typeface="+mn-ea"/>
              </a:rPr>
              <a:t>client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+mn-ea"/>
              </a:rPr>
              <a:t>收到及為”傳送訊息內容</a:t>
            </a:r>
            <a:r>
              <a:rPr lang="en-US" altLang="zh-TW" sz="2400" b="1" dirty="0" smtClean="0">
                <a:solidFill>
                  <a:srgbClr val="FF0000"/>
                </a:solidFill>
                <a:latin typeface="+mn-ea"/>
              </a:rPr>
              <a:t>”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846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GCM Demo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  <a:ea typeface="+mj-ea"/>
              </a:rPr>
              <a:t>Server 向 GCM </a:t>
            </a:r>
            <a:r>
              <a:rPr lang="en-US" altLang="zh-TW" dirty="0" err="1" smtClean="0">
                <a:latin typeface="+mj-ea"/>
                <a:ea typeface="+mj-ea"/>
              </a:rPr>
              <a:t>發訊息</a:t>
            </a:r>
            <a:r>
              <a:rPr lang="en-US" altLang="zh-TW" dirty="0"/>
              <a:t> </a:t>
            </a:r>
            <a:r>
              <a:rPr lang="en-US" altLang="zh-TW" dirty="0" smtClean="0"/>
              <a:t>(3/3</a:t>
            </a:r>
            <a:r>
              <a:rPr lang="en-US" altLang="zh-TW" dirty="0"/>
              <a:t>)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en-US" altLang="zh-TW" dirty="0" smtClean="0">
                <a:latin typeface="+mj-ea"/>
                <a:ea typeface="+mj-ea"/>
              </a:rPr>
              <a:t>post </a:t>
            </a:r>
            <a:r>
              <a:rPr lang="en-US" altLang="zh-TW" dirty="0" err="1" smtClean="0">
                <a:latin typeface="+mj-ea"/>
                <a:ea typeface="+mj-ea"/>
              </a:rPr>
              <a:t>資料後，server回應的訊息如下</a:t>
            </a:r>
            <a:endParaRPr lang="en-US" altLang="zh-TW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{"multicast_id":6934727490657173521,</a:t>
            </a:r>
          </a:p>
          <a:p>
            <a:pPr marL="457200" lvl="1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  "</a:t>
            </a:r>
            <a:r>
              <a:rPr lang="en-US" altLang="zh-TW" sz="2000" b="1" dirty="0">
                <a:solidFill>
                  <a:srgbClr val="FF0000"/>
                </a:solidFill>
                <a:latin typeface="+mj-ea"/>
                <a:ea typeface="+mj-ea"/>
              </a:rPr>
              <a:t>success</a:t>
            </a:r>
            <a:r>
              <a:rPr lang="en-US" altLang="zh-TW" sz="2000" dirty="0">
                <a:latin typeface="+mj-ea"/>
                <a:ea typeface="+mj-ea"/>
              </a:rPr>
              <a:t>":1</a:t>
            </a:r>
            <a:r>
              <a:rPr lang="en-US" altLang="zh-TW" sz="2000" dirty="0" smtClean="0">
                <a:latin typeface="+mj-ea"/>
                <a:ea typeface="+mj-ea"/>
              </a:rPr>
              <a:t>,</a:t>
            </a:r>
          </a:p>
          <a:p>
            <a:pPr marL="457200" lvl="1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  "</a:t>
            </a:r>
            <a:r>
              <a:rPr lang="en-US" altLang="zh-TW" sz="2000" b="1" dirty="0">
                <a:solidFill>
                  <a:srgbClr val="FF0000"/>
                </a:solidFill>
                <a:latin typeface="+mj-ea"/>
                <a:ea typeface="+mj-ea"/>
              </a:rPr>
              <a:t>failure</a:t>
            </a:r>
            <a:r>
              <a:rPr lang="en-US" altLang="zh-TW" sz="2000" dirty="0">
                <a:latin typeface="+mj-ea"/>
                <a:ea typeface="+mj-ea"/>
              </a:rPr>
              <a:t>":0</a:t>
            </a:r>
            <a:r>
              <a:rPr lang="en-US" altLang="zh-TW" sz="2000" dirty="0" smtClean="0">
                <a:latin typeface="+mj-ea"/>
                <a:ea typeface="+mj-ea"/>
              </a:rPr>
              <a:t>,</a:t>
            </a:r>
          </a:p>
          <a:p>
            <a:pPr marL="457200" lvl="1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  "</a:t>
            </a:r>
            <a:r>
              <a:rPr lang="en-US" altLang="zh-TW" sz="2000" dirty="0">
                <a:latin typeface="+mj-ea"/>
                <a:ea typeface="+mj-ea"/>
              </a:rPr>
              <a:t>canonical_ids":0</a:t>
            </a:r>
            <a:r>
              <a:rPr lang="en-US" altLang="zh-TW" sz="2000" dirty="0" smtClean="0">
                <a:latin typeface="+mj-ea"/>
                <a:ea typeface="+mj-ea"/>
              </a:rPr>
              <a:t>,</a:t>
            </a:r>
          </a:p>
          <a:p>
            <a:pPr marL="457200" lvl="1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  "</a:t>
            </a:r>
            <a:r>
              <a:rPr lang="en-US" altLang="zh-TW" sz="2000" dirty="0">
                <a:latin typeface="+mj-ea"/>
                <a:ea typeface="+mj-ea"/>
              </a:rPr>
              <a:t>results":[{"message_id":"0:1448011210423470%5d3f2c26f9fd7ecd"}]}</a:t>
            </a:r>
            <a:endParaRPr lang="zh-TW" altLang="en-US" sz="2000" dirty="0">
              <a:latin typeface="+mj-ea"/>
              <a:ea typeface="+mj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259632" y="5589239"/>
            <a:ext cx="4442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TW" sz="2400" b="1" dirty="0" smtClean="0">
                <a:solidFill>
                  <a:srgbClr val="FF0000"/>
                </a:solidFill>
                <a:latin typeface="+mn-ea"/>
              </a:rPr>
              <a:t>success: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+mn-ea"/>
              </a:rPr>
              <a:t>推播成功的裝置數量</a:t>
            </a:r>
            <a:endParaRPr lang="en-US" altLang="zh-TW" sz="2400" b="1" dirty="0" smtClean="0">
              <a:solidFill>
                <a:srgbClr val="FF0000"/>
              </a:solidFill>
              <a:latin typeface="+mn-ea"/>
            </a:endParaRPr>
          </a:p>
          <a:p>
            <a:pPr marL="457200" indent="-457200">
              <a:buFontTx/>
              <a:buAutoNum type="arabicPeriod"/>
            </a:pPr>
            <a:r>
              <a:rPr lang="en-US" altLang="zh-TW" sz="2400" b="1" dirty="0" smtClean="0">
                <a:solidFill>
                  <a:srgbClr val="FF0000"/>
                </a:solidFill>
                <a:latin typeface="+mn-ea"/>
              </a:rPr>
              <a:t>failure: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+mn-ea"/>
              </a:rPr>
              <a:t>推播失敗的裝置數量</a:t>
            </a:r>
            <a:endParaRPr lang="en-US" altLang="zh-TW" sz="24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301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GCM </a:t>
            </a:r>
            <a:r>
              <a:rPr lang="en-US" altLang="zh-TW" dirty="0" err="1" smtClean="0"/>
              <a:t>設定說明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developers.google.com/cloud-messaging/android/client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設定</a:t>
            </a:r>
            <a:r>
              <a:rPr lang="en-US" altLang="zh-TW" dirty="0" smtClean="0"/>
              <a:t>Google </a:t>
            </a:r>
            <a:r>
              <a:rPr lang="en-US" altLang="zh-TW" dirty="0" err="1" smtClean="0"/>
              <a:t>專案</a:t>
            </a:r>
            <a:r>
              <a:rPr lang="en-US" altLang="zh-TW" dirty="0" smtClean="0"/>
              <a:t> console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(Google Developers Console)</a:t>
            </a:r>
          </a:p>
          <a:p>
            <a:pPr lvl="1"/>
            <a:r>
              <a:rPr lang="en-US" altLang="zh-TW" dirty="0"/>
              <a:t>https://console.developers.google.com/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2050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新版</a:t>
            </a:r>
            <a:r>
              <a:rPr lang="en-US" altLang="zh-TW" dirty="0" smtClean="0"/>
              <a:t>GCM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638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20889"/>
            <a:ext cx="8856984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11560" y="4005064"/>
            <a:ext cx="266429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211960" y="3861048"/>
            <a:ext cx="396044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774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2204864"/>
            <a:ext cx="8964488" cy="2980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11560" y="3501008"/>
            <a:ext cx="266429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779912" y="2852936"/>
            <a:ext cx="41044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60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Google </a:t>
            </a:r>
            <a:r>
              <a:rPr lang="en-US" altLang="zh-TW" dirty="0" err="1" smtClean="0"/>
              <a:t>新專案</a:t>
            </a:r>
            <a:r>
              <a:rPr lang="en-US" altLang="zh-TW" dirty="0" smtClean="0"/>
              <a:t>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進入</a:t>
            </a:r>
            <a:r>
              <a:rPr lang="en-US" altLang="zh-TW" dirty="0" smtClean="0"/>
              <a:t>Google Develop Console</a:t>
            </a:r>
          </a:p>
          <a:p>
            <a:pPr lvl="1"/>
            <a:r>
              <a:rPr lang="en-US" altLang="zh-TW" dirty="0">
                <a:hlinkClick r:id="rId2"/>
              </a:rPr>
              <a:t>https://console.developers.google.com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建立專案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3933056"/>
            <a:ext cx="4464496" cy="1532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843808" y="5085184"/>
            <a:ext cx="244827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15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Google </a:t>
            </a:r>
            <a:r>
              <a:rPr lang="en-US" altLang="zh-TW" dirty="0" err="1" smtClean="0"/>
              <a:t>新專案</a:t>
            </a:r>
            <a:r>
              <a:rPr lang="en-US" altLang="zh-TW" dirty="0"/>
              <a:t> </a:t>
            </a:r>
            <a:r>
              <a:rPr lang="en-US" altLang="zh-TW" dirty="0" smtClean="0"/>
              <a:t>(2/2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輸入專案名稱，建立專案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建立專案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5"/>
            <a:ext cx="3744416" cy="1683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71600" y="2636912"/>
            <a:ext cx="352839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043608" y="3429000"/>
            <a:ext cx="4320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75" y="4509121"/>
            <a:ext cx="5273609" cy="1266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304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產生</a:t>
            </a:r>
            <a:r>
              <a:rPr lang="en-US" altLang="zh-TW" dirty="0" smtClean="0"/>
              <a:t>API</a:t>
            </a:r>
            <a:r>
              <a:rPr lang="zh-TW" altLang="en-US" dirty="0" smtClean="0"/>
              <a:t>金鑰 </a:t>
            </a:r>
            <a:r>
              <a:rPr lang="en-US" altLang="zh-TW" dirty="0" smtClean="0"/>
              <a:t>(API Key) (1/5)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進入新建立的專案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49786"/>
            <a:ext cx="6120680" cy="171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059832" y="2149786"/>
            <a:ext cx="100811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696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產生</a:t>
            </a:r>
            <a:r>
              <a:rPr lang="en-US" altLang="zh-TW" dirty="0"/>
              <a:t>API</a:t>
            </a:r>
            <a:r>
              <a:rPr lang="zh-TW" altLang="en-US" dirty="0"/>
              <a:t>金鑰 </a:t>
            </a:r>
            <a:r>
              <a:rPr lang="en-US" altLang="zh-TW" dirty="0"/>
              <a:t>(API Key</a:t>
            </a:r>
            <a:r>
              <a:rPr lang="en-US" altLang="zh-TW" dirty="0" smtClean="0"/>
              <a:t>)</a:t>
            </a:r>
            <a:r>
              <a:rPr lang="en-US" altLang="zh-TW" dirty="0"/>
              <a:t> </a:t>
            </a:r>
            <a:r>
              <a:rPr lang="en-US" altLang="zh-TW" dirty="0" smtClean="0"/>
              <a:t>(2/5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API Key (API </a:t>
            </a:r>
            <a:r>
              <a:rPr lang="en-US" altLang="zh-TW" dirty="0" err="1"/>
              <a:t>金鑰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204864"/>
            <a:ext cx="8715489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67544" y="3356992"/>
            <a:ext cx="36004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06854" y="2996952"/>
            <a:ext cx="492738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508104" y="4437112"/>
            <a:ext cx="7200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508104" y="4751688"/>
            <a:ext cx="2520280" cy="405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38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產生</a:t>
            </a:r>
            <a:r>
              <a:rPr lang="en-US" altLang="zh-TW" dirty="0"/>
              <a:t>API</a:t>
            </a:r>
            <a:r>
              <a:rPr lang="zh-TW" altLang="en-US" dirty="0"/>
              <a:t>金鑰 </a:t>
            </a:r>
            <a:r>
              <a:rPr lang="en-US" altLang="zh-TW" dirty="0"/>
              <a:t>(API Key</a:t>
            </a:r>
            <a:r>
              <a:rPr lang="en-US" altLang="zh-TW" dirty="0" smtClean="0"/>
              <a:t>)</a:t>
            </a:r>
            <a:r>
              <a:rPr lang="en-US" altLang="zh-TW" dirty="0"/>
              <a:t> </a:t>
            </a:r>
            <a:r>
              <a:rPr lang="en-US" altLang="zh-TW" dirty="0" smtClean="0"/>
              <a:t>(3/5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選擇「伺服器金鑰」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62293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187624" y="3465750"/>
            <a:ext cx="1224136" cy="323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898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產生</a:t>
            </a:r>
            <a:r>
              <a:rPr lang="en-US" altLang="zh-TW" dirty="0"/>
              <a:t>API</a:t>
            </a:r>
            <a:r>
              <a:rPr lang="zh-TW" altLang="en-US" dirty="0"/>
              <a:t>金鑰 </a:t>
            </a:r>
            <a:r>
              <a:rPr lang="en-US" altLang="zh-TW" dirty="0"/>
              <a:t>(API Key</a:t>
            </a:r>
            <a:r>
              <a:rPr lang="en-US" altLang="zh-TW" dirty="0" smtClean="0"/>
              <a:t>)</a:t>
            </a:r>
            <a:r>
              <a:rPr lang="en-US" altLang="zh-TW" dirty="0"/>
              <a:t> </a:t>
            </a:r>
            <a:r>
              <a:rPr lang="en-US" altLang="zh-TW" dirty="0" smtClean="0"/>
              <a:t>(4/5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填寫</a:t>
            </a:r>
            <a:r>
              <a:rPr lang="en-US" altLang="zh-TW" dirty="0" smtClean="0"/>
              <a:t>”</a:t>
            </a:r>
            <a:r>
              <a:rPr lang="en-US" altLang="zh-TW" dirty="0" err="1" smtClean="0"/>
              <a:t>名稱</a:t>
            </a:r>
            <a:r>
              <a:rPr lang="en-US" altLang="zh-TW" dirty="0" smtClean="0"/>
              <a:t>”，</a:t>
            </a:r>
            <a:r>
              <a:rPr lang="en-US" altLang="zh-TW" dirty="0" err="1" smtClean="0"/>
              <a:t>按下”建立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7272808" cy="375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27584" y="3789039"/>
            <a:ext cx="6696744" cy="648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48259" y="5373216"/>
            <a:ext cx="612068" cy="323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095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產生</a:t>
            </a:r>
            <a:r>
              <a:rPr lang="en-US" altLang="zh-TW" dirty="0"/>
              <a:t>API</a:t>
            </a:r>
            <a:r>
              <a:rPr lang="zh-TW" altLang="en-US" dirty="0"/>
              <a:t>金鑰 </a:t>
            </a:r>
            <a:r>
              <a:rPr lang="en-US" altLang="zh-TW" dirty="0"/>
              <a:t>(API Key</a:t>
            </a:r>
            <a:r>
              <a:rPr lang="en-US" altLang="zh-TW" dirty="0" smtClean="0"/>
              <a:t>)</a:t>
            </a:r>
            <a:r>
              <a:rPr lang="en-US" altLang="zh-TW" dirty="0"/>
              <a:t> </a:t>
            </a:r>
            <a:r>
              <a:rPr lang="en-US" altLang="zh-TW" dirty="0" smtClean="0"/>
              <a:t>(5/5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得到</a:t>
            </a:r>
            <a:r>
              <a:rPr lang="en-US" altLang="zh-TW" dirty="0" smtClean="0"/>
              <a:t>API </a:t>
            </a:r>
            <a:r>
              <a:rPr lang="en-US" altLang="zh-TW" dirty="0" err="1" smtClean="0"/>
              <a:t>金鑰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5" y="2343150"/>
            <a:ext cx="4959449" cy="18297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628775" y="3041976"/>
            <a:ext cx="453650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437112"/>
            <a:ext cx="8532440" cy="198626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724128" y="6148649"/>
            <a:ext cx="3087960" cy="376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33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430</Words>
  <Application>Microsoft Office PowerPoint</Application>
  <PresentationFormat>如螢幕大小 (4:3)</PresentationFormat>
  <Paragraphs>98</Paragraphs>
  <Slides>22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Office 佈景主題</vt:lpstr>
      <vt:lpstr>GCM 教學與說明</vt:lpstr>
      <vt:lpstr>PowerPoint 簡報</vt:lpstr>
      <vt:lpstr>建立Google 新專案 (1/2)</vt:lpstr>
      <vt:lpstr>建立Google 新專案 (2/2)</vt:lpstr>
      <vt:lpstr>產生API金鑰 (API Key) (1/5)</vt:lpstr>
      <vt:lpstr>產生API金鑰 (API Key) (2/5)</vt:lpstr>
      <vt:lpstr>產生API金鑰 (API Key) (3/5)</vt:lpstr>
      <vt:lpstr>產生API金鑰 (API Key) (4/5)</vt:lpstr>
      <vt:lpstr>產生API金鑰 (API Key) (5/5)</vt:lpstr>
      <vt:lpstr>開啟Cloud Messaging 服務 (1/2)</vt:lpstr>
      <vt:lpstr>開啟Cloud Messaging 服務 (2/2)</vt:lpstr>
      <vt:lpstr>取得token (專案ID)</vt:lpstr>
      <vt:lpstr>GCM Demo 1</vt:lpstr>
      <vt:lpstr>GCM Demo 1</vt:lpstr>
      <vt:lpstr>GCM Demo 1</vt:lpstr>
      <vt:lpstr>GCM Demo 1</vt:lpstr>
      <vt:lpstr>GCM Demo 1</vt:lpstr>
      <vt:lpstr>GCM Demo 1</vt:lpstr>
      <vt:lpstr>GCM Demo 1</vt:lpstr>
      <vt:lpstr>新版GCM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GCM 教學與說明</dc:title>
  <dc:creator>Sonny.H.Shih (tw nesc ec.twtc01.Newegg) 61929</dc:creator>
  <cp:lastModifiedBy>Sonny.H.Shih (nesc.tc01.Newegg) 61929</cp:lastModifiedBy>
  <cp:revision>129</cp:revision>
  <dcterms:created xsi:type="dcterms:W3CDTF">2015-11-05T03:53:37Z</dcterms:created>
  <dcterms:modified xsi:type="dcterms:W3CDTF">2015-11-20T09:33:12Z</dcterms:modified>
</cp:coreProperties>
</file>