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83" r:id="rId19"/>
    <p:sldId id="284" r:id="rId20"/>
    <p:sldId id="270" r:id="rId21"/>
    <p:sldId id="273" r:id="rId22"/>
    <p:sldId id="272" r:id="rId23"/>
    <p:sldId id="274" r:id="rId24"/>
    <p:sldId id="275" r:id="rId25"/>
    <p:sldId id="285" r:id="rId26"/>
    <p:sldId id="276" r:id="rId27"/>
    <p:sldId id="277" r:id="rId28"/>
    <p:sldId id="271" r:id="rId29"/>
    <p:sldId id="268" r:id="rId30"/>
    <p:sldId id="26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7" autoAdjust="0"/>
  </p:normalViewPr>
  <p:slideViewPr>
    <p:cSldViewPr>
      <p:cViewPr varScale="1">
        <p:scale>
          <a:sx n="106" d="100"/>
          <a:sy n="106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9E3F6-2B46-4632-8D41-3674A0205DB8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DF2B-DAE1-40D5-A74F-54A0196EA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BDF2B-DAE1-40D5-A74F-54A0196EA1F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25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BDF2B-DAE1-40D5-A74F-54A0196EA1F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47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loud-messaging/android/cli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.googleapis.com/gcm/sen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GCM </a:t>
            </a:r>
            <a:r>
              <a:rPr lang="en-US" altLang="zh-TW" dirty="0" err="1" smtClean="0"/>
              <a:t>教學與說明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Author: Sonny Shih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63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金鑰 </a:t>
            </a:r>
            <a:r>
              <a:rPr lang="en-US" altLang="zh-TW" dirty="0" smtClean="0"/>
              <a:t>(API Key)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進入新建立的專案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49786"/>
            <a:ext cx="6120680" cy="171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059832" y="2149786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9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(2/5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API Key (API </a:t>
            </a:r>
            <a:r>
              <a:rPr lang="en-US" altLang="zh-TW" dirty="0" err="1"/>
              <a:t>金鑰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204864"/>
            <a:ext cx="871548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67544" y="3356992"/>
            <a:ext cx="36004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6854" y="2996952"/>
            <a:ext cx="49273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508104" y="4437112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508104" y="4751688"/>
            <a:ext cx="2520280" cy="405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38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(3/5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選擇「伺服器金鑰」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2293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87624" y="3465750"/>
            <a:ext cx="1224136" cy="323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89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(4/5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填寫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名稱</a:t>
            </a:r>
            <a:r>
              <a:rPr lang="en-US" altLang="zh-TW" dirty="0" smtClean="0"/>
              <a:t>”，</a:t>
            </a:r>
            <a:r>
              <a:rPr lang="en-US" altLang="zh-TW" dirty="0" err="1" smtClean="0"/>
              <a:t>按下”建立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272808" cy="375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3789039"/>
            <a:ext cx="6696744" cy="64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48259" y="5373216"/>
            <a:ext cx="612068" cy="323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9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(5/5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得到</a:t>
            </a:r>
            <a:r>
              <a:rPr lang="en-US" altLang="zh-TW" dirty="0" smtClean="0"/>
              <a:t>API </a:t>
            </a:r>
            <a:r>
              <a:rPr lang="en-US" altLang="zh-TW" dirty="0" err="1" smtClean="0"/>
              <a:t>金鑰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2343150"/>
            <a:ext cx="4959449" cy="1829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28775" y="3041976"/>
            <a:ext cx="45365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37112"/>
            <a:ext cx="8532440" cy="19862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724128" y="6148649"/>
            <a:ext cx="3087960" cy="376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3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開啟</a:t>
            </a:r>
            <a:r>
              <a:rPr lang="en-US" altLang="zh-TW" dirty="0"/>
              <a:t>Cloud Messaging </a:t>
            </a:r>
            <a:r>
              <a:rPr lang="en-US" altLang="zh-TW" dirty="0" err="1" smtClean="0"/>
              <a:t>服務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 </a:t>
            </a:r>
            <a:r>
              <a:rPr lang="en-US" altLang="zh-TW" dirty="0" smtClean="0"/>
              <a:t>Cloud Messaging </a:t>
            </a:r>
            <a:r>
              <a:rPr lang="en-US" altLang="zh-TW" dirty="0" err="1" smtClean="0"/>
              <a:t>服務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57792"/>
            <a:ext cx="5184576" cy="452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15616" y="3284983"/>
            <a:ext cx="720080" cy="15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3444077"/>
            <a:ext cx="720080" cy="200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79912" y="5938475"/>
            <a:ext cx="1584176" cy="15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66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Cloud Messaging </a:t>
            </a:r>
            <a:r>
              <a:rPr lang="en-US" altLang="zh-TW" dirty="0" err="1" smtClean="0"/>
              <a:t>服務</a:t>
            </a:r>
            <a:r>
              <a:rPr lang="en-US" altLang="zh-TW" dirty="0" smtClean="0"/>
              <a:t>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開啟服務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357438"/>
            <a:ext cx="78676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51920" y="3068960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75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smtClean="0"/>
              <a:t>token (</a:t>
            </a:r>
            <a:r>
              <a:rPr lang="en-US" altLang="zh-TW" dirty="0" err="1" smtClean="0"/>
              <a:t>專案ID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Token (</a:t>
            </a:r>
            <a:r>
              <a:rPr lang="en-US" altLang="zh-TW" dirty="0" err="1" smtClean="0"/>
              <a:t>專案ID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632848" cy="278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572000" y="4581128"/>
            <a:ext cx="14401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7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</a:t>
            </a:r>
            <a:endParaRPr lang="zh-TW" altLang="en-US" dirty="0"/>
          </a:p>
        </p:txBody>
      </p:sp>
      <p:sp>
        <p:nvSpPr>
          <p:cNvPr id="4" name="雲朵形 3"/>
          <p:cNvSpPr/>
          <p:nvPr/>
        </p:nvSpPr>
        <p:spPr>
          <a:xfrm>
            <a:off x="6516216" y="1988840"/>
            <a:ext cx="1728192" cy="144016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+mj-ea"/>
                <a:ea typeface="+mj-ea"/>
              </a:rPr>
              <a:t>GCM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240868"/>
            <a:ext cx="1512168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 Server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07904" y="5548064"/>
            <a:ext cx="165618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 Client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5364088" y="3176972"/>
            <a:ext cx="1296144" cy="23710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355976" y="3861048"/>
            <a:ext cx="17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Register to GCM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508104" y="3356992"/>
            <a:ext cx="1368152" cy="2479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217370" y="4602215"/>
            <a:ext cx="17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Get registered ID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7" idx="1"/>
            <a:endCxn id="5" idx="2"/>
          </p:cNvCxnSpPr>
          <p:nvPr/>
        </p:nvCxnSpPr>
        <p:spPr>
          <a:xfrm flipH="1" flipV="1">
            <a:off x="1439652" y="3176972"/>
            <a:ext cx="2268252" cy="2659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10426" y="4648381"/>
            <a:ext cx="1919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Save registered ID </a:t>
            </a:r>
          </a:p>
          <a:p>
            <a:r>
              <a:rPr lang="en-US" altLang="zh-TW" dirty="0" smtClean="0"/>
              <a:t>to App Server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3"/>
            <a:endCxn id="4" idx="2"/>
          </p:cNvCxnSpPr>
          <p:nvPr/>
        </p:nvCxnSpPr>
        <p:spPr>
          <a:xfrm>
            <a:off x="2195736" y="2708920"/>
            <a:ext cx="432584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236666" y="214107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Post the Message to GCM</a:t>
            </a:r>
            <a:endParaRPr lang="zh-TW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8" name="直線單箭頭接點 27"/>
          <p:cNvCxnSpPr>
            <a:stCxn id="4" idx="1"/>
            <a:endCxn id="7" idx="3"/>
          </p:cNvCxnSpPr>
          <p:nvPr/>
        </p:nvCxnSpPr>
        <p:spPr>
          <a:xfrm flipH="1">
            <a:off x="5364088" y="3427466"/>
            <a:ext cx="2016224" cy="2408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651010" y="4215245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Get a message from GCM</a:t>
            </a:r>
            <a:endParaRPr lang="zh-TW" altLang="en-US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93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8" grpId="0"/>
      <p:bldP spid="18" grpId="1"/>
      <p:bldP spid="22" grpId="0"/>
      <p:bldP spid="22" grpId="1"/>
      <p:bldP spid="27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 connection Server </a:t>
            </a:r>
            <a:r>
              <a:rPr lang="en-US" altLang="zh-TW" dirty="0" smtClean="0"/>
              <a:t>Reference</a:t>
            </a:r>
            <a:endParaRPr lang="en-US" altLang="zh-TW" dirty="0"/>
          </a:p>
          <a:p>
            <a:pPr lvl="1"/>
            <a:r>
              <a:rPr lang="en-US" altLang="zh-TW" dirty="0"/>
              <a:t>https://developers.google.com/cloud-messaging/http-server-ref#send-downstream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2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GCM </a:t>
            </a:r>
            <a:r>
              <a:rPr lang="en-US" altLang="zh-TW" dirty="0" err="1" smtClean="0"/>
              <a:t>設定說明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developers.google.com/cloud-messaging/android/client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設定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專案</a:t>
            </a:r>
            <a:r>
              <a:rPr lang="en-US" altLang="zh-TW" dirty="0" smtClean="0"/>
              <a:t> console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(Google Developers Console)</a:t>
            </a:r>
          </a:p>
          <a:p>
            <a:pPr lvl="1"/>
            <a:r>
              <a:rPr lang="en-US" altLang="zh-TW" dirty="0"/>
              <a:t>https://console.developers.google.com/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05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Downstream Messaging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AndroidManifest.xml (1/2)</a:t>
            </a:r>
          </a:p>
          <a:p>
            <a:pPr lvl="1"/>
            <a:r>
              <a:rPr lang="zh-TW" altLang="en-US" dirty="0" smtClean="0"/>
              <a:t>增加 </a:t>
            </a:r>
            <a:r>
              <a:rPr lang="en-US" altLang="zh-TW" dirty="0" smtClean="0"/>
              <a:t>permission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</a:t>
            </a:r>
            <a:r>
              <a:rPr lang="en-US" altLang="zh-TW" sz="1600" dirty="0" smtClean="0">
                <a:latin typeface="+mj-ea"/>
                <a:ea typeface="+mj-ea"/>
              </a:rPr>
              <a:t>   &lt;</a:t>
            </a:r>
            <a:r>
              <a:rPr lang="en-US" altLang="zh-TW" sz="1600" dirty="0">
                <a:latin typeface="+mj-ea"/>
                <a:ea typeface="+mj-ea"/>
              </a:rPr>
              <a:t>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dirty="0" err="1">
                <a:latin typeface="+mj-ea"/>
                <a:ea typeface="+mj-ea"/>
              </a:rPr>
              <a:t>android.permission.INTERNET</a:t>
            </a:r>
            <a:r>
              <a:rPr lang="en-US" altLang="zh-TW" sz="1600" dirty="0">
                <a:latin typeface="+mj-ea"/>
                <a:ea typeface="+mj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    &lt;</a:t>
            </a:r>
            <a:r>
              <a:rPr lang="en-US" altLang="zh-TW" sz="1600" dirty="0">
                <a:latin typeface="+mj-ea"/>
                <a:ea typeface="+mj-ea"/>
              </a:rPr>
              <a:t>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dirty="0" err="1">
                <a:latin typeface="+mj-ea"/>
                <a:ea typeface="+mj-ea"/>
              </a:rPr>
              <a:t>android.permission.WAKE_LOCK</a:t>
            </a:r>
            <a:r>
              <a:rPr lang="en-US" altLang="zh-TW" sz="1600" dirty="0">
                <a:latin typeface="+mj-ea"/>
                <a:ea typeface="+mj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  &lt;uses-permission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="com.google.android.c2dm.permission.RECEIVE" /&gt;</a:t>
            </a:r>
            <a:endParaRPr lang="en-US" altLang="zh-TW" sz="1600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meta-data</a:t>
            </a: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&lt;</a:t>
            </a:r>
            <a:r>
              <a:rPr lang="en-US" altLang="zh-TW" sz="1600" dirty="0">
                <a:latin typeface="+mj-ea"/>
                <a:ea typeface="+mj-ea"/>
              </a:rPr>
              <a:t>meta-data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dirty="0" err="1">
                <a:latin typeface="+mj-ea"/>
                <a:ea typeface="+mj-ea"/>
              </a:rPr>
              <a:t>com.google.android.gms.version</a:t>
            </a:r>
            <a:r>
              <a:rPr lang="en-US" altLang="zh-TW" sz="1600" dirty="0">
                <a:latin typeface="+mj-ea"/>
                <a:ea typeface="+mj-ea"/>
              </a:rPr>
              <a:t>"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</a:t>
            </a:r>
            <a:r>
              <a:rPr lang="en-US" altLang="zh-TW" sz="1600" dirty="0" err="1">
                <a:latin typeface="+mj-ea"/>
                <a:ea typeface="+mj-ea"/>
              </a:rPr>
              <a:t>android:value</a:t>
            </a:r>
            <a:r>
              <a:rPr lang="en-US" altLang="zh-TW" sz="1600" dirty="0">
                <a:latin typeface="+mj-ea"/>
                <a:ea typeface="+mj-ea"/>
              </a:rPr>
              <a:t>="@integer/</a:t>
            </a:r>
            <a:r>
              <a:rPr lang="en-US" altLang="zh-TW" sz="1600" dirty="0" err="1">
                <a:latin typeface="+mj-ea"/>
                <a:ea typeface="+mj-ea"/>
              </a:rPr>
              <a:t>google_play_services_version</a:t>
            </a:r>
            <a:r>
              <a:rPr lang="en-US" altLang="zh-TW" sz="1600" dirty="0">
                <a:latin typeface="+mj-ea"/>
                <a:ea typeface="+mj-ea"/>
              </a:rPr>
              <a:t>" /&gt;</a:t>
            </a:r>
            <a:endParaRPr lang="zh-TW" altLang="en-US" sz="1600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1600" y="5989930"/>
            <a:ext cx="7510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設定完成後，要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Rebuild 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project，這樣meta-data才會產生</a:t>
            </a:r>
            <a:endParaRPr lang="zh-TW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97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AndroidManifest.xml (2/2)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276872"/>
            <a:ext cx="894611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491880" y="2708921"/>
            <a:ext cx="547260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79912" y="4761311"/>
            <a:ext cx="4248472" cy="539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23528" y="3392997"/>
            <a:ext cx="252028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err="1" smtClean="0"/>
              <a:t>build.gradle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dependencies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+mj-ea"/>
                <a:ea typeface="+mj-ea"/>
              </a:rPr>
              <a:t>compile </a:t>
            </a:r>
            <a:r>
              <a:rPr lang="en-US" altLang="zh-TW" sz="1800" b="1" dirty="0">
                <a:latin typeface="+mj-ea"/>
                <a:ea typeface="+mj-ea"/>
              </a:rPr>
              <a:t>'com.google.android.gms:play-services:6.5.+'</a:t>
            </a:r>
            <a:endParaRPr lang="zh-TW" altLang="en-US" sz="1800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66960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331639" y="4869161"/>
            <a:ext cx="619201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1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增加</a:t>
            </a:r>
            <a:r>
              <a:rPr lang="en-US" altLang="zh-TW" dirty="0" smtClean="0"/>
              <a:t>Receiver，設定AndroidManifest.xml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&lt;receiver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=".</a:t>
            </a:r>
            <a:r>
              <a:rPr lang="en-US" altLang="zh-TW" sz="1400" dirty="0" err="1">
                <a:latin typeface="+mj-ea"/>
                <a:ea typeface="+mj-ea"/>
              </a:rPr>
              <a:t>activity.GCMDemo.GCMFirstDemo.GCMFirstReceiver</a:t>
            </a:r>
            <a:r>
              <a:rPr lang="en-US" altLang="zh-TW" sz="1400" dirty="0">
                <a:latin typeface="+mj-ea"/>
                <a:ea typeface="+mj-ea"/>
              </a:rPr>
              <a:t>"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android:permission</a:t>
            </a:r>
            <a:r>
              <a:rPr lang="en-US" altLang="zh-TW" sz="1400" dirty="0">
                <a:latin typeface="+mj-ea"/>
                <a:ea typeface="+mj-ea"/>
              </a:rPr>
              <a:t>="com.google.android.c2dm.permission.SEND" 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&lt;intent-filter&gt;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    &lt;action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="com.google.android.c2dm.intent.RECEIVE" /&gt;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    &lt;category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</a:t>
            </a:r>
            <a:r>
              <a:rPr lang="en-US" altLang="zh-TW" sz="1400" dirty="0" err="1">
                <a:latin typeface="+mj-ea"/>
                <a:ea typeface="+mj-ea"/>
              </a:rPr>
              <a:t>com.example.CustomerUIDemo</a:t>
            </a:r>
            <a:r>
              <a:rPr lang="en-US" altLang="zh-TW" sz="1400" dirty="0">
                <a:latin typeface="+mj-ea"/>
                <a:ea typeface="+mj-ea"/>
              </a:rPr>
              <a:t>" /&gt;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&lt;/intent-filter&gt;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&lt;/receiver&gt;</a:t>
            </a:r>
            <a:endParaRPr lang="zh-TW" altLang="en-US" sz="14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53136"/>
            <a:ext cx="7005328" cy="15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995937" y="5635877"/>
            <a:ext cx="2664296" cy="156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圖說文字 3"/>
          <p:cNvSpPr/>
          <p:nvPr/>
        </p:nvSpPr>
        <p:spPr>
          <a:xfrm>
            <a:off x="6876256" y="5916700"/>
            <a:ext cx="1584176" cy="612648"/>
          </a:xfrm>
          <a:prstGeom prst="wedgeRectCallout">
            <a:avLst>
              <a:gd name="adj1" fmla="val -132519"/>
              <a:gd name="adj2" fmla="val -662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Package </a:t>
            </a:r>
            <a:r>
              <a:rPr lang="en-US" altLang="zh-TW" dirty="0" smtClean="0">
                <a:solidFill>
                  <a:schemeClr val="tx1"/>
                </a:solidFill>
              </a:rPr>
              <a:t>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0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 向 GCM </a:t>
            </a:r>
            <a:r>
              <a:rPr lang="en-US" altLang="zh-TW" dirty="0" err="1" smtClean="0"/>
              <a:t>發訊息</a:t>
            </a:r>
            <a:r>
              <a:rPr lang="en-US" altLang="zh-TW" dirty="0" smtClean="0"/>
              <a:t> (</a:t>
            </a:r>
            <a:r>
              <a:rPr lang="en-US" altLang="zh-TW" dirty="0" smtClean="0"/>
              <a:t>1/4)</a:t>
            </a:r>
            <a:endParaRPr lang="en-US" altLang="zh-TW" dirty="0" smtClean="0"/>
          </a:p>
          <a:p>
            <a:pPr lvl="1"/>
            <a:r>
              <a:rPr lang="en-US" altLang="zh-TW" dirty="0"/>
              <a:t>URL: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android.googleapis.com/gcm/send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Header </a:t>
            </a:r>
            <a:r>
              <a:rPr lang="en-US" altLang="zh-TW" dirty="0" err="1" smtClean="0"/>
              <a:t>設定</a:t>
            </a:r>
            <a:endParaRPr lang="en-US" altLang="zh-TW" dirty="0" smtClean="0"/>
          </a:p>
          <a:p>
            <a:pPr lvl="2"/>
            <a:r>
              <a:rPr lang="en-US" altLang="zh-TW" dirty="0"/>
              <a:t>Authorization: </a:t>
            </a:r>
            <a:r>
              <a:rPr lang="en-US" altLang="zh-TW" dirty="0" smtClean="0"/>
              <a:t>API Key (API </a:t>
            </a:r>
            <a:r>
              <a:rPr lang="en-US" altLang="zh-TW" dirty="0" err="1" smtClean="0"/>
              <a:t>金鑰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Content-Type: </a:t>
            </a:r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8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ea"/>
              </a:rPr>
              <a:t>Server 向 GCM </a:t>
            </a:r>
            <a:r>
              <a:rPr lang="en-US" altLang="zh-TW" dirty="0" err="1">
                <a:latin typeface="+mn-ea"/>
              </a:rPr>
              <a:t>發訊息</a:t>
            </a:r>
            <a:r>
              <a:rPr lang="en-US" altLang="zh-TW" dirty="0"/>
              <a:t> (</a:t>
            </a:r>
            <a:r>
              <a:rPr lang="en-US" altLang="zh-TW" dirty="0" smtClean="0"/>
              <a:t>2/4)</a:t>
            </a:r>
            <a:endParaRPr lang="en-US" altLang="zh-TW" dirty="0" smtClean="0"/>
          </a:p>
          <a:p>
            <a:pPr lvl="1"/>
            <a:r>
              <a:rPr lang="en-US" altLang="zh-TW" dirty="0">
                <a:latin typeface="+mn-ea"/>
              </a:rPr>
              <a:t>post </a:t>
            </a:r>
            <a:r>
              <a:rPr lang="en-US" altLang="zh-TW" dirty="0" err="1">
                <a:latin typeface="+mn-ea"/>
              </a:rPr>
              <a:t>資料，JSON格式</a:t>
            </a:r>
            <a:r>
              <a:rPr lang="en-US" altLang="zh-TW" dirty="0" smtClean="0">
                <a:latin typeface="+mn-ea"/>
              </a:rPr>
              <a:t>(1): </a:t>
            </a:r>
            <a:r>
              <a:rPr lang="en-US" altLang="zh-TW" dirty="0" err="1" smtClean="0">
                <a:latin typeface="+mn-ea"/>
              </a:rPr>
              <a:t>傳送單一user</a:t>
            </a:r>
            <a:endParaRPr lang="en-US" altLang="zh-TW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{ "</a:t>
            </a:r>
            <a:r>
              <a:rPr lang="en-US" altLang="zh-TW" sz="1600" dirty="0">
                <a:latin typeface="+mj-ea"/>
                <a:ea typeface="+mj-ea"/>
              </a:rPr>
              <a:t>to" : </a:t>
            </a:r>
            <a:r>
              <a:rPr lang="en-US" altLang="zh-TW" sz="1600" dirty="0" smtClean="0">
                <a:latin typeface="+mj-ea"/>
                <a:ea typeface="+mj-ea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user註冊的register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 ID</a:t>
            </a:r>
            <a:r>
              <a:rPr lang="en-US" altLang="zh-TW" sz="1600" dirty="0" smtClean="0">
                <a:latin typeface="+mj-ea"/>
                <a:ea typeface="+mj-ea"/>
              </a:rPr>
              <a:t>“,</a:t>
            </a:r>
            <a:r>
              <a:rPr lang="en-US" altLang="zh-TW" sz="1600" dirty="0">
                <a:latin typeface="+mj-ea"/>
                <a:ea typeface="+mj-ea"/>
              </a:rPr>
              <a:t/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 smtClean="0">
                <a:latin typeface="+mj-ea"/>
                <a:ea typeface="+mj-ea"/>
              </a:rPr>
              <a:t>   "</a:t>
            </a:r>
            <a:r>
              <a:rPr lang="en-US" altLang="zh-TW" sz="1600" dirty="0">
                <a:latin typeface="+mj-ea"/>
                <a:ea typeface="+mj-ea"/>
              </a:rPr>
              <a:t>data": </a:t>
            </a:r>
            <a:r>
              <a:rPr lang="en-US" altLang="zh-TW" sz="1600" dirty="0" smtClean="0">
                <a:latin typeface="+mj-ea"/>
                <a:ea typeface="+mj-ea"/>
              </a:rPr>
              <a:t>{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傳送訊息內容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600" dirty="0" smtClean="0">
                <a:latin typeface="+mj-ea"/>
                <a:ea typeface="+mj-ea"/>
              </a:rPr>
              <a:t>}</a:t>
            </a:r>
            <a:r>
              <a:rPr lang="en-US" altLang="zh-TW" sz="1600" dirty="0">
                <a:latin typeface="+mj-ea"/>
                <a:ea typeface="+mj-ea"/>
              </a:rPr>
              <a:t> </a:t>
            </a:r>
            <a:r>
              <a:rPr lang="en-US" altLang="zh-TW" sz="1600" dirty="0" smtClean="0">
                <a:latin typeface="+mj-ea"/>
                <a:ea typeface="+mj-ea"/>
              </a:rPr>
              <a:t>}</a:t>
            </a:r>
          </a:p>
          <a:p>
            <a:pPr marL="457200" lvl="1" indent="0">
              <a:buNone/>
            </a:pPr>
            <a:endParaRPr lang="en-US" altLang="zh-TW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Ex:</a:t>
            </a:r>
          </a:p>
          <a:p>
            <a:pPr marL="457200" lvl="1" indent="0">
              <a:buNone/>
            </a:pPr>
            <a:r>
              <a:rPr lang="en-US" altLang="zh-TW" sz="1600" dirty="0" smtClean="0"/>
              <a:t>{ "</a:t>
            </a:r>
            <a:r>
              <a:rPr lang="en-US" altLang="zh-TW" sz="1600" dirty="0"/>
              <a:t>to" : "bk3RNwTe3H0:CI2k_HHwgIpoDKCIZvvDMExUdFQ3P1</a:t>
            </a:r>
            <a:r>
              <a:rPr lang="en-US" altLang="zh-TW" sz="1600" dirty="0" smtClean="0"/>
              <a:t>...“,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smtClean="0"/>
              <a:t>  "</a:t>
            </a:r>
            <a:r>
              <a:rPr lang="en-US" altLang="zh-TW" sz="1600" dirty="0"/>
              <a:t>data"</a:t>
            </a:r>
            <a:r>
              <a:rPr lang="en-US" altLang="zh-TW" sz="1600" dirty="0"/>
              <a:t>: {</a:t>
            </a:r>
            <a:br>
              <a:rPr lang="en-US" altLang="zh-TW" sz="1600" dirty="0"/>
            </a:br>
            <a:r>
              <a:rPr lang="en-US" altLang="zh-TW" sz="1600" dirty="0"/>
              <a:t>    </a:t>
            </a:r>
            <a:r>
              <a:rPr lang="en-US" altLang="zh-TW" sz="1600" dirty="0"/>
              <a:t>"score"</a:t>
            </a:r>
            <a:r>
              <a:rPr lang="en-US" altLang="zh-TW" sz="1600" dirty="0"/>
              <a:t>: </a:t>
            </a:r>
            <a:r>
              <a:rPr lang="en-US" altLang="zh-TW" sz="1600" dirty="0"/>
              <a:t>"5x1"</a:t>
            </a:r>
            <a:r>
              <a:rPr lang="en-US" altLang="zh-TW" sz="1600" dirty="0"/>
              <a:t>,</a:t>
            </a:r>
            <a:br>
              <a:rPr lang="en-US" altLang="zh-TW" sz="1600" dirty="0"/>
            </a:br>
            <a:r>
              <a:rPr lang="en-US" altLang="zh-TW" sz="1600" dirty="0"/>
              <a:t>    </a:t>
            </a:r>
            <a:r>
              <a:rPr lang="en-US" altLang="zh-TW" sz="1600" dirty="0"/>
              <a:t>"time"</a:t>
            </a:r>
            <a:r>
              <a:rPr lang="en-US" altLang="zh-TW" sz="1600" dirty="0"/>
              <a:t>: </a:t>
            </a:r>
            <a:r>
              <a:rPr lang="en-US" altLang="zh-TW" sz="1600" dirty="0"/>
              <a:t>"15:10"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/>
              <a:t>  </a:t>
            </a:r>
            <a:r>
              <a:rPr lang="en-US" altLang="zh-TW" sz="1600" dirty="0" smtClean="0"/>
              <a:t>}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/>
              <a:t> </a:t>
            </a:r>
            <a:r>
              <a:rPr lang="en-US" altLang="zh-TW" sz="1600" dirty="0" smtClean="0"/>
              <a:t>}</a:t>
            </a:r>
            <a:endParaRPr lang="en-US" altLang="zh-TW" sz="16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90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n-ea"/>
              </a:rPr>
              <a:t>Server 向 GCM </a:t>
            </a:r>
            <a:r>
              <a:rPr lang="en-US" altLang="zh-TW" dirty="0" err="1" smtClean="0">
                <a:latin typeface="+mn-ea"/>
              </a:rPr>
              <a:t>發訊息</a:t>
            </a:r>
            <a:r>
              <a:rPr lang="en-US" altLang="zh-TW" dirty="0"/>
              <a:t> </a:t>
            </a:r>
            <a:r>
              <a:rPr lang="en-US" altLang="zh-TW" dirty="0" smtClean="0"/>
              <a:t>(3/4)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dirty="0" smtClean="0">
                <a:latin typeface="+mn-ea"/>
              </a:rPr>
              <a:t>post </a:t>
            </a:r>
            <a:r>
              <a:rPr lang="en-US" altLang="zh-TW" dirty="0" err="1">
                <a:latin typeface="+mn-ea"/>
              </a:rPr>
              <a:t>資料</a:t>
            </a:r>
            <a:r>
              <a:rPr lang="en-US" altLang="zh-TW" dirty="0" err="1" smtClean="0">
                <a:latin typeface="+mn-ea"/>
              </a:rPr>
              <a:t>，JSON格式</a:t>
            </a:r>
            <a:r>
              <a:rPr lang="en-US" altLang="zh-TW" dirty="0" smtClean="0">
                <a:latin typeface="+mn-ea"/>
              </a:rPr>
              <a:t>(2): </a:t>
            </a:r>
            <a:r>
              <a:rPr lang="en-US" altLang="zh-TW" dirty="0" err="1" smtClean="0">
                <a:latin typeface="+mn-ea"/>
              </a:rPr>
              <a:t>傳送多個user</a:t>
            </a:r>
            <a:endParaRPr lang="en-US" altLang="zh-TW" dirty="0" smtClean="0">
              <a:latin typeface="+mn-ea"/>
            </a:endParaRPr>
          </a:p>
          <a:p>
            <a:pPr marL="400050" lvl="2" indent="0">
              <a:buNone/>
            </a:pPr>
            <a:r>
              <a:rPr lang="en-US" altLang="zh-TW" sz="1600" dirty="0" smtClean="0">
                <a:latin typeface="+mn-ea"/>
              </a:rPr>
              <a:t>{“</a:t>
            </a:r>
            <a:r>
              <a:rPr lang="en-US" altLang="zh-TW" sz="1600" dirty="0" err="1" smtClean="0">
                <a:latin typeface="+mn-ea"/>
              </a:rPr>
              <a:t>registration_ids</a:t>
            </a:r>
            <a:r>
              <a:rPr lang="en-US" altLang="zh-TW" sz="1600" dirty="0" smtClean="0">
                <a:latin typeface="+mn-ea"/>
              </a:rPr>
              <a:t>":[“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user註冊的register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 ID</a:t>
            </a:r>
            <a:r>
              <a:rPr lang="en-US" altLang="zh-TW" sz="1600" dirty="0" smtClean="0">
                <a:latin typeface="+mn-ea"/>
              </a:rPr>
              <a:t>"],   </a:t>
            </a:r>
          </a:p>
          <a:p>
            <a:pPr marL="400050" lvl="2" indent="0">
              <a:buNone/>
            </a:pPr>
            <a:r>
              <a:rPr lang="en-US" altLang="zh-TW" sz="1600" dirty="0">
                <a:latin typeface="+mn-ea"/>
              </a:rPr>
              <a:t> </a:t>
            </a:r>
            <a:r>
              <a:rPr lang="en-US" altLang="zh-TW" sz="1600" dirty="0" smtClean="0">
                <a:latin typeface="+mn-ea"/>
              </a:rPr>
              <a:t>  "</a:t>
            </a:r>
            <a:r>
              <a:rPr lang="en-US" altLang="zh-TW" sz="1600" dirty="0">
                <a:latin typeface="+mn-ea"/>
              </a:rPr>
              <a:t>data</a:t>
            </a:r>
            <a:r>
              <a:rPr lang="en-US" altLang="zh-TW" sz="1600" dirty="0" smtClean="0">
                <a:latin typeface="+mn-ea"/>
              </a:rPr>
              <a:t>":{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傳送訊息內容</a:t>
            </a:r>
            <a:r>
              <a:rPr lang="en-US" altLang="zh-TW" sz="1600" dirty="0" smtClean="0">
                <a:latin typeface="+mn-ea"/>
              </a:rPr>
              <a:t>} </a:t>
            </a:r>
            <a:r>
              <a:rPr lang="en-US" altLang="zh-TW" sz="1600" dirty="0">
                <a:latin typeface="+mn-ea"/>
              </a:rPr>
              <a:t>}</a:t>
            </a:r>
            <a:endParaRPr lang="zh-TW" altLang="en-US" sz="1600" dirty="0">
              <a:latin typeface="+mn-ea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+mn-ea"/>
              </a:rPr>
              <a:t>    Ex: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{"</a:t>
            </a:r>
            <a:r>
              <a:rPr lang="en-US" altLang="zh-TW" sz="1600" dirty="0" err="1" smtClean="0">
                <a:latin typeface="+mn-ea"/>
              </a:rPr>
              <a:t>registration_ids</a:t>
            </a:r>
            <a:r>
              <a:rPr lang="en-US" altLang="zh-TW" sz="1600" dirty="0" smtClean="0">
                <a:latin typeface="+mn-ea"/>
              </a:rPr>
              <a:t>":["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APA91bH2vsurFMpH2dQDYPIW8x</a:t>
            </a:r>
            <a:r>
              <a:rPr lang="en-US" altLang="zh-TW" sz="1600" dirty="0" smtClean="0">
                <a:latin typeface="+mn-ea"/>
              </a:rPr>
              <a:t>"],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  "data":{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	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"message":{"model":"AAA-001", </a:t>
            </a:r>
          </a:p>
          <a:p>
            <a:pPr marL="800100" lvl="2" indent="0">
              <a:buNone/>
            </a:pP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	           "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name":"Car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", </a:t>
            </a:r>
          </a:p>
          <a:p>
            <a:pPr marL="800100" lvl="2" indent="0">
              <a:buNone/>
            </a:pP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		   "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color":"Red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" }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	}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}</a:t>
            </a:r>
            <a:endParaRPr lang="zh-TW" altLang="en-US" sz="1600" dirty="0"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1600" y="5589240"/>
            <a:ext cx="7311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registration_ids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可以設定多筆，就可以傳給多個user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data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內容可以自行定義，只要是JSON格式及可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client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收到及為”傳送訊息內容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”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Server 向 GCM </a:t>
            </a:r>
            <a:r>
              <a:rPr lang="en-US" altLang="zh-TW" dirty="0" err="1" smtClean="0">
                <a:latin typeface="+mj-ea"/>
                <a:ea typeface="+mj-ea"/>
              </a:rPr>
              <a:t>發訊息</a:t>
            </a:r>
            <a:r>
              <a:rPr lang="en-US" altLang="zh-TW" dirty="0"/>
              <a:t> </a:t>
            </a:r>
            <a:r>
              <a:rPr lang="en-US" altLang="zh-TW" dirty="0" smtClean="0"/>
              <a:t>(4/4)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Server Response </a:t>
            </a:r>
            <a:r>
              <a:rPr lang="en-US" altLang="zh-TW" dirty="0" err="1" smtClean="0">
                <a:latin typeface="+mj-ea"/>
                <a:ea typeface="+mj-ea"/>
              </a:rPr>
              <a:t>的訊息如下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{"multicast_id":6934727490657173521,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b="1" dirty="0">
                <a:solidFill>
                  <a:srgbClr val="FF0000"/>
                </a:solidFill>
                <a:latin typeface="+mj-ea"/>
                <a:ea typeface="+mj-ea"/>
              </a:rPr>
              <a:t>success</a:t>
            </a:r>
            <a:r>
              <a:rPr lang="en-US" altLang="zh-TW" sz="2000" dirty="0">
                <a:latin typeface="+mj-ea"/>
                <a:ea typeface="+mj-ea"/>
              </a:rPr>
              <a:t>":1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b="1" dirty="0">
                <a:solidFill>
                  <a:srgbClr val="FF0000"/>
                </a:solidFill>
                <a:latin typeface="+mj-ea"/>
                <a:ea typeface="+mj-ea"/>
              </a:rPr>
              <a:t>failure</a:t>
            </a:r>
            <a:r>
              <a:rPr lang="en-US" altLang="zh-TW" sz="2000" dirty="0">
                <a:latin typeface="+mj-ea"/>
                <a:ea typeface="+mj-ea"/>
              </a:rPr>
              <a:t>":0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dirty="0">
                <a:latin typeface="+mj-ea"/>
                <a:ea typeface="+mj-ea"/>
              </a:rPr>
              <a:t>canonical_ids":0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dirty="0">
                <a:latin typeface="+mj-ea"/>
                <a:ea typeface="+mj-ea"/>
              </a:rPr>
              <a:t>results":[{"message_id":"0:1448011210423470%5d3f2c26f9fd7ecd"}]}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59632" y="5589239"/>
            <a:ext cx="4442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success: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推播成功的裝置數量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Tx/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failure: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推播失敗的裝置數量</a:t>
            </a:r>
            <a:endParaRPr lang="en-US" altLang="zh-TW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30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新版</a:t>
            </a:r>
            <a:r>
              <a:rPr lang="en-US" altLang="zh-TW" dirty="0" smtClean="0"/>
              <a:t>GCM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6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9"/>
            <a:ext cx="885698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4005064"/>
            <a:ext cx="26642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211960" y="3861048"/>
            <a:ext cx="39604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77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GCM 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Google </a:t>
            </a:r>
            <a:r>
              <a:rPr lang="en-US" altLang="zh-TW" dirty="0">
                <a:latin typeface="+mj-ea"/>
                <a:ea typeface="+mj-ea"/>
              </a:rPr>
              <a:t>Cloud </a:t>
            </a:r>
            <a:r>
              <a:rPr lang="en-US" altLang="zh-TW" dirty="0" smtClean="0">
                <a:latin typeface="+mj-ea"/>
                <a:ea typeface="+mj-ea"/>
              </a:rPr>
              <a:t>Messaging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Send </a:t>
            </a:r>
            <a:r>
              <a:rPr lang="en-US" altLang="zh-TW" dirty="0">
                <a:latin typeface="+mj-ea"/>
                <a:ea typeface="+mj-ea"/>
              </a:rPr>
              <a:t>messages between servers and client </a:t>
            </a:r>
            <a:r>
              <a:rPr lang="en-US" altLang="zh-TW" dirty="0" smtClean="0">
                <a:latin typeface="+mj-ea"/>
                <a:ea typeface="+mj-ea"/>
              </a:rPr>
              <a:t>apps</a:t>
            </a:r>
          </a:p>
          <a:p>
            <a:pPr lvl="1"/>
            <a:r>
              <a:rPr lang="en-US" altLang="zh-TW" dirty="0">
                <a:latin typeface="+mj-ea"/>
                <a:ea typeface="+mj-ea"/>
              </a:rPr>
              <a:t>D</a:t>
            </a:r>
            <a:r>
              <a:rPr lang="en-US" altLang="zh-TW" dirty="0" smtClean="0">
                <a:latin typeface="+mj-ea"/>
                <a:ea typeface="+mj-ea"/>
              </a:rPr>
              <a:t>ownstream </a:t>
            </a:r>
            <a:r>
              <a:rPr lang="en-US" altLang="zh-TW" dirty="0">
                <a:latin typeface="+mj-ea"/>
                <a:ea typeface="+mj-ea"/>
              </a:rPr>
              <a:t>messages from servers to client </a:t>
            </a:r>
            <a:r>
              <a:rPr lang="en-US" altLang="zh-TW" dirty="0" smtClean="0">
                <a:latin typeface="+mj-ea"/>
                <a:ea typeface="+mj-ea"/>
              </a:rPr>
              <a:t>apps</a:t>
            </a:r>
          </a:p>
          <a:p>
            <a:pPr lvl="2"/>
            <a:r>
              <a:rPr lang="en-US" altLang="zh-TW" dirty="0">
                <a:latin typeface="+mj-ea"/>
                <a:ea typeface="+mj-ea"/>
              </a:rPr>
              <a:t>a GCM message can transfer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up to 4kb of payload </a:t>
            </a:r>
            <a:r>
              <a:rPr lang="en-US" altLang="zh-TW" dirty="0">
                <a:latin typeface="+mj-ea"/>
                <a:ea typeface="+mj-ea"/>
              </a:rPr>
              <a:t>to the client app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Upstream messages from client apps to servers.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3310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2204864"/>
            <a:ext cx="8964488" cy="298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3501008"/>
            <a:ext cx="26642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79912" y="2852936"/>
            <a:ext cx="41044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60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GCM Architecture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14901"/>
            <a:ext cx="8585398" cy="229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4509120"/>
            <a:ext cx="8229600" cy="2160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+mj-ea"/>
                <a:ea typeface="+mj-ea"/>
              </a:rPr>
              <a:t>App Server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GCM connection Server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Client App</a:t>
            </a: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App </a:t>
            </a:r>
            <a:r>
              <a:rPr lang="en-US" altLang="zh-TW" dirty="0">
                <a:latin typeface="+mj-ea"/>
                <a:ea typeface="+mj-ea"/>
              </a:rPr>
              <a:t>must register with GCM and get a unique identifier called a registration token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17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Components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931823" cy="243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10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redentials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894621" cy="417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65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Communication Type</a:t>
            </a:r>
          </a:p>
          <a:p>
            <a:pPr lvl="1"/>
            <a:r>
              <a:rPr lang="en-US" altLang="zh-TW" dirty="0"/>
              <a:t>Versatile Messaging </a:t>
            </a:r>
            <a:r>
              <a:rPr lang="en-US" altLang="zh-TW" dirty="0" smtClean="0"/>
              <a:t>Targets</a:t>
            </a:r>
          </a:p>
          <a:p>
            <a:pPr lvl="2"/>
            <a:r>
              <a:rPr lang="en-US" altLang="zh-TW" dirty="0" smtClean="0"/>
              <a:t>Device group message</a:t>
            </a:r>
          </a:p>
          <a:p>
            <a:pPr lvl="2"/>
            <a:r>
              <a:rPr lang="en-US" altLang="zh-TW" dirty="0" smtClean="0"/>
              <a:t>Topic message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Downstream </a:t>
            </a:r>
            <a:r>
              <a:rPr lang="en-US" altLang="zh-TW" dirty="0" smtClean="0"/>
              <a:t>Messaging</a:t>
            </a:r>
          </a:p>
          <a:p>
            <a:pPr lvl="2"/>
            <a:r>
              <a:rPr lang="en-US" altLang="zh-TW" dirty="0" smtClean="0"/>
              <a:t>Send downstream messages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Upstream </a:t>
            </a:r>
            <a:r>
              <a:rPr lang="en-US" altLang="zh-TW" dirty="0" smtClean="0"/>
              <a:t>Messaging</a:t>
            </a:r>
          </a:p>
          <a:p>
            <a:pPr lvl="2"/>
            <a:r>
              <a:rPr lang="en-US" altLang="zh-TW" dirty="0" smtClean="0"/>
              <a:t>Send upstream messages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18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新專案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Google Develop Console</a:t>
            </a:r>
          </a:p>
          <a:p>
            <a:pPr lvl="1"/>
            <a:r>
              <a:rPr lang="en-US" altLang="zh-TW" dirty="0">
                <a:hlinkClick r:id="rId2"/>
              </a:rPr>
              <a:t>https://console.developers.google.com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建立專案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933056"/>
            <a:ext cx="4464496" cy="153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843808" y="5085184"/>
            <a:ext cx="244827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15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Google </a:t>
            </a:r>
            <a:r>
              <a:rPr lang="en-US" altLang="zh-TW" dirty="0" err="1" smtClean="0"/>
              <a:t>新專案</a:t>
            </a:r>
            <a:r>
              <a:rPr lang="en-US" altLang="zh-TW" dirty="0"/>
              <a:t>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輸入專案名稱，建立專案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建立專案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5"/>
            <a:ext cx="3744416" cy="168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2636912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43608" y="342900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5" y="4509121"/>
            <a:ext cx="5273609" cy="126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04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583</Words>
  <Application>Microsoft Office PowerPoint</Application>
  <PresentationFormat>如螢幕大小 (4:3)</PresentationFormat>
  <Paragraphs>146</Paragraphs>
  <Slides>30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GCM 教學與說明</vt:lpstr>
      <vt:lpstr>PowerPoint 簡報</vt:lpstr>
      <vt:lpstr>Overview</vt:lpstr>
      <vt:lpstr>Overview</vt:lpstr>
      <vt:lpstr>Overview</vt:lpstr>
      <vt:lpstr>Overview</vt:lpstr>
      <vt:lpstr>Overview</vt:lpstr>
      <vt:lpstr>建立Google 新專案 (1/2)</vt:lpstr>
      <vt:lpstr>建立Google 新專案 (2/2)</vt:lpstr>
      <vt:lpstr>產生API金鑰 (API Key) (1/5)</vt:lpstr>
      <vt:lpstr>產生API金鑰 (API Key) (2/5)</vt:lpstr>
      <vt:lpstr>產生API金鑰 (API Key) (3/5)</vt:lpstr>
      <vt:lpstr>產生API金鑰 (API Key) (4/5)</vt:lpstr>
      <vt:lpstr>產生API金鑰 (API Key) (5/5)</vt:lpstr>
      <vt:lpstr>開啟Cloud Messaging 服務 (1/2)</vt:lpstr>
      <vt:lpstr>開啟Cloud Messaging 服務 (2/2)</vt:lpstr>
      <vt:lpstr>取得token (專案ID)</vt:lpstr>
      <vt:lpstr>Downstream Messaging</vt:lpstr>
      <vt:lpstr>Downstream Messaging</vt:lpstr>
      <vt:lpstr>Downstream Messaging</vt:lpstr>
      <vt:lpstr>Downstream Messaging</vt:lpstr>
      <vt:lpstr>Downstream Messaging</vt:lpstr>
      <vt:lpstr>Downstream Messaging</vt:lpstr>
      <vt:lpstr>Downstream Messaging</vt:lpstr>
      <vt:lpstr>Downstream Messaging</vt:lpstr>
      <vt:lpstr>Downstream Messaging</vt:lpstr>
      <vt:lpstr>Downstream Messaging</vt:lpstr>
      <vt:lpstr>新版GCM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GCM 教學與說明</dc:title>
  <dc:creator>Sonny.H.Shih (tw nesc ec.twtc01.Newegg) 61929</dc:creator>
  <cp:lastModifiedBy>Sonny.H.Shih (nesc.tc01.Newegg) 61929</cp:lastModifiedBy>
  <cp:revision>217</cp:revision>
  <dcterms:created xsi:type="dcterms:W3CDTF">2015-11-05T03:53:37Z</dcterms:created>
  <dcterms:modified xsi:type="dcterms:W3CDTF">2015-11-24T06:36:19Z</dcterms:modified>
</cp:coreProperties>
</file>