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2" r:id="rId19"/>
    <p:sldId id="293" r:id="rId20"/>
    <p:sldId id="294" r:id="rId21"/>
    <p:sldId id="295" r:id="rId22"/>
    <p:sldId id="270" r:id="rId23"/>
    <p:sldId id="273" r:id="rId24"/>
    <p:sldId id="283" r:id="rId25"/>
    <p:sldId id="274" r:id="rId26"/>
    <p:sldId id="275" r:id="rId27"/>
    <p:sldId id="285" r:id="rId28"/>
    <p:sldId id="276" r:id="rId29"/>
    <p:sldId id="277" r:id="rId30"/>
    <p:sldId id="303" r:id="rId31"/>
    <p:sldId id="296" r:id="rId32"/>
    <p:sldId id="289" r:id="rId33"/>
    <p:sldId id="297" r:id="rId34"/>
    <p:sldId id="298" r:id="rId35"/>
    <p:sldId id="299" r:id="rId36"/>
    <p:sldId id="300" r:id="rId37"/>
    <p:sldId id="301" r:id="rId38"/>
    <p:sldId id="302" r:id="rId39"/>
    <p:sldId id="290" r:id="rId40"/>
    <p:sldId id="291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7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loud-messaging/android/cli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Sonny Shih</a:t>
            </a:r>
          </a:p>
          <a:p>
            <a:r>
              <a:rPr lang="en-US" altLang="zh-TW" dirty="0" smtClean="0"/>
              <a:t>      Date: 2015/11/26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設定專案 </a:t>
            </a:r>
            <a:r>
              <a:rPr lang="en-US" altLang="zh-TW" dirty="0" err="1" smtClean="0"/>
              <a:t>gradle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zh-TW" altLang="en-US" b="1" dirty="0" smtClean="0">
                <a:solidFill>
                  <a:srgbClr val="FF0000"/>
                </a:solidFill>
              </a:rPr>
              <a:t>專案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/>
              <a:t>增加</a:t>
            </a:r>
            <a:r>
              <a:rPr lang="en-US" altLang="zh-TW" dirty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 err="1">
                <a:latin typeface="+mj-ea"/>
              </a:rPr>
              <a:t>classpath</a:t>
            </a:r>
            <a:r>
              <a:rPr lang="en-US" altLang="zh-TW" sz="1800" dirty="0">
                <a:latin typeface="+mj-ea"/>
              </a:rPr>
              <a:t> 'com.google.gms:google-services:1.4.0-beta3'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284984"/>
            <a:ext cx="90730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7910" y="4869159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38310" y="4725143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5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 smtClean="0"/>
              <a:t>檔案</a:t>
            </a:r>
            <a:r>
              <a:rPr lang="en-US" altLang="zh-TW" dirty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 </a:t>
            </a:r>
            <a:r>
              <a:rPr lang="en-US" altLang="zh-TW" dirty="0" smtClean="0"/>
              <a:t>的 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plugin</a:t>
            </a:r>
          </a:p>
          <a:p>
            <a:pPr marL="457200" lvl="1" indent="0">
              <a:buNone/>
            </a:pPr>
            <a:r>
              <a:rPr lang="en-US" altLang="zh-TW" dirty="0" smtClean="0"/>
              <a:t>apply </a:t>
            </a:r>
            <a:r>
              <a:rPr lang="en-US" altLang="zh-TW" dirty="0"/>
              <a:t>plugin: '</a:t>
            </a:r>
            <a:r>
              <a:rPr lang="en-US" altLang="zh-TW" dirty="0" err="1"/>
              <a:t>com.google.gms.google</a:t>
            </a:r>
            <a:r>
              <a:rPr lang="en-US" altLang="zh-TW" dirty="0"/>
              <a:t>-services'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/>
              <a:t>dependencies</a:t>
            </a:r>
          </a:p>
          <a:p>
            <a:pPr marL="457200" lvl="1" indent="0">
              <a:buNone/>
            </a:pPr>
            <a:r>
              <a:rPr lang="en-US" altLang="zh-TW" dirty="0"/>
              <a:t>compile </a:t>
            </a:r>
            <a:r>
              <a:rPr lang="en-US" altLang="zh-TW" dirty="0" smtClean="0"/>
              <a:t>'com.google.android.gms:play-services-gcm:8.1.0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5733256"/>
            <a:ext cx="698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project，設定的值才會生效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2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 smtClean="0"/>
              <a:t>檔案</a:t>
            </a:r>
            <a:r>
              <a:rPr lang="en-US" altLang="zh-TW" dirty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Application 的 </a:t>
            </a:r>
            <a:r>
              <a:rPr lang="en-US" altLang="zh-TW" dirty="0" err="1" smtClean="0"/>
              <a:t>build.gradle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6091"/>
            <a:ext cx="9143550" cy="451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07504" y="3248980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2492896"/>
            <a:ext cx="29523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036890" y="6309320"/>
            <a:ext cx="376735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0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gradle檔案補充說明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最新設定說明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zh-TW" dirty="0" smtClean="0">
                <a:latin typeface="+mj-ea"/>
                <a:ea typeface="+mj-ea"/>
                <a:hlinkClick r:id="rId2"/>
              </a:rPr>
              <a:t>developers.google.com/cloud-messaging/android/client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如果專案</a:t>
            </a:r>
            <a:r>
              <a:rPr lang="en-US" altLang="zh-TW" dirty="0" err="1" smtClean="0">
                <a:latin typeface="+mj-ea"/>
                <a:ea typeface="+mj-ea"/>
              </a:rPr>
              <a:t>gradle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 err="1" smtClean="0">
                <a:latin typeface="+mj-ea"/>
                <a:ea typeface="+mj-ea"/>
              </a:rPr>
              <a:t>設定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   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j-ea"/>
                <a:ea typeface="+mj-ea"/>
              </a:rPr>
              <a:t>classpath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 'com.google.gms:google-services:1.5.0-beta2’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則</a:t>
            </a:r>
            <a:r>
              <a:rPr lang="en-US" altLang="zh-TW" dirty="0" smtClean="0">
                <a:latin typeface="+mj-ea"/>
                <a:ea typeface="+mj-ea"/>
              </a:rPr>
              <a:t>application </a:t>
            </a:r>
            <a:r>
              <a:rPr lang="en-US" altLang="zh-TW" dirty="0" err="1" smtClean="0">
                <a:latin typeface="+mj-ea"/>
                <a:ea typeface="+mj-ea"/>
              </a:rPr>
              <a:t>gradle的dependencies設定要為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  <a:ea typeface="+mj-ea"/>
              </a:rPr>
              <a:t>compile 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  <a:ea typeface="+mj-ea"/>
              </a:rPr>
              <a:t>com.google.android.gms:play-services:8.3.0”</a:t>
            </a:r>
          </a:p>
          <a:p>
            <a:pPr marL="457200" lvl="1" indent="0">
              <a:buNone/>
            </a:pPr>
            <a:r>
              <a:rPr lang="en-US" altLang="zh-TW" sz="1600" b="1" dirty="0" err="1" smtClean="0">
                <a:solidFill>
                  <a:srgbClr val="FF0000"/>
                </a:solidFill>
                <a:latin typeface="+mj-ea"/>
              </a:rPr>
              <a:t>且要增加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j-ea"/>
              </a:rPr>
              <a:t>google-services.json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1600" dirty="0" err="1" smtClean="0">
                <a:latin typeface="+mj-ea"/>
              </a:rPr>
              <a:t>在application下</a:t>
            </a:r>
            <a:endParaRPr lang="en-US" altLang="zh-TW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87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AndroidManifest.xml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增加 </a:t>
            </a:r>
            <a:r>
              <a:rPr lang="en-US" altLang="zh-TW" dirty="0" smtClean="0"/>
              <a:t>permission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android.permission.INTERNET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android.permission.WAKE_LOCK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="com.google.android.c2dm.permission.RECEIVE" </a:t>
            </a:r>
            <a:r>
              <a:rPr lang="en-US" altLang="zh-TW" sz="1600" dirty="0" smtClean="0">
                <a:latin typeface="+mj-ea"/>
                <a:ea typeface="+mj-ea"/>
              </a:rPr>
              <a:t>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com.example.CustomerUIDemo</a:t>
            </a:r>
            <a:r>
              <a:rPr lang="en-US" altLang="zh-TW" sz="1600" dirty="0">
                <a:latin typeface="+mj-ea"/>
                <a:ea typeface="+mj-ea"/>
              </a:rPr>
              <a:t>.permission.C2D_MESSAGE"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    </a:t>
            </a:r>
            <a:r>
              <a:rPr lang="en-US" altLang="zh-TW" sz="1600" dirty="0" err="1">
                <a:latin typeface="+mj-ea"/>
                <a:ea typeface="+mj-ea"/>
              </a:rPr>
              <a:t>android:protectionLevel</a:t>
            </a:r>
            <a:r>
              <a:rPr lang="en-US" altLang="zh-TW" sz="1600" dirty="0">
                <a:latin typeface="+mj-ea"/>
                <a:ea typeface="+mj-ea"/>
              </a:rPr>
              <a:t>="signature"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 smtClean="0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com.example.CustomerUIDemo</a:t>
            </a:r>
            <a:r>
              <a:rPr lang="en-US" altLang="zh-TW" sz="1600" dirty="0">
                <a:latin typeface="+mj-ea"/>
                <a:ea typeface="+mj-ea"/>
              </a:rPr>
              <a:t>.permission.C2D_MESSAGE" /&gt;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67862" y="5301208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j-ea"/>
              </a:rPr>
              <a:t>com.example.CustomerUIDemo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是 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application package name</a:t>
            </a:r>
          </a:p>
          <a:p>
            <a:pPr marL="457200" indent="-457200">
              <a:buAutoNum type="arabicPeriod"/>
            </a:pP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1: </a:t>
            </a: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避免其他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App會收到GCM要發這個app的訊息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TW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3068960"/>
            <a:ext cx="78488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22793" y="3718937"/>
            <a:ext cx="914400" cy="612648"/>
          </a:xfrm>
          <a:prstGeom prst="wedgeRectCallout">
            <a:avLst>
              <a:gd name="adj1" fmla="val 66422"/>
              <a:gd name="adj2" fmla="val -1798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區域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7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smtClean="0"/>
              <a:t>AndroidManifest.xml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7206"/>
            <a:ext cx="888697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131840" y="3301145"/>
            <a:ext cx="5760640" cy="114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148" y="3623340"/>
            <a:ext cx="25202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Server sends Messaging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6516216" y="1988840"/>
            <a:ext cx="1728192" cy="144016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GCM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240868"/>
            <a:ext cx="151216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5548064"/>
            <a:ext cx="16561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Client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364088" y="3176972"/>
            <a:ext cx="1296144" cy="2371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55976" y="3861048"/>
            <a:ext cx="17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Register to GCM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508104" y="3356992"/>
            <a:ext cx="1368152" cy="2479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370" y="4602215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registered ID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7" idx="1"/>
            <a:endCxn id="5" idx="2"/>
          </p:cNvCxnSpPr>
          <p:nvPr/>
        </p:nvCxnSpPr>
        <p:spPr>
          <a:xfrm flipH="1" flipV="1">
            <a:off x="1439652" y="3176972"/>
            <a:ext cx="2268252" cy="2659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0426" y="4648381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Save registered ID </a:t>
            </a:r>
          </a:p>
          <a:p>
            <a:r>
              <a:rPr lang="en-US" altLang="zh-TW" dirty="0" smtClean="0"/>
              <a:t>to App Server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3"/>
            <a:endCxn id="4" idx="2"/>
          </p:cNvCxnSpPr>
          <p:nvPr/>
        </p:nvCxnSpPr>
        <p:spPr>
          <a:xfrm>
            <a:off x="2195736" y="2708920"/>
            <a:ext cx="43258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36666" y="21410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Post the Message to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單箭頭接點 27"/>
          <p:cNvCxnSpPr>
            <a:stCxn id="4" idx="1"/>
            <a:endCxn id="7" idx="3"/>
          </p:cNvCxnSpPr>
          <p:nvPr/>
        </p:nvCxnSpPr>
        <p:spPr>
          <a:xfrm flipH="1">
            <a:off x="5364088" y="3427466"/>
            <a:ext cx="2016224" cy="2408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651010" y="421524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Get a message from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9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/>
      <p:bldP spid="18" grpId="1"/>
      <p:bldP spid="22" grpId="0"/>
      <p:bldP spid="22" grpId="1"/>
      <p:bldP spid="27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 smtClean="0"/>
              <a:t>Messaging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Receiver，設定AndroidManifest.xml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&lt;receiver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=".activity.GCMDemo.DownstreamMessagingDemo.DownstreamMessagingReceiver"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android:permission</a:t>
            </a:r>
            <a:r>
              <a:rPr lang="en-US" altLang="zh-TW" sz="1400" dirty="0">
                <a:latin typeface="+mj-ea"/>
                <a:ea typeface="+mj-ea"/>
              </a:rPr>
              <a:t>="com.google.android.c2dm.permission.SEND" 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&lt;category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</a:t>
            </a:r>
            <a:r>
              <a:rPr lang="en-US" altLang="zh-TW" sz="1400" dirty="0" err="1">
                <a:latin typeface="+mj-ea"/>
                <a:ea typeface="+mj-ea"/>
              </a:rPr>
              <a:t>com.example.CustomerUIDemo</a:t>
            </a:r>
            <a:r>
              <a:rPr lang="en-US" altLang="zh-TW" sz="1400" dirty="0">
                <a:latin typeface="+mj-ea"/>
                <a:ea typeface="+mj-ea"/>
              </a:rPr>
              <a:t>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&lt;/receiver&gt;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75094"/>
            <a:ext cx="8784976" cy="163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275856" y="5619326"/>
            <a:ext cx="2880320" cy="15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>
            <a:off x="6372199" y="5900149"/>
            <a:ext cx="1584176" cy="612648"/>
          </a:xfrm>
          <a:prstGeom prst="wedgeRectCallout">
            <a:avLst>
              <a:gd name="adj1" fmla="val -132519"/>
              <a:gd name="adj2" fmla="val -662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Package </a:t>
            </a:r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(1/4)</a:t>
            </a:r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(</a:t>
            </a:r>
            <a:r>
              <a:rPr lang="en-US" altLang="zh-TW" dirty="0" smtClean="0"/>
              <a:t>2/4)</a:t>
            </a:r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資料，JSON格式</a:t>
            </a:r>
            <a:r>
              <a:rPr lang="en-US" altLang="zh-TW" dirty="0" smtClean="0">
                <a:latin typeface="+mn-ea"/>
              </a:rPr>
              <a:t>(1): </a:t>
            </a:r>
            <a:r>
              <a:rPr lang="en-US" altLang="zh-TW" dirty="0" err="1" smtClean="0">
                <a:latin typeface="+mn-ea"/>
              </a:rPr>
              <a:t>傳送單一user</a:t>
            </a:r>
            <a:endParaRPr lang="en-US" altLang="zh-TW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</a:t>
            </a:r>
            <a:r>
              <a:rPr lang="en-US" altLang="zh-TW" sz="1600" dirty="0">
                <a:latin typeface="+mj-ea"/>
                <a:ea typeface="+mj-ea"/>
              </a:rPr>
              <a:t>to" : </a:t>
            </a:r>
            <a:r>
              <a:rPr lang="en-US" altLang="zh-TW" sz="1600" dirty="0" smtClean="0">
                <a:latin typeface="+mj-ea"/>
                <a:ea typeface="+mj-ea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r>
              <a:rPr lang="en-US" altLang="zh-TW" sz="1600" dirty="0">
                <a:latin typeface="+mj-ea"/>
                <a:ea typeface="+mj-ea"/>
              </a:rPr>
              <a:t/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</a:t>
            </a:r>
            <a:r>
              <a:rPr lang="en-US" altLang="zh-TW" sz="1600" dirty="0">
                <a:latin typeface="+mj-ea"/>
                <a:ea typeface="+mj-ea"/>
              </a:rPr>
              <a:t>data": </a:t>
            </a:r>
            <a:r>
              <a:rPr lang="en-US" altLang="zh-TW" sz="1600" dirty="0" smtClean="0">
                <a:latin typeface="+mj-ea"/>
                <a:ea typeface="+mj-ea"/>
              </a:rPr>
              <a:t>{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  <a:r>
              <a:rPr lang="en-US" altLang="zh-TW" sz="1600" dirty="0">
                <a:latin typeface="+mj-ea"/>
                <a:ea typeface="+mj-ea"/>
              </a:rPr>
              <a:t> 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{ "</a:t>
            </a:r>
            <a:r>
              <a:rPr lang="en-US" altLang="zh-TW" sz="1600" dirty="0"/>
              <a:t>to" : "bk3RNwTe3H0:CI2k_HHwgIpoDKCIZvvDMExUdFQ3P1</a:t>
            </a:r>
            <a:r>
              <a:rPr lang="en-US" altLang="zh-TW" sz="1600" dirty="0" smtClean="0"/>
              <a:t>...“,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smtClean="0"/>
              <a:t>  "</a:t>
            </a:r>
            <a:r>
              <a:rPr lang="en-US" altLang="zh-TW" sz="1600" dirty="0"/>
              <a:t>data": {</a:t>
            </a:r>
            <a:br>
              <a:rPr lang="en-US" altLang="zh-TW" sz="1600" dirty="0"/>
            </a:br>
            <a:r>
              <a:rPr lang="en-US" altLang="zh-TW" sz="1600" dirty="0"/>
              <a:t>    "score": "5x1",</a:t>
            </a:r>
            <a:br>
              <a:rPr lang="en-US" altLang="zh-TW" sz="1600" dirty="0"/>
            </a:br>
            <a:r>
              <a:rPr lang="en-US" altLang="zh-TW" sz="1600" dirty="0"/>
              <a:t>    "time": "15:10"</a:t>
            </a:r>
            <a:br>
              <a:rPr lang="en-US" altLang="zh-TW" sz="1600" dirty="0"/>
            </a:br>
            <a:r>
              <a:rPr lang="en-US" altLang="zh-TW" sz="1600" dirty="0"/>
              <a:t>  </a:t>
            </a:r>
            <a:r>
              <a:rPr lang="en-US" altLang="zh-TW" sz="1600" dirty="0" smtClean="0"/>
              <a:t>}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 </a:t>
            </a:r>
            <a:r>
              <a:rPr lang="en-US" altLang="zh-TW" sz="1600" dirty="0" smtClean="0"/>
              <a:t>}</a:t>
            </a:r>
            <a:endParaRPr lang="en-US" altLang="zh-TW" sz="16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0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Server 向 GCM </a:t>
            </a:r>
            <a:r>
              <a:rPr lang="en-US" altLang="zh-TW" dirty="0" err="1" smtClean="0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(3/4)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</a:t>
            </a:r>
            <a:r>
              <a:rPr lang="en-US" altLang="zh-TW" dirty="0" err="1" smtClean="0">
                <a:latin typeface="+mn-ea"/>
              </a:rPr>
              <a:t>，JSON格式</a:t>
            </a:r>
            <a:r>
              <a:rPr lang="en-US" altLang="zh-TW" dirty="0" smtClean="0">
                <a:latin typeface="+mn-ea"/>
              </a:rPr>
              <a:t>(2): </a:t>
            </a:r>
            <a:r>
              <a:rPr lang="en-US" altLang="zh-TW" dirty="0" err="1" smtClean="0">
                <a:latin typeface="+mn-ea"/>
              </a:rPr>
              <a:t>傳送多個user</a:t>
            </a:r>
            <a:endParaRPr lang="en-US" altLang="zh-TW" dirty="0" smtClean="0">
              <a:latin typeface="+mn-ea"/>
            </a:endParaRPr>
          </a:p>
          <a:p>
            <a:pPr marL="400050" lvl="2" indent="0">
              <a:buNone/>
            </a:pPr>
            <a:r>
              <a:rPr lang="en-US" altLang="zh-TW" sz="1600" dirty="0" smtClean="0">
                <a:latin typeface="+mn-ea"/>
              </a:rPr>
              <a:t>{“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":[“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n-ea"/>
              </a:rPr>
              <a:t>"],   </a:t>
            </a:r>
          </a:p>
          <a:p>
            <a:pPr marL="400050" lvl="2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 "</a:t>
            </a:r>
            <a:r>
              <a:rPr lang="en-US" altLang="zh-TW" sz="1600" dirty="0">
                <a:latin typeface="+mn-ea"/>
              </a:rPr>
              <a:t>data</a:t>
            </a:r>
            <a:r>
              <a:rPr lang="en-US" altLang="zh-TW" sz="1600" dirty="0" smtClean="0">
                <a:latin typeface="+mn-ea"/>
              </a:rPr>
              <a:t>":{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dirty="0" smtClean="0">
                <a:latin typeface="+mn-ea"/>
              </a:rPr>
              <a:t>} 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 Ex: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{"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APA91bH2vsurFMpH2dQDYPIW8x</a:t>
            </a:r>
            <a:r>
              <a:rPr lang="en-US" altLang="zh-TW" sz="1600" dirty="0" smtClean="0">
                <a:latin typeface="+mn-ea"/>
              </a:rPr>
              <a:t>"],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  "data":{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"message":{"model":"AAA-001",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        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name":"Car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	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color":"Red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 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589240"/>
            <a:ext cx="731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registration_ids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可以設定多筆，就可以傳給多個user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內容可以自行定義，只要是JSON格式及可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client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收到及為”傳送訊息內容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(4/4)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{"multicast_id":6934727490657173521,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success</a:t>
            </a:r>
            <a:r>
              <a:rPr lang="en-US" altLang="zh-TW" sz="2000" dirty="0">
                <a:latin typeface="+mj-ea"/>
                <a:ea typeface="+mj-ea"/>
              </a:rPr>
              <a:t>":1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failure</a:t>
            </a:r>
            <a:r>
              <a:rPr lang="en-US" altLang="zh-TW" sz="2000" dirty="0">
                <a:latin typeface="+mj-ea"/>
                <a:ea typeface="+mj-ea"/>
              </a:rPr>
              <a:t>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canonical_ids":0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results":[{"message_id":"0:1448011210423470%5d3f2c26f9fd7ecd"}]}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5589239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success: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推播成功的裝置數量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Tx/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failure: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推播失敗的裝置數量</a:t>
            </a:r>
            <a:endParaRPr lang="en-US" altLang="zh-TW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>
                <a:latin typeface="+mj-ea"/>
                <a:ea typeface="+mj-ea"/>
              </a:rPr>
              <a:t>Cloud </a:t>
            </a:r>
            <a:r>
              <a:rPr lang="en-US" altLang="zh-TW" dirty="0" smtClean="0">
                <a:latin typeface="+mj-ea"/>
                <a:ea typeface="+mj-ea"/>
              </a:rPr>
              <a:t>Messaging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Send </a:t>
            </a:r>
            <a:r>
              <a:rPr lang="en-US" altLang="zh-TW" dirty="0">
                <a:latin typeface="+mj-ea"/>
                <a:ea typeface="+mj-ea"/>
              </a:rPr>
              <a:t>messages between servers and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D</a:t>
            </a:r>
            <a:r>
              <a:rPr lang="en-US" altLang="zh-TW" dirty="0" smtClean="0">
                <a:latin typeface="+mj-ea"/>
                <a:ea typeface="+mj-ea"/>
              </a:rPr>
              <a:t>ownstream </a:t>
            </a:r>
            <a:r>
              <a:rPr lang="en-US" altLang="zh-TW" dirty="0">
                <a:latin typeface="+mj-ea"/>
                <a:ea typeface="+mj-ea"/>
              </a:rPr>
              <a:t>messages from servers to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2"/>
            <a:r>
              <a:rPr lang="en-US" altLang="zh-TW" dirty="0">
                <a:latin typeface="+mj-ea"/>
                <a:ea typeface="+mj-ea"/>
              </a:rPr>
              <a:t>a GCM message can transfer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up to 4kb of payload </a:t>
            </a:r>
            <a:r>
              <a:rPr lang="en-US" altLang="zh-TW" dirty="0">
                <a:latin typeface="+mj-ea"/>
                <a:ea typeface="+mj-ea"/>
              </a:rPr>
              <a:t>to the client app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Upstream messages from client apps to servers.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31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en-US" altLang="zh-TW" dirty="0" err="1"/>
              <a:t>收到JSON格式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{from=518863485658, </a:t>
            </a:r>
            <a:endParaRPr lang="en-US" altLang="zh-TW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message={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+mn-ea"/>
              </a:rPr>
              <a:t>  	"</a:t>
            </a:r>
            <a:r>
              <a:rPr lang="en-US" altLang="zh-TW" sz="1600" dirty="0" err="1">
                <a:latin typeface="+mn-ea"/>
              </a:rPr>
              <a:t>color":"Red</a:t>
            </a:r>
            <a:r>
              <a:rPr lang="en-US" altLang="zh-TW" sz="1600" dirty="0" smtClean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dirty="0" smtClean="0">
                <a:latin typeface="+mn-ea"/>
              </a:rPr>
              <a:t>"</a:t>
            </a:r>
            <a:r>
              <a:rPr lang="en-US" altLang="zh-TW" sz="1600" dirty="0" err="1">
                <a:latin typeface="+mn-ea"/>
              </a:rPr>
              <a:t>name":"Car</a:t>
            </a:r>
            <a:r>
              <a:rPr lang="en-US" altLang="zh-TW" sz="1600" dirty="0" smtClean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dirty="0" smtClean="0">
                <a:latin typeface="+mn-ea"/>
              </a:rPr>
              <a:t>"</a:t>
            </a:r>
            <a:r>
              <a:rPr lang="en-US" altLang="zh-TW" sz="1600" dirty="0">
                <a:latin typeface="+mn-ea"/>
              </a:rPr>
              <a:t>model":"AAA-001</a:t>
            </a:r>
            <a:r>
              <a:rPr lang="en-US" altLang="zh-TW" sz="1600" dirty="0" smtClean="0">
                <a:latin typeface="+mn-ea"/>
              </a:rPr>
              <a:t>"},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collapse_key</a:t>
            </a:r>
            <a:r>
              <a:rPr lang="en-US" altLang="zh-TW" sz="1600" dirty="0">
                <a:latin typeface="+mn-ea"/>
              </a:rPr>
              <a:t>=</a:t>
            </a:r>
            <a:r>
              <a:rPr lang="en-US" altLang="zh-TW" sz="1600" dirty="0" err="1">
                <a:latin typeface="+mn-ea"/>
              </a:rPr>
              <a:t>do_not_collapse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981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connection Server Reference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://developers.google.com/cloud-messaging/http-server-ref#send-downstream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Messaging </a:t>
            </a:r>
            <a:r>
              <a:rPr lang="en-US" altLang="zh-TW" dirty="0" smtClean="0"/>
              <a:t>(1/7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 (1/3)</a:t>
            </a:r>
            <a:endParaRPr lang="en-US" altLang="zh-TW" dirty="0"/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GCM Receiver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&lt;receiver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</a:t>
            </a:r>
            <a:r>
              <a:rPr lang="en-US" altLang="zh-TW" sz="1200" dirty="0" err="1">
                <a:latin typeface="+mn-ea"/>
              </a:rPr>
              <a:t>com.google.android.gms.gcm.GcmReceiver</a:t>
            </a:r>
            <a:r>
              <a:rPr lang="en-US" altLang="zh-TW" sz="1200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android:exported</a:t>
            </a:r>
            <a:r>
              <a:rPr lang="en-US" altLang="zh-TW" sz="1200" dirty="0">
                <a:latin typeface="+mn-ea"/>
              </a:rPr>
              <a:t>="true"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android:permission</a:t>
            </a:r>
            <a:r>
              <a:rPr lang="en-US" altLang="zh-TW" sz="1200" dirty="0">
                <a:latin typeface="+mn-ea"/>
              </a:rPr>
              <a:t>="com.google.android.c2dm.permission.SEND" 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    &lt;action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="com.google.android.c2dm.intent.RECEIVE" /&gt;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    &lt;category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</a:t>
            </a:r>
            <a:r>
              <a:rPr lang="en-US" altLang="zh-TW" sz="1200" dirty="0" err="1">
                <a:latin typeface="+mn-ea"/>
              </a:rPr>
              <a:t>com.example.CustomerUIDemo</a:t>
            </a:r>
            <a:r>
              <a:rPr lang="en-US" altLang="zh-TW" sz="12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&lt;/receiver&gt;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6336704" cy="195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4025260"/>
            <a:ext cx="3924436" cy="19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067944" y="4266829"/>
            <a:ext cx="4680520" cy="612648"/>
          </a:xfrm>
          <a:prstGeom prst="wedgeRectCallout">
            <a:avLst>
              <a:gd name="adj1" fmla="val -58360"/>
              <a:gd name="adj2" fmla="val -4870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err="1">
                <a:solidFill>
                  <a:srgbClr val="FF0000"/>
                </a:solidFill>
                <a:latin typeface="+mj-ea"/>
              </a:rPr>
              <a:t>com.example.CustomerUIDemo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是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application package name</a:t>
            </a:r>
          </a:p>
        </p:txBody>
      </p:sp>
    </p:spTree>
    <p:extLst>
      <p:ext uri="{BB962C8B-B14F-4D97-AF65-F5344CB8AC3E}">
        <p14:creationId xmlns:p14="http://schemas.microsoft.com/office/powerpoint/2010/main" val="66539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  <a:endParaRPr lang="en-US" altLang="zh-TW" dirty="0"/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err="1" smtClean="0"/>
              <a:t>InstanceIDListenerService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為了避免token</a:t>
            </a:r>
            <a:r>
              <a:rPr lang="en-US" altLang="zh-TW" err="1" smtClean="0"/>
              <a:t>重復使用</a:t>
            </a:r>
            <a:r>
              <a:rPr lang="en-US" altLang="zh-TW" smtClean="0"/>
              <a:t>，所以會每隔一段時間就更新token)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400" dirty="0" smtClean="0">
                <a:latin typeface="+mn-ea"/>
              </a:rPr>
              <a:t>&lt;</a:t>
            </a:r>
            <a:r>
              <a:rPr lang="en-US" altLang="zh-TW" sz="1400" dirty="0">
                <a:latin typeface="+mn-ea"/>
              </a:rPr>
              <a:t>service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</a:t>
            </a:r>
            <a:r>
              <a:rPr lang="en-US" altLang="zh-TW" sz="1400" dirty="0" err="1" smtClean="0">
                <a:latin typeface="+mn-ea"/>
              </a:rPr>
              <a:t>android:name</a:t>
            </a:r>
            <a:r>
              <a:rPr lang="en-US" altLang="zh-TW" sz="1400" dirty="0">
                <a:latin typeface="+mn-ea"/>
              </a:rPr>
              <a:t>=".activity.GCMDemo.TopicsMessagesDemo.UpdateTokenInstanceIDListenerService"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</a:t>
            </a:r>
            <a:r>
              <a:rPr lang="en-US" altLang="zh-TW" sz="1400" dirty="0" err="1">
                <a:latin typeface="+mn-ea"/>
              </a:rPr>
              <a:t>android:exported</a:t>
            </a:r>
            <a:r>
              <a:rPr lang="en-US" altLang="zh-TW" sz="1400" dirty="0">
                <a:latin typeface="+mn-ea"/>
              </a:rPr>
              <a:t>="false"&gt;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    &lt;action </a:t>
            </a:r>
            <a:r>
              <a:rPr lang="en-US" altLang="zh-TW" sz="1400" dirty="0" err="1">
                <a:latin typeface="+mn-ea"/>
              </a:rPr>
              <a:t>android:name</a:t>
            </a:r>
            <a:r>
              <a:rPr lang="en-US" altLang="zh-TW" sz="1400" dirty="0">
                <a:latin typeface="+mn-ea"/>
              </a:rPr>
              <a:t>="</a:t>
            </a:r>
            <a:r>
              <a:rPr lang="en-US" altLang="zh-TW" sz="1400" dirty="0" err="1">
                <a:latin typeface="+mn-ea"/>
              </a:rPr>
              <a:t>com.google.android.gms.iid.InstanceID</a:t>
            </a:r>
            <a:r>
              <a:rPr lang="en-US" altLang="zh-TW" sz="1400" dirty="0">
                <a:latin typeface="+mn-ea"/>
              </a:rPr>
              <a:t>"/&gt;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&lt;/service&gt;</a:t>
            </a:r>
            <a:endParaRPr lang="zh-TW" altLang="en-US" sz="14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8928992" cy="13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18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en-US" altLang="zh-TW" dirty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err="1" smtClean="0"/>
              <a:t>GcmListenerService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&lt;service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=".activity.GCMDemo.TopicsMessagesDemo.TopicsMessageGcmListenerService"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android:exported</a:t>
            </a:r>
            <a:r>
              <a:rPr lang="en-US" altLang="zh-TW" sz="1400" dirty="0">
                <a:latin typeface="+mj-ea"/>
                <a:ea typeface="+mj-ea"/>
              </a:rPr>
              <a:t>="false" 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&lt;/service&gt;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8928992" cy="140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87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(1/3)</a:t>
            </a:r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4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</a:t>
            </a:r>
            <a:r>
              <a:rPr lang="en-US" altLang="zh-TW" dirty="0" err="1" smtClean="0">
                <a:latin typeface="+mn-ea"/>
              </a:rPr>
              <a:t>格式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"to" : 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Topics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br>
              <a:rPr lang="en-US" altLang="zh-TW" sz="1600" dirty="0" smtClean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"data": 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 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/>
              <a:t>{"to":"/topics/global",</a:t>
            </a:r>
          </a:p>
          <a:p>
            <a:pPr marL="457200" lvl="1" indent="0">
              <a:buNone/>
            </a:pPr>
            <a:r>
              <a:rPr lang="en-US" altLang="zh-TW" sz="1600" dirty="0"/>
              <a:t> "data":{</a:t>
            </a:r>
          </a:p>
          <a:p>
            <a:pPr marL="457200" lvl="1" indent="0">
              <a:buNone/>
            </a:pPr>
            <a:r>
              <a:rPr lang="en-US" altLang="zh-TW" sz="1600" dirty="0"/>
              <a:t>	"message":{</a:t>
            </a:r>
          </a:p>
          <a:p>
            <a:pPr marL="457200" lvl="1" indent="0">
              <a:buNone/>
            </a:pPr>
            <a:r>
              <a:rPr lang="en-US" altLang="zh-TW" sz="1600" dirty="0"/>
              <a:t>		"model":"AAA-001",</a:t>
            </a:r>
          </a:p>
          <a:p>
            <a:pPr marL="457200" lvl="1" indent="0">
              <a:buNone/>
            </a:pPr>
            <a:r>
              <a:rPr lang="en-US" altLang="zh-TW" sz="1600" dirty="0"/>
              <a:t>		"</a:t>
            </a:r>
            <a:r>
              <a:rPr lang="en-US" altLang="zh-TW" sz="1600" dirty="0" err="1"/>
              <a:t>name":"Car</a:t>
            </a:r>
            <a:r>
              <a:rPr lang="en-US" altLang="zh-TW" sz="1600" dirty="0"/>
              <a:t>",</a:t>
            </a:r>
          </a:p>
          <a:p>
            <a:pPr marL="457200" lvl="1" indent="0">
              <a:buNone/>
            </a:pPr>
            <a:r>
              <a:rPr lang="en-US" altLang="zh-TW" sz="1600" dirty="0"/>
              <a:t>		"</a:t>
            </a:r>
            <a:r>
              <a:rPr lang="en-US" altLang="zh-TW" sz="1600" dirty="0" err="1"/>
              <a:t>color":"Red</a:t>
            </a:r>
            <a:r>
              <a:rPr lang="en-US" altLang="zh-TW" sz="1600" dirty="0"/>
              <a:t>"}</a:t>
            </a:r>
          </a:p>
          <a:p>
            <a:pPr marL="457200" lvl="1" indent="0">
              <a:buNone/>
            </a:pPr>
            <a:r>
              <a:rPr lang="en-US" altLang="zh-TW" sz="1600" dirty="0"/>
              <a:t>	}</a:t>
            </a:r>
          </a:p>
          <a:p>
            <a:pPr marL="457200" lvl="1" indent="0">
              <a:buNone/>
            </a:pPr>
            <a:r>
              <a:rPr lang="en-US" altLang="zh-TW" sz="1600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+mj-ea"/>
                <a:ea typeface="+mj-ea"/>
              </a:rPr>
              <a:t>{"message_id":5772594877678148354}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7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Client </a:t>
            </a:r>
            <a:r>
              <a:rPr lang="en-US" altLang="zh-TW" dirty="0" err="1" smtClean="0"/>
              <a:t>收到JSON格式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{ from=/topics/global, 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message={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 err="1">
                <a:latin typeface="+mj-ea"/>
                <a:ea typeface="+mj-ea"/>
              </a:rPr>
              <a:t>color":"Red</a:t>
            </a:r>
            <a:r>
              <a:rPr lang="en-US" altLang="zh-TW" sz="1600" dirty="0">
                <a:latin typeface="+mj-ea"/>
                <a:ea typeface="+mj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 err="1">
                <a:latin typeface="+mj-ea"/>
                <a:ea typeface="+mj-ea"/>
              </a:rPr>
              <a:t>name":"Car</a:t>
            </a:r>
            <a:r>
              <a:rPr lang="en-US" altLang="zh-TW" sz="1600" dirty="0">
                <a:latin typeface="+mj-ea"/>
                <a:ea typeface="+mj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>
                <a:latin typeface="+mj-ea"/>
                <a:ea typeface="+mj-ea"/>
              </a:rPr>
              <a:t>model":"AAA-001"}, 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err="1">
                <a:latin typeface="+mj-ea"/>
                <a:ea typeface="+mj-ea"/>
              </a:rPr>
              <a:t>collapse_key</a:t>
            </a:r>
            <a:r>
              <a:rPr lang="en-US" altLang="zh-TW" sz="1600" dirty="0">
                <a:latin typeface="+mj-ea"/>
                <a:ea typeface="+mj-ea"/>
              </a:rPr>
              <a:t>=</a:t>
            </a:r>
            <a:r>
              <a:rPr lang="en-US" altLang="zh-TW" sz="1600" dirty="0" err="1">
                <a:latin typeface="+mj-ea"/>
                <a:ea typeface="+mj-ea"/>
              </a:rPr>
              <a:t>do_not_collapse</a:t>
            </a:r>
            <a:r>
              <a:rPr lang="en-US" altLang="zh-TW" sz="1600" dirty="0">
                <a:latin typeface="+mj-ea"/>
                <a:ea typeface="+mj-ea"/>
              </a:rPr>
              <a:t>}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0523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備註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最早在</a:t>
            </a:r>
            <a:r>
              <a:rPr lang="en-US" altLang="zh-TW" dirty="0" smtClean="0"/>
              <a:t>Application </a:t>
            </a:r>
            <a:r>
              <a:rPr lang="en-US" altLang="zh-TW" dirty="0" err="1" smtClean="0"/>
              <a:t>中build.gradle的設定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只要增加</a:t>
            </a:r>
            <a:r>
              <a:rPr lang="en-US" altLang="zh-TW" dirty="0" smtClean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compile </a:t>
            </a:r>
            <a:r>
              <a:rPr lang="en-US" altLang="zh-TW" sz="1800" b="1" dirty="0">
                <a:latin typeface="+mj-ea"/>
                <a:ea typeface="+mj-ea"/>
              </a:rPr>
              <a:t>'com.google.android.gms:play-services:6.5.+'</a:t>
            </a:r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96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39" y="4869161"/>
            <a:ext cx="61920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Architecture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4901"/>
            <a:ext cx="8585398" cy="229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450912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+mj-ea"/>
                <a:ea typeface="+mj-ea"/>
              </a:rPr>
              <a:t>App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GCM connection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Client App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App </a:t>
            </a:r>
            <a:r>
              <a:rPr lang="en-US" altLang="zh-TW" dirty="0">
                <a:latin typeface="+mj-ea"/>
                <a:ea typeface="+mj-ea"/>
              </a:rPr>
              <a:t>must register with GCM and get a unique identifier called a registration token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17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備註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AndroidManifest.xml </a:t>
            </a:r>
            <a:r>
              <a:rPr lang="en-US" altLang="zh-TW" dirty="0" smtClean="0"/>
              <a:t>(2/3)</a:t>
            </a:r>
            <a:endParaRPr lang="en-US" altLang="zh-TW" dirty="0"/>
          </a:p>
          <a:p>
            <a:pPr lvl="1"/>
            <a:r>
              <a:rPr lang="zh-TW" altLang="en-US" dirty="0"/>
              <a:t>增加</a:t>
            </a:r>
            <a:r>
              <a:rPr lang="en-US" altLang="zh-TW" dirty="0"/>
              <a:t>meta-data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</a:rPr>
              <a:t>&lt;meta-data</a:t>
            </a:r>
            <a:br>
              <a:rPr lang="en-US" altLang="zh-TW" sz="1600" dirty="0">
                <a:latin typeface="+mj-ea"/>
              </a:rPr>
            </a:br>
            <a:r>
              <a:rPr lang="en-US" altLang="zh-TW" sz="1600" dirty="0">
                <a:latin typeface="+mj-ea"/>
              </a:rPr>
              <a:t>    </a:t>
            </a:r>
            <a:r>
              <a:rPr lang="en-US" altLang="zh-TW" sz="1600" dirty="0" err="1">
                <a:latin typeface="+mj-ea"/>
              </a:rPr>
              <a:t>android:name</a:t>
            </a:r>
            <a:r>
              <a:rPr lang="en-US" altLang="zh-TW" sz="1600" dirty="0">
                <a:latin typeface="+mj-ea"/>
              </a:rPr>
              <a:t>="</a:t>
            </a:r>
            <a:r>
              <a:rPr lang="en-US" altLang="zh-TW" sz="1600" dirty="0" err="1">
                <a:latin typeface="+mj-ea"/>
              </a:rPr>
              <a:t>com.google.android.gms.version</a:t>
            </a:r>
            <a:r>
              <a:rPr lang="en-US" altLang="zh-TW" sz="1600" dirty="0">
                <a:latin typeface="+mj-ea"/>
              </a:rPr>
              <a:t>"</a:t>
            </a:r>
            <a:br>
              <a:rPr lang="en-US" altLang="zh-TW" sz="1600" dirty="0">
                <a:latin typeface="+mj-ea"/>
              </a:rPr>
            </a:br>
            <a:r>
              <a:rPr lang="en-US" altLang="zh-TW" sz="1600" dirty="0">
                <a:latin typeface="+mj-ea"/>
              </a:rPr>
              <a:t>    </a:t>
            </a:r>
            <a:r>
              <a:rPr lang="en-US" altLang="zh-TW" sz="1600" dirty="0" err="1">
                <a:latin typeface="+mj-ea"/>
              </a:rPr>
              <a:t>android:value</a:t>
            </a:r>
            <a:r>
              <a:rPr lang="en-US" altLang="zh-TW" sz="1600" dirty="0">
                <a:latin typeface="+mj-ea"/>
              </a:rPr>
              <a:t>="@integer/</a:t>
            </a:r>
            <a:r>
              <a:rPr lang="en-US" altLang="zh-TW" sz="1600" dirty="0" err="1">
                <a:latin typeface="+mj-ea"/>
              </a:rPr>
              <a:t>google_play_services_version</a:t>
            </a:r>
            <a:r>
              <a:rPr lang="en-US" altLang="zh-TW" sz="1600" dirty="0">
                <a:latin typeface="+mj-ea"/>
              </a:rPr>
              <a:t>" /&gt;</a:t>
            </a:r>
            <a:endParaRPr lang="zh-TW" altLang="en-US" sz="16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4437112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project，這樣meta-data才會產生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744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Components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31823" cy="2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redentials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894621" cy="41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Communication Type</a:t>
            </a:r>
          </a:p>
          <a:p>
            <a:pPr lvl="1"/>
            <a:r>
              <a:rPr lang="en-US" altLang="zh-TW" dirty="0"/>
              <a:t>Versatile Messaging </a:t>
            </a:r>
            <a:r>
              <a:rPr lang="en-US" altLang="zh-TW" dirty="0" smtClean="0"/>
              <a:t>Targets</a:t>
            </a:r>
          </a:p>
          <a:p>
            <a:pPr lvl="2"/>
            <a:r>
              <a:rPr lang="en-US" altLang="zh-TW" dirty="0" smtClean="0"/>
              <a:t>Device group message</a:t>
            </a:r>
          </a:p>
          <a:p>
            <a:pPr lvl="2"/>
            <a:r>
              <a:rPr lang="en-US" altLang="zh-TW" dirty="0" smtClean="0"/>
              <a:t>Topic message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downstream messages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Upstream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upstream messages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1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998</Words>
  <Application>Microsoft Office PowerPoint</Application>
  <PresentationFormat>如螢幕大小 (4:3)</PresentationFormat>
  <Paragraphs>246</Paragraphs>
  <Slides>40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佈景主題</vt:lpstr>
      <vt:lpstr>GCM 教學與說明</vt:lpstr>
      <vt:lpstr>PowerPoint 簡報</vt:lpstr>
      <vt:lpstr>Overview</vt:lpstr>
      <vt:lpstr>Overview</vt:lpstr>
      <vt:lpstr>Overview</vt:lpstr>
      <vt:lpstr>Overview</vt:lpstr>
      <vt:lpstr>Overview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  <vt:lpstr>設定專案 gradle 檔案</vt:lpstr>
      <vt:lpstr>設定Application gradle 檔案 (1/2)</vt:lpstr>
      <vt:lpstr>設定Application gradle 檔案 (2/2)</vt:lpstr>
      <vt:lpstr>設定 gradle檔案補充說明</vt:lpstr>
      <vt:lpstr>設定 AndroidManifest.xml (1/2)</vt:lpstr>
      <vt:lpstr>設定 AndroidManifest.xml (2/2)</vt:lpstr>
      <vt:lpstr>App Server sends Messaging</vt:lpstr>
      <vt:lpstr>Downstream Messaging (1/7)</vt:lpstr>
      <vt:lpstr>Downstream Messaging (2/7)</vt:lpstr>
      <vt:lpstr>Downstream Messaging (3/7)</vt:lpstr>
      <vt:lpstr>Downstream Messaging (4/7)</vt:lpstr>
      <vt:lpstr>Downstream Messaging (5/7)</vt:lpstr>
      <vt:lpstr>Downstream Messaging (6/7)</vt:lpstr>
      <vt:lpstr>Downstream Messaging (7/7)</vt:lpstr>
      <vt:lpstr>Topics Messaging (1/7)</vt:lpstr>
      <vt:lpstr>Topics Messaging (2/7)</vt:lpstr>
      <vt:lpstr>Topics Messaging (3/7)</vt:lpstr>
      <vt:lpstr>Topics Messaging (4/7)</vt:lpstr>
      <vt:lpstr>Topics Messaging (5/7)</vt:lpstr>
      <vt:lpstr>Topics Messaging (6/7)</vt:lpstr>
      <vt:lpstr>Topics Messaging (7/7)</vt:lpstr>
      <vt:lpstr>備註 1</vt:lpstr>
      <vt:lpstr>備註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346</cp:revision>
  <dcterms:created xsi:type="dcterms:W3CDTF">2015-11-05T03:53:37Z</dcterms:created>
  <dcterms:modified xsi:type="dcterms:W3CDTF">2015-11-27T03:11:57Z</dcterms:modified>
</cp:coreProperties>
</file>