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7" autoAdjust="0"/>
  </p:normalViewPr>
  <p:slideViewPr>
    <p:cSldViewPr>
      <p:cViewPr varScale="1">
        <p:scale>
          <a:sx n="90" d="100"/>
          <a:sy n="90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EB805-C19A-4F51-8DB2-9FC578175930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033F-77F2-43DE-8B7D-9DF2C9F8A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67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033F-77F2-43DE-8B7D-9DF2C9F8A6E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8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參考網站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http://ayu6628.pixnet.net/blog/post/4807174-%E8%A7%A3%E6%9E%90%E5%BA%A6%E3%80%81dpi%E3%80%81ppi%E4%B9%8B%E9%96%93%E7%9A%84%E8%BF%B7%E6%80%9D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dpi</a:t>
            </a:r>
            <a:r>
              <a:rPr lang="en-US" altLang="zh-TW" baseline="0" dirty="0" smtClean="0"/>
              <a:t> : </a:t>
            </a:r>
            <a:r>
              <a:rPr lang="en-US" altLang="zh-TW" dirty="0" smtClean="0"/>
              <a:t>dots per inch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設備解析度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印表機使用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zh-TW" dirty="0" err="1" smtClean="0"/>
              <a:t>ppi</a:t>
            </a:r>
            <a:r>
              <a:rPr lang="en-US" altLang="zh-TW" dirty="0" smtClean="0"/>
              <a:t>: pixels-per-inch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數位解析度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圖檔使用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033F-77F2-43DE-8B7D-9DF2C9F8A6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7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1. The density-independent pixel is equivalent to one physical pixel on a 160 dpi screen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  (</a:t>
            </a:r>
            <a:r>
              <a:rPr lang="en-US" altLang="zh-TW" b="1" dirty="0" smtClean="0">
                <a:latin typeface="+mj-ea"/>
                <a:ea typeface="+mj-ea"/>
              </a:rPr>
              <a:t>density-independent pixel </a:t>
            </a:r>
            <a:r>
              <a:rPr lang="en-US" altLang="zh-TW" b="1" dirty="0" err="1" smtClean="0">
                <a:latin typeface="+mj-ea"/>
                <a:ea typeface="+mj-ea"/>
              </a:rPr>
              <a:t>相當於</a:t>
            </a:r>
            <a:r>
              <a:rPr lang="en-US" altLang="zh-TW" b="1" baseline="0" dirty="0" smtClean="0">
                <a:latin typeface="+mj-ea"/>
                <a:ea typeface="+mj-ea"/>
              </a:rPr>
              <a:t> 160 dpi </a:t>
            </a:r>
            <a:r>
              <a:rPr lang="en-US" altLang="zh-TW" b="1" baseline="0" dirty="0" err="1" smtClean="0">
                <a:latin typeface="+mj-ea"/>
                <a:ea typeface="+mj-ea"/>
              </a:rPr>
              <a:t>螢幕上的一個</a:t>
            </a:r>
            <a:r>
              <a:rPr lang="en-US" altLang="zh-TW" b="1" baseline="0" dirty="0" smtClean="0">
                <a:latin typeface="+mj-ea"/>
                <a:ea typeface="+mj-ea"/>
              </a:rPr>
              <a:t> </a:t>
            </a:r>
            <a:r>
              <a:rPr lang="en-US" altLang="zh-TW" b="1" dirty="0" smtClean="0">
                <a:latin typeface="+mj-ea"/>
                <a:ea typeface="+mj-ea"/>
              </a:rPr>
              <a:t>physical pixel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)</a:t>
            </a: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2. 以160 dpi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zh-TW" sz="1200" b="1" i="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螢幕當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baseline (medium)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033F-77F2-43DE-8B7D-9DF2C9F8A6E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34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033F-77F2-43DE-8B7D-9DF2C9F8A6E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6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033F-77F2-43DE-8B7D-9DF2C9F8A6E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6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033F-77F2-43DE-8B7D-9DF2C9F8A6E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76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devices/" TargetMode="External"/><Relationship Id="rId2" Type="http://schemas.openxmlformats.org/officeDocument/2006/relationships/hyperlink" Target="https://developer.android.com/guide/practices/screens_support.html?hl=zh-tw#test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Support </a:t>
            </a:r>
            <a:r>
              <a:rPr lang="en-US" altLang="zh-TW" dirty="0"/>
              <a:t>Multiple </a:t>
            </a:r>
            <a:r>
              <a:rPr lang="en-US" altLang="zh-TW" dirty="0" smtClean="0"/>
              <a:t>Screens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Author: Sonny Shih</a:t>
            </a:r>
          </a:p>
          <a:p>
            <a:r>
              <a:rPr lang="en-US" altLang="zh-TW" dirty="0"/>
              <a:t>      Date: </a:t>
            </a:r>
            <a:r>
              <a:rPr lang="en-US" altLang="zh-TW" dirty="0" smtClean="0"/>
              <a:t>2016/06/08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45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Range of screens supported </a:t>
            </a:r>
            <a:r>
              <a:rPr lang="en-US" altLang="zh-TW" dirty="0" smtClean="0">
                <a:latin typeface="+mj-ea"/>
              </a:rPr>
              <a:t>(2/3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latin typeface="+mj-ea"/>
              </a:rPr>
              <a:t>Screen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</a:rPr>
              <a:t>Density</a:t>
            </a:r>
          </a:p>
          <a:p>
            <a:pPr lvl="1"/>
            <a:r>
              <a:rPr lang="en-US" altLang="zh-TW" dirty="0" err="1"/>
              <a:t>ldpi</a:t>
            </a:r>
            <a:r>
              <a:rPr lang="en-US" altLang="zh-TW" dirty="0"/>
              <a:t> (low) ~120dpi</a:t>
            </a:r>
          </a:p>
          <a:p>
            <a:pPr lvl="1"/>
            <a:r>
              <a:rPr lang="en-US" altLang="zh-TW" dirty="0" err="1"/>
              <a:t>mdpi</a:t>
            </a:r>
            <a:r>
              <a:rPr lang="en-US" altLang="zh-TW" dirty="0"/>
              <a:t> (medium) ~160dpi</a:t>
            </a:r>
          </a:p>
          <a:p>
            <a:pPr lvl="1"/>
            <a:r>
              <a:rPr lang="en-US" altLang="zh-TW" dirty="0" err="1"/>
              <a:t>hdpi</a:t>
            </a:r>
            <a:r>
              <a:rPr lang="en-US" altLang="zh-TW" dirty="0"/>
              <a:t> (high) ~240dpi</a:t>
            </a:r>
          </a:p>
          <a:p>
            <a:pPr lvl="1"/>
            <a:r>
              <a:rPr lang="en-US" altLang="zh-TW" dirty="0" err="1"/>
              <a:t>xhdpi</a:t>
            </a:r>
            <a:r>
              <a:rPr lang="en-US" altLang="zh-TW" dirty="0"/>
              <a:t> (extra-high) ~320dpi</a:t>
            </a:r>
          </a:p>
          <a:p>
            <a:pPr lvl="1"/>
            <a:r>
              <a:rPr lang="en-US" altLang="zh-TW" dirty="0" err="1"/>
              <a:t>xxhdpi</a:t>
            </a:r>
            <a:r>
              <a:rPr lang="en-US" altLang="zh-TW" dirty="0"/>
              <a:t> (extra-extra-high) ~480dpi</a:t>
            </a:r>
          </a:p>
          <a:p>
            <a:pPr lvl="1"/>
            <a:r>
              <a:rPr lang="en-US" altLang="zh-TW" dirty="0" err="1"/>
              <a:t>xxxhdpi</a:t>
            </a:r>
            <a:r>
              <a:rPr lang="en-US" altLang="zh-TW" dirty="0"/>
              <a:t> (extra-extra-extra-high) ~</a:t>
            </a:r>
            <a:r>
              <a:rPr lang="en-US" altLang="zh-TW" dirty="0" smtClean="0"/>
              <a:t>640dpi</a:t>
            </a:r>
          </a:p>
          <a:p>
            <a:pPr lvl="1"/>
            <a:r>
              <a:rPr lang="zh-TW" altLang="en-US" dirty="0" smtClean="0"/>
              <a:t>圖片比例為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120:160:240:320:480:640 =&gt;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0.75:1:1.5:2:3:4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83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Range of screens supported </a:t>
            </a:r>
            <a:r>
              <a:rPr lang="en-US" altLang="zh-TW" dirty="0" smtClean="0">
                <a:latin typeface="+mj-ea"/>
              </a:rPr>
              <a:t>(3/3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Baseline Configuration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normal size (values)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mdpi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(medium) density (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drawable-mdpi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TW" b="1" dirty="0">
                <a:latin typeface="+mj-ea"/>
                <a:ea typeface="+mj-ea"/>
              </a:rPr>
              <a:t>Illustration of how Android roughly maps actual sizes and densities to generalized sizes and densities (figures are not exact).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39" y="4869160"/>
            <a:ext cx="5904656" cy="188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2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Density </a:t>
            </a:r>
            <a:r>
              <a:rPr lang="en-US" altLang="zh-TW" dirty="0" smtClean="0">
                <a:latin typeface="+mj-ea"/>
              </a:rPr>
              <a:t>independence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The Android system helps your application achieve density independence in two ways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The system scales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dp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units</a:t>
            </a:r>
            <a:r>
              <a:rPr lang="en-US" altLang="zh-TW" dirty="0">
                <a:latin typeface="+mj-ea"/>
                <a:ea typeface="+mj-ea"/>
              </a:rPr>
              <a:t> as appropriate for the current screen </a:t>
            </a:r>
            <a:r>
              <a:rPr lang="en-US" altLang="zh-TW" dirty="0" smtClean="0">
                <a:latin typeface="+mj-ea"/>
                <a:ea typeface="+mj-ea"/>
              </a:rPr>
              <a:t>density</a:t>
            </a:r>
          </a:p>
          <a:p>
            <a:pPr lvl="1"/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The system scales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drawable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resources</a:t>
            </a:r>
            <a:r>
              <a:rPr lang="en-US" altLang="zh-TW" dirty="0">
                <a:latin typeface="+mj-ea"/>
                <a:ea typeface="+mj-ea"/>
              </a:rPr>
              <a:t> to the appropriate size, based on the current screen density, if necessary</a:t>
            </a: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223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 </a:t>
            </a:r>
            <a:r>
              <a:rPr lang="en-US" altLang="zh-TW" dirty="0" smtClean="0"/>
              <a:t>qualifiers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96944" cy="537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75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 qualifiers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047204" cy="149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00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 qualifiers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6295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48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Designing alternative layouts and </a:t>
            </a:r>
            <a:r>
              <a:rPr lang="en-US" altLang="zh-TW" dirty="0" err="1" smtClean="0"/>
              <a:t>drawables</a:t>
            </a:r>
            <a:r>
              <a:rPr lang="en-US" altLang="zh-TW" dirty="0" smtClean="0"/>
              <a:t>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Alternative </a:t>
            </a:r>
            <a:r>
              <a:rPr lang="en-US" altLang="zh-TW" dirty="0" smtClean="0"/>
              <a:t>layouts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61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Designing alternative layouts and </a:t>
            </a:r>
            <a:r>
              <a:rPr lang="en-US" altLang="zh-TW" dirty="0" err="1"/>
              <a:t>drawables</a:t>
            </a:r>
            <a:r>
              <a:rPr lang="en-US" altLang="zh-TW" dirty="0"/>
              <a:t>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Alternative </a:t>
            </a:r>
            <a:r>
              <a:rPr lang="en-US" altLang="zh-TW" dirty="0" err="1"/>
              <a:t>drawables</a:t>
            </a:r>
            <a:endParaRPr lang="en-US" altLang="zh-TW" dirty="0"/>
          </a:p>
          <a:p>
            <a:pPr lvl="1"/>
            <a:r>
              <a:rPr lang="en-US" altLang="zh-TW" dirty="0"/>
              <a:t>36x36 (0.75x) for low-density</a:t>
            </a:r>
          </a:p>
          <a:p>
            <a:pPr lvl="1"/>
            <a:r>
              <a:rPr lang="en-US" altLang="zh-TW" dirty="0"/>
              <a:t>48x48 (1.0x baseline) for medium-density</a:t>
            </a:r>
          </a:p>
          <a:p>
            <a:pPr lvl="1"/>
            <a:r>
              <a:rPr lang="en-US" altLang="zh-TW" dirty="0"/>
              <a:t>72x72 (1.5x) for high-density</a:t>
            </a:r>
          </a:p>
          <a:p>
            <a:pPr lvl="1"/>
            <a:r>
              <a:rPr lang="en-US" altLang="zh-TW" dirty="0"/>
              <a:t>96x96 (2.0x) for extra-high-density</a:t>
            </a:r>
          </a:p>
          <a:p>
            <a:pPr lvl="1"/>
            <a:r>
              <a:rPr lang="en-US" altLang="zh-TW" dirty="0"/>
              <a:t>144x144 (3.0x) for extra-extra-high-density</a:t>
            </a:r>
          </a:p>
          <a:p>
            <a:pPr lvl="1"/>
            <a:r>
              <a:rPr lang="en-US" altLang="zh-TW" dirty="0"/>
              <a:t>192x192 (4.0x) for extra-extra-extra-high-density (launcher icon only; see note above)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21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Designing alternative layouts and </a:t>
            </a:r>
            <a:r>
              <a:rPr lang="en-US" altLang="zh-TW" dirty="0" err="1"/>
              <a:t>drawables</a:t>
            </a:r>
            <a:r>
              <a:rPr lang="en-US" altLang="zh-TW" dirty="0"/>
              <a:t>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To create alternative bitmap </a:t>
            </a:r>
            <a:r>
              <a:rPr lang="en-US" altLang="zh-TW" dirty="0" err="1"/>
              <a:t>drawables</a:t>
            </a:r>
            <a:r>
              <a:rPr lang="en-US" altLang="zh-TW" dirty="0"/>
              <a:t> for different densities, you should follow the 3:4:6:8:12:16 scaling ratio between the six generalized densities.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26384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6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new size </a:t>
            </a:r>
            <a:r>
              <a:rPr lang="en-US" altLang="zh-TW" dirty="0" smtClean="0"/>
              <a:t>qualifiers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configuration qualifiers for screen size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78094"/>
            <a:ext cx="7848872" cy="46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0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官方網站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developer.android.com/guide/practices/screens_support.html?hl=zh-tw#testing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官方</a:t>
            </a:r>
            <a:r>
              <a:rPr lang="zh-TW" altLang="en-US" dirty="0" smtClean="0"/>
              <a:t>提供各</a:t>
            </a:r>
            <a:r>
              <a:rPr lang="zh-TW" altLang="en-US" dirty="0"/>
              <a:t>裝置規格資料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>
                <a:hlinkClick r:id="rId3"/>
              </a:rPr>
              <a:t>design.google.com/devices</a:t>
            </a:r>
            <a:r>
              <a:rPr lang="en-US" altLang="zh-TW" smtClean="0">
                <a:hlinkClick r:id="rId3"/>
              </a:rPr>
              <a:t>/</a:t>
            </a:r>
            <a:endParaRPr lang="en-US" altLang="zh-TW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98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new size qualifiers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" y="1916832"/>
            <a:ext cx="9155135" cy="372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78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new size qualifiers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Configuration examples</a:t>
            </a:r>
          </a:p>
          <a:p>
            <a:pPr lvl="1"/>
            <a:r>
              <a:rPr lang="en-US" altLang="zh-TW" dirty="0"/>
              <a:t>To help you target some of your designs for different types of devices, here are some numbers for typical screen widths:</a:t>
            </a:r>
          </a:p>
          <a:p>
            <a:pPr lvl="2"/>
            <a:r>
              <a:rPr lang="en-US" altLang="zh-TW" dirty="0"/>
              <a:t>320dp: a typical phone screen (240x320 </a:t>
            </a:r>
            <a:r>
              <a:rPr lang="en-US" altLang="zh-TW" dirty="0" err="1"/>
              <a:t>ldpi</a:t>
            </a:r>
            <a:r>
              <a:rPr lang="en-US" altLang="zh-TW" dirty="0"/>
              <a:t>, 320x480 </a:t>
            </a:r>
            <a:r>
              <a:rPr lang="en-US" altLang="zh-TW" dirty="0" err="1"/>
              <a:t>mdpi</a:t>
            </a:r>
            <a:r>
              <a:rPr lang="en-US" altLang="zh-TW" dirty="0"/>
              <a:t>, 480x800 </a:t>
            </a:r>
            <a:r>
              <a:rPr lang="en-US" altLang="zh-TW" dirty="0" err="1"/>
              <a:t>hdpi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480dp: a </a:t>
            </a:r>
            <a:r>
              <a:rPr lang="en-US" altLang="zh-TW" dirty="0" err="1"/>
              <a:t>tweener</a:t>
            </a:r>
            <a:r>
              <a:rPr lang="en-US" altLang="zh-TW" dirty="0"/>
              <a:t> tablet like the Streak (480x800 </a:t>
            </a:r>
            <a:r>
              <a:rPr lang="en-US" altLang="zh-TW" dirty="0" err="1"/>
              <a:t>mdpi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600dp: a 7” tablet (600x1024 </a:t>
            </a:r>
            <a:r>
              <a:rPr lang="en-US" altLang="zh-TW" dirty="0" err="1"/>
              <a:t>mdpi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720dp: a 10” tablet (720x1280 </a:t>
            </a:r>
            <a:r>
              <a:rPr lang="en-US" altLang="zh-TW" dirty="0" err="1"/>
              <a:t>mdpi</a:t>
            </a:r>
            <a:r>
              <a:rPr lang="en-US" altLang="zh-TW" dirty="0"/>
              <a:t>, 800x1280 </a:t>
            </a:r>
            <a:r>
              <a:rPr lang="en-US" altLang="zh-TW" dirty="0" err="1"/>
              <a:t>mdpi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r>
              <a:rPr lang="en-US" altLang="zh-TW" dirty="0"/>
              <a:t>).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33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new size qualifiers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0" y="2132856"/>
            <a:ext cx="466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3" y="2671192"/>
            <a:ext cx="7743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0" y="3429000"/>
            <a:ext cx="8315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05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Best </a:t>
            </a:r>
            <a:r>
              <a:rPr lang="en-US" altLang="zh-TW" dirty="0" smtClean="0">
                <a:latin typeface="+mj-ea"/>
              </a:rPr>
              <a:t>Practices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+mj-ea"/>
                <a:ea typeface="+mj-ea"/>
              </a:rPr>
              <a:t>Use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wrap_content</a:t>
            </a:r>
            <a:r>
              <a:rPr lang="en-US" altLang="zh-TW" dirty="0">
                <a:latin typeface="+mj-ea"/>
                <a:ea typeface="+mj-ea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match_parent</a:t>
            </a:r>
            <a:r>
              <a:rPr lang="en-US" altLang="zh-TW" dirty="0">
                <a:latin typeface="+mj-ea"/>
                <a:ea typeface="+mj-ea"/>
              </a:rPr>
              <a:t>, or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dp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units</a:t>
            </a:r>
            <a:r>
              <a:rPr lang="en-US" altLang="zh-TW" dirty="0">
                <a:latin typeface="+mj-ea"/>
                <a:ea typeface="+mj-ea"/>
              </a:rPr>
              <a:t> when specifying dimensions in an XML layout file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Do not use hard coded pixel values </a:t>
            </a:r>
            <a:r>
              <a:rPr lang="en-US" altLang="zh-TW" dirty="0">
                <a:latin typeface="+mj-ea"/>
                <a:ea typeface="+mj-ea"/>
              </a:rPr>
              <a:t>in your application code</a:t>
            </a:r>
          </a:p>
          <a:p>
            <a:r>
              <a:rPr lang="en-US" altLang="zh-TW" dirty="0">
                <a:latin typeface="+mj-ea"/>
                <a:ea typeface="+mj-ea"/>
              </a:rPr>
              <a:t>Do not use </a:t>
            </a:r>
            <a:r>
              <a:rPr lang="en-US" altLang="zh-TW" dirty="0" err="1">
                <a:latin typeface="+mj-ea"/>
                <a:ea typeface="+mj-ea"/>
              </a:rPr>
              <a:t>AbsoluteLayout</a:t>
            </a:r>
            <a:r>
              <a:rPr lang="en-US" altLang="zh-TW" dirty="0">
                <a:latin typeface="+mj-ea"/>
                <a:ea typeface="+mj-ea"/>
              </a:rPr>
              <a:t> (it's deprecated)</a:t>
            </a:r>
          </a:p>
          <a:p>
            <a:r>
              <a:rPr lang="en-US" altLang="zh-TW" dirty="0">
                <a:latin typeface="+mj-ea"/>
                <a:ea typeface="+mj-ea"/>
              </a:rPr>
              <a:t>Supply alternative bitmap </a:t>
            </a:r>
            <a:r>
              <a:rPr lang="en-US" altLang="zh-TW" dirty="0" err="1">
                <a:latin typeface="+mj-ea"/>
                <a:ea typeface="+mj-ea"/>
              </a:rPr>
              <a:t>drawables</a:t>
            </a:r>
            <a:r>
              <a:rPr lang="en-US" altLang="zh-TW" dirty="0">
                <a:latin typeface="+mj-ea"/>
                <a:ea typeface="+mj-ea"/>
              </a:rPr>
              <a:t> for different screen </a:t>
            </a:r>
            <a:r>
              <a:rPr lang="en-US" altLang="zh-TW" dirty="0" smtClean="0">
                <a:latin typeface="+mj-ea"/>
                <a:ea typeface="+mj-ea"/>
              </a:rPr>
              <a:t>densities (</a:t>
            </a:r>
            <a:r>
              <a:rPr lang="en-US" altLang="zh-TW" dirty="0"/>
              <a:t>Use size and density-specific </a:t>
            </a:r>
            <a:r>
              <a:rPr lang="en-US" altLang="zh-TW" dirty="0" smtClean="0"/>
              <a:t>resources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805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Multiple </a:t>
            </a:r>
            <a:r>
              <a:rPr lang="en-US" altLang="zh-TW" dirty="0" smtClean="0">
                <a:latin typeface="+mj-ea"/>
              </a:rPr>
              <a:t>Screens</a:t>
            </a:r>
            <a:endParaRPr lang="zh-TW" altLang="en-US" dirty="0">
              <a:latin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7932"/>
            <a:ext cx="9000999" cy="37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Terms and </a:t>
            </a:r>
            <a:r>
              <a:rPr lang="en-US" altLang="zh-TW" dirty="0" smtClean="0">
                <a:latin typeface="+mj-ea"/>
              </a:rPr>
              <a:t>concepts (1/6)</a:t>
            </a:r>
            <a:endParaRPr lang="en-US" altLang="zh-TW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Screen Size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Actual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physical size</a:t>
            </a:r>
            <a:r>
              <a:rPr lang="en-US" altLang="zh-TW" dirty="0">
                <a:latin typeface="+mj-ea"/>
                <a:ea typeface="+mj-ea"/>
              </a:rPr>
              <a:t>, measured as the screen's diagonal.</a:t>
            </a:r>
            <a:endParaRPr lang="zh-TW" altLang="en-US" dirty="0">
              <a:latin typeface="+mj-ea"/>
              <a:ea typeface="+mj-ea"/>
            </a:endParaRPr>
          </a:p>
          <a:p>
            <a:pPr lvl="2"/>
            <a:r>
              <a:rPr lang="en-US" altLang="zh-TW" dirty="0" smtClean="0">
                <a:latin typeface="+mj-ea"/>
                <a:ea typeface="+mj-ea"/>
              </a:rPr>
              <a:t>Small</a:t>
            </a:r>
            <a:r>
              <a:rPr lang="en-US" altLang="zh-TW" dirty="0">
                <a:latin typeface="+mj-ea"/>
                <a:ea typeface="+mj-ea"/>
              </a:rPr>
              <a:t>, </a:t>
            </a:r>
            <a:endParaRPr lang="en-US" altLang="zh-TW" dirty="0" smtClean="0">
              <a:latin typeface="+mj-ea"/>
              <a:ea typeface="+mj-ea"/>
            </a:endParaRPr>
          </a:p>
          <a:p>
            <a:pPr lvl="2"/>
            <a:r>
              <a:rPr lang="en-US" altLang="zh-TW" dirty="0" smtClean="0">
                <a:latin typeface="+mj-ea"/>
                <a:ea typeface="+mj-ea"/>
              </a:rPr>
              <a:t>Normal</a:t>
            </a:r>
            <a:endParaRPr lang="en-US" altLang="zh-TW" dirty="0">
              <a:latin typeface="+mj-ea"/>
              <a:ea typeface="+mj-ea"/>
            </a:endParaRPr>
          </a:p>
          <a:p>
            <a:pPr lvl="2"/>
            <a:r>
              <a:rPr lang="en-US" altLang="zh-TW" dirty="0">
                <a:latin typeface="+mj-ea"/>
                <a:ea typeface="+mj-ea"/>
              </a:rPr>
              <a:t>L</a:t>
            </a:r>
            <a:r>
              <a:rPr lang="en-US" altLang="zh-TW" dirty="0" smtClean="0">
                <a:latin typeface="+mj-ea"/>
                <a:ea typeface="+mj-ea"/>
              </a:rPr>
              <a:t>arge</a:t>
            </a:r>
            <a:r>
              <a:rPr lang="en-US" altLang="zh-TW" dirty="0">
                <a:latin typeface="+mj-ea"/>
                <a:ea typeface="+mj-ea"/>
              </a:rPr>
              <a:t>, </a:t>
            </a:r>
            <a:endParaRPr lang="en-US" altLang="zh-TW" dirty="0" smtClean="0">
              <a:latin typeface="+mj-ea"/>
              <a:ea typeface="+mj-ea"/>
            </a:endParaRPr>
          </a:p>
          <a:p>
            <a:pPr lvl="2"/>
            <a:r>
              <a:rPr lang="en-US" altLang="zh-TW" dirty="0" smtClean="0">
                <a:latin typeface="+mj-ea"/>
                <a:ea typeface="+mj-ea"/>
              </a:rPr>
              <a:t>Extra-large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0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Terms and concepts </a:t>
            </a:r>
            <a:r>
              <a:rPr lang="en-US" altLang="zh-TW" dirty="0" smtClean="0">
                <a:latin typeface="+mj-ea"/>
              </a:rPr>
              <a:t>(2/6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Screen density</a:t>
            </a:r>
            <a:endParaRPr lang="zh-TW" altLang="en-US" b="1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The quantity of pixels within a physical area of the </a:t>
            </a:r>
            <a:r>
              <a:rPr lang="en-US" altLang="zh-TW" dirty="0" smtClean="0">
                <a:latin typeface="+mj-ea"/>
                <a:ea typeface="+mj-ea"/>
              </a:rPr>
              <a:t>screen.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R</a:t>
            </a:r>
            <a:r>
              <a:rPr lang="en-US" altLang="zh-TW" dirty="0" smtClean="0">
                <a:latin typeface="+mj-ea"/>
                <a:ea typeface="+mj-ea"/>
              </a:rPr>
              <a:t>eferred </a:t>
            </a:r>
            <a:r>
              <a:rPr lang="en-US" altLang="zh-TW" dirty="0">
                <a:latin typeface="+mj-ea"/>
                <a:ea typeface="+mj-ea"/>
              </a:rPr>
              <a:t>to as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dpi</a:t>
            </a:r>
            <a:r>
              <a:rPr lang="en-US" altLang="zh-TW" dirty="0">
                <a:latin typeface="+mj-ea"/>
                <a:ea typeface="+mj-ea"/>
              </a:rPr>
              <a:t> (dots per inch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zh-TW" dirty="0" smtClean="0"/>
              <a:t>Low</a:t>
            </a:r>
          </a:p>
          <a:p>
            <a:pPr lvl="2"/>
            <a:r>
              <a:rPr lang="en-US" altLang="zh-TW" dirty="0" smtClean="0"/>
              <a:t>Medium</a:t>
            </a:r>
          </a:p>
          <a:p>
            <a:pPr lvl="2"/>
            <a:r>
              <a:rPr lang="en-US" altLang="zh-TW" dirty="0" smtClean="0"/>
              <a:t>High</a:t>
            </a:r>
          </a:p>
          <a:p>
            <a:pPr lvl="2"/>
            <a:r>
              <a:rPr lang="en-US" altLang="zh-TW" dirty="0" smtClean="0"/>
              <a:t>Extra-high</a:t>
            </a:r>
          </a:p>
          <a:p>
            <a:pPr lvl="2"/>
            <a:r>
              <a:rPr lang="en-US" altLang="zh-TW" dirty="0"/>
              <a:t>E</a:t>
            </a:r>
            <a:r>
              <a:rPr lang="en-US" altLang="zh-TW" dirty="0" smtClean="0"/>
              <a:t>xtra-extra-high </a:t>
            </a:r>
          </a:p>
          <a:p>
            <a:pPr lvl="2"/>
            <a:r>
              <a:rPr lang="en-US" altLang="zh-TW" dirty="0"/>
              <a:t>E</a:t>
            </a:r>
            <a:r>
              <a:rPr lang="en-US" altLang="zh-TW" dirty="0" smtClean="0"/>
              <a:t>xtra-extra-extra-high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82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Terms and concepts </a:t>
            </a:r>
            <a:r>
              <a:rPr lang="en-US" altLang="zh-TW" dirty="0" smtClean="0">
                <a:latin typeface="+mj-ea"/>
              </a:rPr>
              <a:t>(3/6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Orientation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R</a:t>
            </a:r>
            <a:r>
              <a:rPr lang="en-US" altLang="zh-TW" dirty="0" smtClean="0">
                <a:latin typeface="+mj-ea"/>
                <a:ea typeface="+mj-ea"/>
              </a:rPr>
              <a:t>otates </a:t>
            </a:r>
            <a:r>
              <a:rPr lang="en-US" altLang="zh-TW" dirty="0">
                <a:latin typeface="+mj-ea"/>
                <a:ea typeface="+mj-ea"/>
              </a:rPr>
              <a:t>the </a:t>
            </a:r>
            <a:r>
              <a:rPr lang="en-US" altLang="zh-TW" dirty="0" smtClean="0">
                <a:latin typeface="+mj-ea"/>
                <a:ea typeface="+mj-ea"/>
              </a:rPr>
              <a:t>device</a:t>
            </a:r>
          </a:p>
          <a:p>
            <a:pPr lvl="2"/>
            <a:r>
              <a:rPr lang="en-US" altLang="zh-TW" dirty="0">
                <a:latin typeface="+mj-ea"/>
                <a:ea typeface="+mj-ea"/>
              </a:rPr>
              <a:t>L</a:t>
            </a:r>
            <a:r>
              <a:rPr lang="en-US" altLang="zh-TW" dirty="0" smtClean="0">
                <a:latin typeface="+mj-ea"/>
                <a:ea typeface="+mj-ea"/>
              </a:rPr>
              <a:t>andscape </a:t>
            </a:r>
            <a:endParaRPr lang="en-US" altLang="zh-TW" dirty="0">
              <a:latin typeface="+mj-ea"/>
              <a:ea typeface="+mj-ea"/>
            </a:endParaRPr>
          </a:p>
          <a:p>
            <a:pPr lvl="2"/>
            <a:r>
              <a:rPr lang="en-US" altLang="zh-TW" dirty="0" smtClean="0">
                <a:latin typeface="+mj-ea"/>
                <a:ea typeface="+mj-ea"/>
              </a:rPr>
              <a:t>Portrait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8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Terms and concepts </a:t>
            </a:r>
            <a:r>
              <a:rPr lang="en-US" altLang="zh-TW" dirty="0" smtClean="0">
                <a:latin typeface="+mj-ea"/>
              </a:rPr>
              <a:t>(4/6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Resolution (</a:t>
            </a:r>
            <a:r>
              <a:rPr lang="en-US" altLang="zh-TW" b="1" dirty="0" err="1" smtClean="0">
                <a:latin typeface="+mj-ea"/>
                <a:ea typeface="+mj-ea"/>
              </a:rPr>
              <a:t>解析度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A</a:t>
            </a:r>
            <a:r>
              <a:rPr lang="en-US" altLang="zh-TW" dirty="0" smtClean="0">
                <a:latin typeface="+mj-ea"/>
                <a:ea typeface="+mj-ea"/>
              </a:rPr>
              <a:t>pplications </a:t>
            </a:r>
            <a:r>
              <a:rPr lang="en-US" altLang="zh-TW" dirty="0">
                <a:latin typeface="+mj-ea"/>
                <a:ea typeface="+mj-ea"/>
              </a:rPr>
              <a:t>should be concerned only with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screen size</a:t>
            </a:r>
            <a:r>
              <a:rPr lang="en-US" altLang="zh-TW" dirty="0">
                <a:latin typeface="+mj-ea"/>
                <a:ea typeface="+mj-ea"/>
              </a:rPr>
              <a:t> and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density</a:t>
            </a:r>
            <a:r>
              <a:rPr lang="en-US" altLang="zh-TW" dirty="0" smtClean="0">
                <a:latin typeface="+mj-ea"/>
                <a:ea typeface="+mj-ea"/>
              </a:rPr>
              <a:t>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591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Terms and concepts </a:t>
            </a:r>
            <a:r>
              <a:rPr lang="en-US" altLang="zh-TW" dirty="0" smtClean="0">
                <a:latin typeface="+mj-ea"/>
              </a:rPr>
              <a:t>(5/6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Density-independent </a:t>
            </a:r>
            <a:r>
              <a:rPr lang="en-US" altLang="zh-TW" b="1" dirty="0">
                <a:latin typeface="+mj-ea"/>
                <a:ea typeface="+mj-ea"/>
              </a:rPr>
              <a:t>pixel (</a:t>
            </a:r>
            <a:r>
              <a:rPr lang="en-US" altLang="zh-TW" b="1" dirty="0" err="1">
                <a:latin typeface="+mj-ea"/>
                <a:ea typeface="+mj-ea"/>
              </a:rPr>
              <a:t>dp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A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virtual pixel unit</a:t>
            </a:r>
            <a:r>
              <a:rPr lang="en-US" altLang="zh-TW" dirty="0">
                <a:latin typeface="+mj-ea"/>
                <a:ea typeface="+mj-ea"/>
              </a:rPr>
              <a:t> that you should use when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defining UI layout</a:t>
            </a:r>
            <a:r>
              <a:rPr lang="en-US" altLang="zh-TW" dirty="0">
                <a:latin typeface="+mj-ea"/>
                <a:ea typeface="+mj-ea"/>
              </a:rPr>
              <a:t>, to express layout dimensions or position in a density-independent way</a:t>
            </a:r>
            <a:r>
              <a:rPr lang="en-US" altLang="zh-TW" dirty="0" smtClean="0">
                <a:latin typeface="+mj-ea"/>
                <a:ea typeface="+mj-ea"/>
              </a:rPr>
              <a:t>.</a:t>
            </a: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The density-independent pixel is equivalent to one physical pixel on a 160 dpi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screen,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which is the baseline density assumed by the system for a "medium" density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8127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Terms and concepts </a:t>
            </a:r>
            <a:r>
              <a:rPr lang="en-US" altLang="zh-TW" dirty="0" smtClean="0">
                <a:latin typeface="+mj-ea"/>
              </a:rPr>
              <a:t>(6/6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+mj-ea"/>
                <a:ea typeface="+mj-ea"/>
              </a:rPr>
              <a:t>px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dp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* (dpi / 160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zh-TW" dirty="0" smtClean="0">
                <a:latin typeface="+mj-ea"/>
                <a:ea typeface="+mj-ea"/>
              </a:rPr>
              <a:t>Ex:  On </a:t>
            </a:r>
            <a:r>
              <a:rPr lang="en-US" altLang="zh-TW" dirty="0">
                <a:latin typeface="+mj-ea"/>
                <a:ea typeface="+mj-ea"/>
              </a:rPr>
              <a:t>a 240 dpi screen, 1 </a:t>
            </a:r>
            <a:r>
              <a:rPr lang="en-US" altLang="zh-TW" dirty="0" err="1">
                <a:latin typeface="+mj-ea"/>
                <a:ea typeface="+mj-ea"/>
              </a:rPr>
              <a:t>dp</a:t>
            </a:r>
            <a:r>
              <a:rPr lang="en-US" altLang="zh-TW" dirty="0">
                <a:latin typeface="+mj-ea"/>
                <a:ea typeface="+mj-ea"/>
              </a:rPr>
              <a:t> equals 1.5 physical </a:t>
            </a:r>
            <a:r>
              <a:rPr lang="en-US" altLang="zh-TW" dirty="0" smtClean="0">
                <a:latin typeface="+mj-ea"/>
                <a:ea typeface="+mj-ea"/>
              </a:rPr>
              <a:t>pixels</a:t>
            </a:r>
          </a:p>
          <a:p>
            <a:pPr marL="914400" lvl="2" indent="0">
              <a:buNone/>
            </a:pP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   1.5 = 1 * (240/160)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504056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50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Range of screens </a:t>
            </a:r>
            <a:r>
              <a:rPr lang="en-US" altLang="zh-TW" dirty="0" smtClean="0">
                <a:latin typeface="+mj-ea"/>
              </a:rPr>
              <a:t>supported (1/3)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Screen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Size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small (</a:t>
            </a:r>
            <a:r>
              <a:rPr lang="en-US" altLang="zh-TW" dirty="0"/>
              <a:t>screens are at least 426dp x 320dp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normal (</a:t>
            </a:r>
            <a:r>
              <a:rPr lang="en-US" altLang="zh-TW" dirty="0"/>
              <a:t>screens are at least 470dp x 320dp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large (</a:t>
            </a:r>
            <a:r>
              <a:rPr lang="en-US" altLang="zh-TW" dirty="0"/>
              <a:t>screens are at least 640dp x 480dp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xlarge</a:t>
            </a:r>
            <a:r>
              <a:rPr lang="en-US" altLang="zh-TW" dirty="0" smtClean="0">
                <a:latin typeface="+mj-ea"/>
                <a:ea typeface="+mj-ea"/>
              </a:rPr>
              <a:t> (</a:t>
            </a:r>
            <a:r>
              <a:rPr lang="en-US" altLang="zh-TW" dirty="0"/>
              <a:t>screens are at least 960dp x 720dp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6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766</Words>
  <Application>Microsoft Office PowerPoint</Application>
  <PresentationFormat>如螢幕大小 (4:3)</PresentationFormat>
  <Paragraphs>117</Paragraphs>
  <Slides>24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Support Multiple Screens</vt:lpstr>
      <vt:lpstr>Overview</vt:lpstr>
      <vt:lpstr>Terms and concepts (1/6)</vt:lpstr>
      <vt:lpstr>Terms and concepts (2/6)</vt:lpstr>
      <vt:lpstr>Terms and concepts (3/6)</vt:lpstr>
      <vt:lpstr>Terms and concepts (4/6)</vt:lpstr>
      <vt:lpstr>Terms and concepts (5/6)</vt:lpstr>
      <vt:lpstr>Terms and concepts (6/6)</vt:lpstr>
      <vt:lpstr>Range of screens supported (1/3)</vt:lpstr>
      <vt:lpstr>Range of screens supported (2/3)</vt:lpstr>
      <vt:lpstr>Range of screens supported (3/3)</vt:lpstr>
      <vt:lpstr>Density independence</vt:lpstr>
      <vt:lpstr>Configuration qualifiers (1/3)</vt:lpstr>
      <vt:lpstr>Configuration qualifiers (2/3)</vt:lpstr>
      <vt:lpstr>Configuration qualifiers (3/3)</vt:lpstr>
      <vt:lpstr>Designing alternative layouts and drawables (1/3)</vt:lpstr>
      <vt:lpstr>Designing alternative layouts and drawables (2/3)</vt:lpstr>
      <vt:lpstr>Designing alternative layouts and drawables (3/3)</vt:lpstr>
      <vt:lpstr>Using new size qualifiers (1/4)</vt:lpstr>
      <vt:lpstr>Using new size qualifiers (2/4)</vt:lpstr>
      <vt:lpstr>Using new size qualifiers (3/4)</vt:lpstr>
      <vt:lpstr>Using new size qualifiers (4/4)</vt:lpstr>
      <vt:lpstr>Best Practices</vt:lpstr>
      <vt:lpstr>Multiple Screens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Multiple Screens</dc:title>
  <dc:creator>Sonny.H.Shih (netw tech&amp;eng mis.twtc01.Newegg) 61929</dc:creator>
  <cp:lastModifiedBy>Sonny.H.Shih (nesc.tc01.Newegg) 61929</cp:lastModifiedBy>
  <cp:revision>118</cp:revision>
  <dcterms:created xsi:type="dcterms:W3CDTF">2016-06-08T04:00:25Z</dcterms:created>
  <dcterms:modified xsi:type="dcterms:W3CDTF">2016-06-16T08:03:10Z</dcterms:modified>
</cp:coreProperties>
</file>