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92" r:id="rId19"/>
    <p:sldId id="293" r:id="rId20"/>
    <p:sldId id="294" r:id="rId21"/>
    <p:sldId id="295" r:id="rId22"/>
    <p:sldId id="270" r:id="rId23"/>
    <p:sldId id="273" r:id="rId24"/>
    <p:sldId id="283" r:id="rId25"/>
    <p:sldId id="274" r:id="rId26"/>
    <p:sldId id="275" r:id="rId27"/>
    <p:sldId id="285" r:id="rId28"/>
    <p:sldId id="276" r:id="rId29"/>
    <p:sldId id="277" r:id="rId30"/>
    <p:sldId id="303" r:id="rId31"/>
    <p:sldId id="296" r:id="rId32"/>
    <p:sldId id="289" r:id="rId33"/>
    <p:sldId id="297" r:id="rId34"/>
    <p:sldId id="298" r:id="rId35"/>
    <p:sldId id="299" r:id="rId36"/>
    <p:sldId id="300" r:id="rId37"/>
    <p:sldId id="301" r:id="rId38"/>
    <p:sldId id="302" r:id="rId39"/>
    <p:sldId id="290" r:id="rId40"/>
    <p:sldId id="291" r:id="rId4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7" autoAdjust="0"/>
  </p:normalViewPr>
  <p:slideViewPr>
    <p:cSldViewPr>
      <p:cViewPr varScale="1">
        <p:scale>
          <a:sx n="101" d="100"/>
          <a:sy n="101" d="100"/>
        </p:scale>
        <p:origin x="-19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9E3F6-2B46-4632-8D41-3674A0205DB8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BDF2B-DAE1-40D5-A74F-54A0196EA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1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BDF2B-DAE1-40D5-A74F-54A0196EA1F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25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BDF2B-DAE1-40D5-A74F-54A0196EA1F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47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cloud-messaging/android/clie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cloud-messaging/android/clien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.googleapis.com/gcm/send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.googleapis.com/gcm/send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nsole.developers.goog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GCM </a:t>
            </a:r>
            <a:r>
              <a:rPr lang="en-US" altLang="zh-TW" dirty="0" err="1" smtClean="0"/>
              <a:t>教學與說明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Author: Sonny </a:t>
            </a:r>
            <a:r>
              <a:rPr lang="en-US" altLang="zh-TW" dirty="0" smtClean="0"/>
              <a:t>Shih</a:t>
            </a:r>
          </a:p>
          <a:p>
            <a:r>
              <a:rPr lang="en-US" altLang="zh-TW" dirty="0" smtClean="0"/>
              <a:t>      Date: 2015/11/26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863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</a:t>
            </a:r>
            <a:r>
              <a:rPr lang="en-US" altLang="zh-TW" dirty="0" smtClean="0"/>
              <a:t>API</a:t>
            </a:r>
            <a:r>
              <a:rPr lang="zh-TW" altLang="en-US" dirty="0" smtClean="0"/>
              <a:t>金鑰 </a:t>
            </a:r>
            <a:r>
              <a:rPr lang="en-US" altLang="zh-TW" dirty="0" smtClean="0"/>
              <a:t>(API Key) 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進入新建立的專案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49786"/>
            <a:ext cx="6120680" cy="171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059832" y="2149786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69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</a:t>
            </a:r>
            <a:r>
              <a:rPr lang="en-US" altLang="zh-TW" dirty="0"/>
              <a:t>API</a:t>
            </a:r>
            <a:r>
              <a:rPr lang="zh-TW" altLang="en-US" dirty="0"/>
              <a:t>金鑰 </a:t>
            </a:r>
            <a:r>
              <a:rPr lang="en-US" altLang="zh-TW" dirty="0"/>
              <a:t>(API Key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(2/5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API Key (API </a:t>
            </a:r>
            <a:r>
              <a:rPr lang="en-US" altLang="zh-TW" dirty="0" err="1"/>
              <a:t>金鑰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204864"/>
            <a:ext cx="8715489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67544" y="3356992"/>
            <a:ext cx="36004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6854" y="2996952"/>
            <a:ext cx="492738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508104" y="4437112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508104" y="4751688"/>
            <a:ext cx="2520280" cy="405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386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</a:t>
            </a:r>
            <a:r>
              <a:rPr lang="en-US" altLang="zh-TW" dirty="0"/>
              <a:t>API</a:t>
            </a:r>
            <a:r>
              <a:rPr lang="zh-TW" altLang="en-US" dirty="0"/>
              <a:t>金鑰 </a:t>
            </a:r>
            <a:r>
              <a:rPr lang="en-US" altLang="zh-TW" dirty="0"/>
              <a:t>(API Key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(3/5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選擇「伺服器金鑰」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62293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187624" y="3465750"/>
            <a:ext cx="1224136" cy="323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89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</a:t>
            </a:r>
            <a:r>
              <a:rPr lang="en-US" altLang="zh-TW" dirty="0"/>
              <a:t>API</a:t>
            </a:r>
            <a:r>
              <a:rPr lang="zh-TW" altLang="en-US" dirty="0"/>
              <a:t>金鑰 </a:t>
            </a:r>
            <a:r>
              <a:rPr lang="en-US" altLang="zh-TW" dirty="0"/>
              <a:t>(API Key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(4/5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填寫</a:t>
            </a:r>
            <a:r>
              <a:rPr lang="en-US" altLang="zh-TW" dirty="0" smtClean="0"/>
              <a:t>”</a:t>
            </a:r>
            <a:r>
              <a:rPr lang="en-US" altLang="zh-TW" dirty="0" err="1" smtClean="0"/>
              <a:t>名稱</a:t>
            </a:r>
            <a:r>
              <a:rPr lang="en-US" altLang="zh-TW" dirty="0" smtClean="0"/>
              <a:t>”，</a:t>
            </a:r>
            <a:r>
              <a:rPr lang="en-US" altLang="zh-TW" dirty="0" err="1" smtClean="0"/>
              <a:t>按下”建立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7272808" cy="375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27584" y="3789039"/>
            <a:ext cx="6696744" cy="648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48259" y="5373216"/>
            <a:ext cx="612068" cy="323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095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</a:t>
            </a:r>
            <a:r>
              <a:rPr lang="en-US" altLang="zh-TW" dirty="0"/>
              <a:t>API</a:t>
            </a:r>
            <a:r>
              <a:rPr lang="zh-TW" altLang="en-US" dirty="0"/>
              <a:t>金鑰 </a:t>
            </a:r>
            <a:r>
              <a:rPr lang="en-US" altLang="zh-TW" dirty="0"/>
              <a:t>(API Key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(5/5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得到</a:t>
            </a:r>
            <a:r>
              <a:rPr lang="en-US" altLang="zh-TW" dirty="0" smtClean="0"/>
              <a:t>API </a:t>
            </a:r>
            <a:r>
              <a:rPr lang="en-US" altLang="zh-TW" dirty="0" err="1" smtClean="0"/>
              <a:t>金鑰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2343150"/>
            <a:ext cx="4959449" cy="18297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628775" y="3041976"/>
            <a:ext cx="453650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37112"/>
            <a:ext cx="8532440" cy="198626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724128" y="6148649"/>
            <a:ext cx="3087960" cy="376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333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開啟</a:t>
            </a:r>
            <a:r>
              <a:rPr lang="en-US" altLang="zh-TW" dirty="0"/>
              <a:t>Cloud Messaging </a:t>
            </a:r>
            <a:r>
              <a:rPr lang="en-US" altLang="zh-TW" dirty="0" err="1" smtClean="0"/>
              <a:t>服務</a:t>
            </a:r>
            <a:r>
              <a:rPr lang="en-US" altLang="zh-TW" dirty="0" smtClean="0"/>
              <a:t>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進入 </a:t>
            </a:r>
            <a:r>
              <a:rPr lang="en-US" altLang="zh-TW" dirty="0" smtClean="0"/>
              <a:t>Cloud Messaging </a:t>
            </a:r>
            <a:r>
              <a:rPr lang="en-US" altLang="zh-TW" dirty="0" err="1" smtClean="0"/>
              <a:t>服務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57792"/>
            <a:ext cx="5184576" cy="4529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115616" y="3284983"/>
            <a:ext cx="720080" cy="154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87624" y="3444077"/>
            <a:ext cx="720080" cy="200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779912" y="5938475"/>
            <a:ext cx="1584176" cy="154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666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</a:t>
            </a:r>
            <a:r>
              <a:rPr lang="en-US" altLang="zh-TW" dirty="0"/>
              <a:t>Cloud Messaging </a:t>
            </a:r>
            <a:r>
              <a:rPr lang="en-US" altLang="zh-TW" dirty="0" err="1" smtClean="0"/>
              <a:t>服務</a:t>
            </a:r>
            <a:r>
              <a:rPr lang="en-US" altLang="zh-TW" dirty="0" smtClean="0"/>
              <a:t>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開啟服務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357438"/>
            <a:ext cx="78676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851920" y="3068960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756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</a:t>
            </a:r>
            <a:r>
              <a:rPr lang="en-US" altLang="zh-TW" dirty="0" smtClean="0"/>
              <a:t>token (</a:t>
            </a:r>
            <a:r>
              <a:rPr lang="en-US" altLang="zh-TW" dirty="0" err="1" smtClean="0"/>
              <a:t>專案ID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Token (</a:t>
            </a:r>
            <a:r>
              <a:rPr lang="en-US" altLang="zh-TW" dirty="0" err="1" smtClean="0"/>
              <a:t>專案ID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7632848" cy="278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572000" y="4581128"/>
            <a:ext cx="14401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74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設定專案 </a:t>
            </a:r>
            <a:r>
              <a:rPr lang="en-US" altLang="zh-TW" dirty="0" err="1" smtClean="0"/>
              <a:t>gradle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zh-TW" altLang="en-US" b="1" dirty="0" smtClean="0">
                <a:solidFill>
                  <a:srgbClr val="FF0000"/>
                </a:solidFill>
              </a:rPr>
              <a:t>專案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build.gradle</a:t>
            </a:r>
            <a:endParaRPr lang="en-US" altLang="zh-TW" dirty="0" smtClean="0"/>
          </a:p>
          <a:p>
            <a:pPr lvl="1"/>
            <a:r>
              <a:rPr lang="zh-TW" altLang="en-US" dirty="0"/>
              <a:t>增加</a:t>
            </a:r>
            <a:r>
              <a:rPr lang="en-US" altLang="zh-TW" dirty="0"/>
              <a:t>dependencies</a:t>
            </a:r>
          </a:p>
          <a:p>
            <a:pPr marL="457200" lvl="1" indent="0">
              <a:buNone/>
            </a:pPr>
            <a:r>
              <a:rPr lang="en-US" altLang="zh-TW" sz="1800" dirty="0" err="1">
                <a:latin typeface="+mj-ea"/>
              </a:rPr>
              <a:t>classpath</a:t>
            </a:r>
            <a:r>
              <a:rPr lang="en-US" altLang="zh-TW" sz="1800" dirty="0">
                <a:latin typeface="+mj-ea"/>
              </a:rPr>
              <a:t> 'com.google.gms:google-services:1.4.0-beta3'</a:t>
            </a:r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284984"/>
            <a:ext cx="907300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37910" y="4869159"/>
            <a:ext cx="266429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238310" y="4725143"/>
            <a:ext cx="39604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450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Application</a:t>
            </a:r>
            <a:r>
              <a:rPr lang="zh-TW" altLang="en-US" dirty="0" smtClean="0"/>
              <a:t> </a:t>
            </a:r>
            <a:r>
              <a:rPr lang="en-US" altLang="zh-TW" dirty="0" err="1"/>
              <a:t>gradle</a:t>
            </a:r>
            <a:r>
              <a:rPr lang="en-US" altLang="zh-TW" dirty="0"/>
              <a:t> </a:t>
            </a:r>
            <a:r>
              <a:rPr lang="en-US" altLang="zh-TW" dirty="0" err="1" smtClean="0"/>
              <a:t>檔案</a:t>
            </a:r>
            <a:r>
              <a:rPr lang="en-US" altLang="zh-TW" dirty="0"/>
              <a:t>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Application </a:t>
            </a:r>
            <a:r>
              <a:rPr lang="en-US" altLang="zh-TW" dirty="0" smtClean="0"/>
              <a:t>的 </a:t>
            </a:r>
            <a:r>
              <a:rPr lang="en-US" altLang="zh-TW" dirty="0" err="1" smtClean="0"/>
              <a:t>build.gradle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增加</a:t>
            </a:r>
            <a:r>
              <a:rPr lang="en-US" altLang="zh-TW" dirty="0" smtClean="0"/>
              <a:t>plugin</a:t>
            </a:r>
          </a:p>
          <a:p>
            <a:pPr marL="457200" lvl="1" indent="0">
              <a:buNone/>
            </a:pPr>
            <a:r>
              <a:rPr lang="en-US" altLang="zh-TW" dirty="0" smtClean="0"/>
              <a:t>apply </a:t>
            </a:r>
            <a:r>
              <a:rPr lang="en-US" altLang="zh-TW" dirty="0"/>
              <a:t>plugin: '</a:t>
            </a:r>
            <a:r>
              <a:rPr lang="en-US" altLang="zh-TW" dirty="0" err="1"/>
              <a:t>com.google.gms.google</a:t>
            </a:r>
            <a:r>
              <a:rPr lang="en-US" altLang="zh-TW" dirty="0"/>
              <a:t>-services'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增加</a:t>
            </a:r>
            <a:r>
              <a:rPr lang="en-US" altLang="zh-TW" dirty="0"/>
              <a:t>dependencies</a:t>
            </a:r>
          </a:p>
          <a:p>
            <a:pPr marL="457200" lvl="1" indent="0">
              <a:buNone/>
            </a:pPr>
            <a:r>
              <a:rPr lang="en-US" altLang="zh-TW" dirty="0"/>
              <a:t>compile </a:t>
            </a:r>
            <a:r>
              <a:rPr lang="en-US" altLang="zh-TW" dirty="0" smtClean="0"/>
              <a:t>'com.google.android.gms:play-services-gcm:8.1.0</a:t>
            </a:r>
            <a:r>
              <a:rPr lang="en-US" altLang="zh-TW" dirty="0"/>
              <a:t>'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9552" y="5733256"/>
            <a:ext cx="6986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+mn-ea"/>
              </a:rPr>
              <a:t>設定完成後，要</a:t>
            </a: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Rebuild 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project，設定的值才會生效</a:t>
            </a:r>
            <a:endParaRPr lang="en-US" altLang="zh-TW" sz="2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825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GCM </a:t>
            </a:r>
            <a:r>
              <a:rPr lang="en-US" altLang="zh-TW" dirty="0" err="1" smtClean="0"/>
              <a:t>設定說明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developers.google.com/cloud-messaging/android/client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設定</a:t>
            </a:r>
            <a:r>
              <a:rPr lang="en-US" altLang="zh-TW" dirty="0" smtClean="0"/>
              <a:t>Google </a:t>
            </a:r>
            <a:r>
              <a:rPr lang="en-US" altLang="zh-TW" dirty="0" err="1" smtClean="0"/>
              <a:t>專案</a:t>
            </a:r>
            <a:r>
              <a:rPr lang="en-US" altLang="zh-TW" dirty="0" smtClean="0"/>
              <a:t> console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(Google Developers Console)</a:t>
            </a:r>
          </a:p>
          <a:p>
            <a:pPr lvl="1"/>
            <a:r>
              <a:rPr lang="en-US" altLang="zh-TW" dirty="0"/>
              <a:t>https://console.developers.google.com/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2050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Application</a:t>
            </a:r>
            <a:r>
              <a:rPr lang="zh-TW" altLang="en-US" dirty="0"/>
              <a:t> </a:t>
            </a:r>
            <a:r>
              <a:rPr lang="en-US" altLang="zh-TW" dirty="0" err="1"/>
              <a:t>gradle</a:t>
            </a:r>
            <a:r>
              <a:rPr lang="en-US" altLang="zh-TW" dirty="0"/>
              <a:t> </a:t>
            </a:r>
            <a:r>
              <a:rPr lang="en-US" altLang="zh-TW" dirty="0" err="1" smtClean="0"/>
              <a:t>檔案</a:t>
            </a:r>
            <a:r>
              <a:rPr lang="en-US" altLang="zh-TW" dirty="0"/>
              <a:t>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Application 的 </a:t>
            </a:r>
            <a:r>
              <a:rPr lang="en-US" altLang="zh-TW" dirty="0" err="1" smtClean="0"/>
              <a:t>build.gradle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6091"/>
            <a:ext cx="9143550" cy="451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107504" y="3248980"/>
            <a:ext cx="266429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771800" y="2492896"/>
            <a:ext cx="295232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036890" y="6309320"/>
            <a:ext cx="376735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02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 </a:t>
            </a:r>
            <a:r>
              <a:rPr lang="en-US" altLang="zh-TW" dirty="0" err="1" smtClean="0"/>
              <a:t>gradle檔案補充說明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最新設定說明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en-US" altLang="zh-TW" dirty="0">
                <a:latin typeface="+mj-ea"/>
                <a:ea typeface="+mj-ea"/>
                <a:hlinkClick r:id="rId2"/>
              </a:rPr>
              <a:t>https://</a:t>
            </a:r>
            <a:r>
              <a:rPr lang="en-US" altLang="zh-TW" dirty="0" smtClean="0">
                <a:latin typeface="+mj-ea"/>
                <a:ea typeface="+mj-ea"/>
                <a:hlinkClick r:id="rId2"/>
              </a:rPr>
              <a:t>developers.google.com/cloud-messaging/android/client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zh-TW" altLang="en-US" dirty="0" smtClean="0">
                <a:latin typeface="+mj-ea"/>
                <a:ea typeface="+mj-ea"/>
              </a:rPr>
              <a:t>如果專案</a:t>
            </a:r>
            <a:r>
              <a:rPr lang="en-US" altLang="zh-TW" dirty="0" err="1" smtClean="0">
                <a:latin typeface="+mj-ea"/>
                <a:ea typeface="+mj-ea"/>
              </a:rPr>
              <a:t>gradle</a:t>
            </a:r>
            <a:r>
              <a:rPr lang="en-US" altLang="zh-TW" dirty="0" smtClean="0">
                <a:latin typeface="+mj-ea"/>
                <a:ea typeface="+mj-ea"/>
              </a:rPr>
              <a:t> </a:t>
            </a:r>
            <a:r>
              <a:rPr lang="en-US" altLang="zh-TW" dirty="0" err="1" smtClean="0">
                <a:latin typeface="+mj-ea"/>
                <a:ea typeface="+mj-ea"/>
              </a:rPr>
              <a:t>設定</a:t>
            </a:r>
            <a:endParaRPr lang="en-US" altLang="zh-TW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+mj-ea"/>
                <a:ea typeface="+mj-ea"/>
              </a:rPr>
              <a:t>    </a:t>
            </a:r>
            <a:r>
              <a:rPr lang="en-US" altLang="zh-TW" sz="1800" b="1" dirty="0" err="1" smtClean="0">
                <a:solidFill>
                  <a:srgbClr val="FF0000"/>
                </a:solidFill>
                <a:latin typeface="+mj-ea"/>
                <a:ea typeface="+mj-ea"/>
              </a:rPr>
              <a:t>classpath</a:t>
            </a:r>
            <a:r>
              <a:rPr lang="en-US" altLang="zh-TW" sz="1800" b="1" dirty="0" smtClean="0">
                <a:solidFill>
                  <a:srgbClr val="FF0000"/>
                </a:solidFill>
                <a:latin typeface="+mj-ea"/>
                <a:ea typeface="+mj-ea"/>
              </a:rPr>
              <a:t> 'com.google.gms:google-services:1.5.0-beta2’</a:t>
            </a:r>
          </a:p>
          <a:p>
            <a:pPr marL="457200" lvl="1" indent="0">
              <a:buNone/>
            </a:pPr>
            <a:r>
              <a:rPr lang="zh-TW" altLang="en-US" dirty="0" smtClean="0">
                <a:latin typeface="+mj-ea"/>
                <a:ea typeface="+mj-ea"/>
              </a:rPr>
              <a:t>則</a:t>
            </a:r>
            <a:r>
              <a:rPr lang="en-US" altLang="zh-TW" dirty="0" smtClean="0">
                <a:latin typeface="+mj-ea"/>
                <a:ea typeface="+mj-ea"/>
              </a:rPr>
              <a:t>application </a:t>
            </a:r>
            <a:r>
              <a:rPr lang="en-US" altLang="zh-TW" dirty="0" err="1" smtClean="0">
                <a:latin typeface="+mj-ea"/>
                <a:ea typeface="+mj-ea"/>
              </a:rPr>
              <a:t>gradle的dependencies設定要為</a:t>
            </a:r>
            <a:endParaRPr lang="en-US" altLang="zh-TW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  <a:latin typeface="+mj-ea"/>
                <a:ea typeface="+mj-ea"/>
              </a:rPr>
              <a:t>	</a:t>
            </a:r>
            <a:r>
              <a:rPr lang="en-US" altLang="zh-TW" sz="1600" b="1" dirty="0" smtClean="0">
                <a:solidFill>
                  <a:srgbClr val="FF0000"/>
                </a:solidFill>
                <a:latin typeface="+mj-ea"/>
                <a:ea typeface="+mj-ea"/>
              </a:rPr>
              <a:t>compile </a:t>
            </a:r>
            <a:r>
              <a:rPr lang="en-US" altLang="zh-TW" sz="1600" b="1" dirty="0">
                <a:solidFill>
                  <a:srgbClr val="FF0000"/>
                </a:solidFill>
                <a:latin typeface="+mj-ea"/>
                <a:ea typeface="+mj-ea"/>
              </a:rPr>
              <a:t>"</a:t>
            </a:r>
            <a:r>
              <a:rPr lang="en-US" altLang="zh-TW" sz="1600" b="1" dirty="0" smtClean="0">
                <a:solidFill>
                  <a:srgbClr val="FF0000"/>
                </a:solidFill>
                <a:latin typeface="+mj-ea"/>
                <a:ea typeface="+mj-ea"/>
              </a:rPr>
              <a:t>com.google.android.gms:play-services:8.3.0”</a:t>
            </a:r>
          </a:p>
          <a:p>
            <a:pPr marL="457200" lvl="1" indent="0">
              <a:buNone/>
            </a:pPr>
            <a:r>
              <a:rPr lang="en-US" altLang="zh-TW" sz="1600" b="1" dirty="0" err="1" smtClean="0">
                <a:solidFill>
                  <a:srgbClr val="FF0000"/>
                </a:solidFill>
                <a:latin typeface="+mj-ea"/>
              </a:rPr>
              <a:t>且要增加</a:t>
            </a:r>
            <a:r>
              <a:rPr lang="en-US" altLang="zh-TW" sz="1600" b="1" dirty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+mj-ea"/>
              </a:rPr>
              <a:t>google-services.json</a:t>
            </a:r>
            <a:r>
              <a:rPr lang="en-US" altLang="zh-TW" sz="1600" b="1" dirty="0" smtClean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zh-TW" sz="1600" dirty="0" err="1" smtClean="0">
                <a:latin typeface="+mj-ea"/>
              </a:rPr>
              <a:t>在application下</a:t>
            </a:r>
            <a:endParaRPr lang="en-US" altLang="zh-TW" sz="1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11874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 </a:t>
            </a:r>
            <a:r>
              <a:rPr lang="en-US" altLang="zh-TW" dirty="0" smtClean="0"/>
              <a:t>AndroidManifest.xml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增加 </a:t>
            </a:r>
            <a:r>
              <a:rPr lang="en-US" altLang="zh-TW" dirty="0" smtClean="0"/>
              <a:t>permission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j-ea"/>
                <a:ea typeface="+mj-ea"/>
              </a:rPr>
              <a:t> </a:t>
            </a:r>
            <a:r>
              <a:rPr lang="en-US" altLang="zh-TW" sz="1600" dirty="0" smtClean="0">
                <a:latin typeface="+mj-ea"/>
                <a:ea typeface="+mj-ea"/>
              </a:rPr>
              <a:t>   &lt;</a:t>
            </a:r>
            <a:r>
              <a:rPr lang="en-US" altLang="zh-TW" sz="1600" dirty="0">
                <a:latin typeface="+mj-ea"/>
                <a:ea typeface="+mj-ea"/>
              </a:rPr>
              <a:t>uses-permission </a:t>
            </a:r>
            <a:r>
              <a:rPr lang="en-US" altLang="zh-TW" sz="1600" dirty="0" err="1">
                <a:latin typeface="+mj-ea"/>
                <a:ea typeface="+mj-ea"/>
              </a:rPr>
              <a:t>android:name</a:t>
            </a:r>
            <a:r>
              <a:rPr lang="en-US" altLang="zh-TW" sz="1600" dirty="0">
                <a:latin typeface="+mj-ea"/>
                <a:ea typeface="+mj-ea"/>
              </a:rPr>
              <a:t>="</a:t>
            </a:r>
            <a:r>
              <a:rPr lang="en-US" altLang="zh-TW" sz="1600" dirty="0" err="1">
                <a:latin typeface="+mj-ea"/>
                <a:ea typeface="+mj-ea"/>
              </a:rPr>
              <a:t>android.permission.INTERNET</a:t>
            </a:r>
            <a:r>
              <a:rPr lang="en-US" altLang="zh-TW" sz="1600" dirty="0">
                <a:latin typeface="+mj-ea"/>
                <a:ea typeface="+mj-ea"/>
              </a:rPr>
              <a:t>" /&gt;</a:t>
            </a:r>
          </a:p>
          <a:p>
            <a:pPr marL="457200" lvl="1" indent="0">
              <a:buNone/>
            </a:pPr>
            <a:r>
              <a:rPr lang="en-US" altLang="zh-TW" sz="1600" dirty="0" smtClean="0">
                <a:latin typeface="+mj-ea"/>
                <a:ea typeface="+mj-ea"/>
              </a:rPr>
              <a:t>    &lt;</a:t>
            </a:r>
            <a:r>
              <a:rPr lang="en-US" altLang="zh-TW" sz="1600" dirty="0">
                <a:latin typeface="+mj-ea"/>
                <a:ea typeface="+mj-ea"/>
              </a:rPr>
              <a:t>uses-permission </a:t>
            </a:r>
            <a:r>
              <a:rPr lang="en-US" altLang="zh-TW" sz="1600" dirty="0" err="1">
                <a:latin typeface="+mj-ea"/>
                <a:ea typeface="+mj-ea"/>
              </a:rPr>
              <a:t>android:name</a:t>
            </a:r>
            <a:r>
              <a:rPr lang="en-US" altLang="zh-TW" sz="1600" dirty="0">
                <a:latin typeface="+mj-ea"/>
                <a:ea typeface="+mj-ea"/>
              </a:rPr>
              <a:t>="</a:t>
            </a:r>
            <a:r>
              <a:rPr lang="en-US" altLang="zh-TW" sz="1600" dirty="0" err="1">
                <a:latin typeface="+mj-ea"/>
                <a:ea typeface="+mj-ea"/>
              </a:rPr>
              <a:t>android.permission.WAKE_LOCK</a:t>
            </a:r>
            <a:r>
              <a:rPr lang="en-US" altLang="zh-TW" sz="1600" dirty="0">
                <a:latin typeface="+mj-ea"/>
                <a:ea typeface="+mj-ea"/>
              </a:rPr>
              <a:t>" /&gt;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j-ea"/>
                <a:ea typeface="+mj-ea"/>
              </a:rPr>
              <a:t>    &lt;uses-permission </a:t>
            </a:r>
            <a:r>
              <a:rPr lang="en-US" altLang="zh-TW" sz="1600" dirty="0" err="1">
                <a:latin typeface="+mj-ea"/>
                <a:ea typeface="+mj-ea"/>
              </a:rPr>
              <a:t>android:name</a:t>
            </a:r>
            <a:r>
              <a:rPr lang="en-US" altLang="zh-TW" sz="1600" dirty="0">
                <a:latin typeface="+mj-ea"/>
                <a:ea typeface="+mj-ea"/>
              </a:rPr>
              <a:t>="com.google.android.c2dm.permission.RECEIVE" </a:t>
            </a:r>
            <a:r>
              <a:rPr lang="en-US" altLang="zh-TW" sz="1600" dirty="0" smtClean="0">
                <a:latin typeface="+mj-ea"/>
                <a:ea typeface="+mj-ea"/>
              </a:rPr>
              <a:t>/&gt;</a:t>
            </a:r>
          </a:p>
          <a:p>
            <a:pPr marL="457200" lvl="1" indent="0">
              <a:buNone/>
            </a:pPr>
            <a:r>
              <a:rPr lang="en-US" altLang="zh-TW" sz="1600" dirty="0" smtClean="0">
                <a:latin typeface="+mj-ea"/>
                <a:ea typeface="+mj-ea"/>
              </a:rPr>
              <a:t>    &lt;</a:t>
            </a:r>
            <a:r>
              <a:rPr lang="en-US" altLang="zh-TW" sz="1600" dirty="0">
                <a:latin typeface="+mj-ea"/>
                <a:ea typeface="+mj-ea"/>
              </a:rPr>
              <a:t>permission </a:t>
            </a:r>
            <a:r>
              <a:rPr lang="en-US" altLang="zh-TW" sz="1600" dirty="0" err="1">
                <a:latin typeface="+mj-ea"/>
                <a:ea typeface="+mj-ea"/>
              </a:rPr>
              <a:t>android:name</a:t>
            </a:r>
            <a:r>
              <a:rPr lang="en-US" altLang="zh-TW" sz="1600" dirty="0">
                <a:latin typeface="+mj-ea"/>
                <a:ea typeface="+mj-ea"/>
              </a:rPr>
              <a:t>="</a:t>
            </a:r>
            <a:r>
              <a:rPr lang="en-US" altLang="zh-TW" sz="1600" b="1" dirty="0">
                <a:solidFill>
                  <a:srgbClr val="FF0000"/>
                </a:solidFill>
                <a:latin typeface="+mj-ea"/>
                <a:ea typeface="+mj-ea"/>
              </a:rPr>
              <a:t>com.example.CustomerUIDemo</a:t>
            </a:r>
            <a:r>
              <a:rPr lang="en-US" altLang="zh-TW" sz="1600" dirty="0">
                <a:latin typeface="+mj-ea"/>
                <a:ea typeface="+mj-ea"/>
              </a:rPr>
              <a:t>.permission.C2D_MESSAGE"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j-ea"/>
                <a:ea typeface="+mj-ea"/>
              </a:rPr>
              <a:t>        </a:t>
            </a:r>
            <a:r>
              <a:rPr lang="en-US" altLang="zh-TW" sz="1600" dirty="0" err="1">
                <a:latin typeface="+mj-ea"/>
                <a:ea typeface="+mj-ea"/>
              </a:rPr>
              <a:t>android:protectionLevel</a:t>
            </a:r>
            <a:r>
              <a:rPr lang="en-US" altLang="zh-TW" sz="1600" dirty="0">
                <a:latin typeface="+mj-ea"/>
                <a:ea typeface="+mj-ea"/>
              </a:rPr>
              <a:t>="signature" /&gt;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j-ea"/>
                <a:ea typeface="+mj-ea"/>
              </a:rPr>
              <a:t>    &lt;uses-permission </a:t>
            </a:r>
            <a:r>
              <a:rPr lang="en-US" altLang="zh-TW" sz="1600" dirty="0" err="1" smtClean="0">
                <a:latin typeface="+mj-ea"/>
                <a:ea typeface="+mj-ea"/>
              </a:rPr>
              <a:t>android:name</a:t>
            </a:r>
            <a:r>
              <a:rPr lang="en-US" altLang="zh-TW" sz="1600" dirty="0">
                <a:latin typeface="+mj-ea"/>
                <a:ea typeface="+mj-ea"/>
              </a:rPr>
              <a:t>="</a:t>
            </a:r>
            <a:r>
              <a:rPr lang="en-US" altLang="zh-TW" sz="1600" b="1" dirty="0">
                <a:solidFill>
                  <a:srgbClr val="FF0000"/>
                </a:solidFill>
                <a:latin typeface="+mj-ea"/>
                <a:ea typeface="+mj-ea"/>
              </a:rPr>
              <a:t>com.example.CustomerUIDemo</a:t>
            </a:r>
            <a:r>
              <a:rPr lang="en-US" altLang="zh-TW" sz="1600" dirty="0">
                <a:latin typeface="+mj-ea"/>
                <a:ea typeface="+mj-ea"/>
              </a:rPr>
              <a:t>.permission.C2D_MESSAGE" /&gt;</a:t>
            </a:r>
            <a:endParaRPr lang="en-US" altLang="zh-TW" sz="1600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567862" y="5301208"/>
            <a:ext cx="8065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400" b="1" dirty="0" err="1" smtClean="0">
                <a:solidFill>
                  <a:srgbClr val="FF0000"/>
                </a:solidFill>
                <a:latin typeface="+mj-ea"/>
              </a:rPr>
              <a:t>com.example.CustomerUIDemo</a:t>
            </a:r>
            <a:r>
              <a:rPr lang="en-US" altLang="zh-TW" sz="2400" b="1" dirty="0" smtClean="0">
                <a:solidFill>
                  <a:srgbClr val="FF0000"/>
                </a:solidFill>
                <a:latin typeface="+mj-ea"/>
              </a:rPr>
              <a:t> </a:t>
            </a:r>
            <a:r>
              <a:rPr lang="zh-TW" altLang="en-US" sz="2400" b="1" dirty="0" smtClean="0">
                <a:solidFill>
                  <a:srgbClr val="FF0000"/>
                </a:solidFill>
                <a:latin typeface="+mn-ea"/>
              </a:rPr>
              <a:t>是 </a:t>
            </a: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application package name</a:t>
            </a:r>
          </a:p>
          <a:p>
            <a:pPr marL="457200" indent="-457200">
              <a:buAutoNum type="arabicPeriod"/>
            </a:pPr>
            <a:r>
              <a:rPr lang="zh-TW" altLang="en-US" sz="2400" b="1" dirty="0" smtClean="0">
                <a:solidFill>
                  <a:srgbClr val="FF0000"/>
                </a:solidFill>
                <a:latin typeface="+mn-ea"/>
              </a:rPr>
              <a:t>區域</a:t>
            </a: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1: </a:t>
            </a:r>
            <a:r>
              <a:rPr lang="zh-TW" altLang="en-US" sz="2400" b="1" dirty="0" smtClean="0">
                <a:solidFill>
                  <a:srgbClr val="FF0000"/>
                </a:solidFill>
                <a:latin typeface="+mn-ea"/>
              </a:rPr>
              <a:t>避免其他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App會收到GCM要發這個app的訊息</a:t>
            </a: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。</a:t>
            </a:r>
            <a:endParaRPr lang="zh-TW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6" y="3068960"/>
            <a:ext cx="7848872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圖說文字 6"/>
          <p:cNvSpPr/>
          <p:nvPr/>
        </p:nvSpPr>
        <p:spPr>
          <a:xfrm>
            <a:off x="22793" y="3718937"/>
            <a:ext cx="914400" cy="612648"/>
          </a:xfrm>
          <a:prstGeom prst="wedgeRectCallout">
            <a:avLst>
              <a:gd name="adj1" fmla="val 66422"/>
              <a:gd name="adj2" fmla="val -1798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區域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97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 </a:t>
            </a:r>
            <a:r>
              <a:rPr lang="en-US" altLang="zh-TW" dirty="0" smtClean="0"/>
              <a:t>AndroidManifest.xml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17206"/>
            <a:ext cx="8886974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131840" y="3301145"/>
            <a:ext cx="5760640" cy="1148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7148" y="3623340"/>
            <a:ext cx="2520280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Server sends Messaging</a:t>
            </a:r>
            <a:endParaRPr lang="zh-TW" altLang="en-US" dirty="0"/>
          </a:p>
        </p:txBody>
      </p:sp>
      <p:sp>
        <p:nvSpPr>
          <p:cNvPr id="4" name="雲朵形 3"/>
          <p:cNvSpPr/>
          <p:nvPr/>
        </p:nvSpPr>
        <p:spPr>
          <a:xfrm>
            <a:off x="6516216" y="1988840"/>
            <a:ext cx="1728192" cy="1440160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+mj-ea"/>
                <a:ea typeface="+mj-ea"/>
              </a:rPr>
              <a:t>GCM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240868"/>
            <a:ext cx="1512168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 Server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07904" y="5548064"/>
            <a:ext cx="165618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 Client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5364088" y="3176972"/>
            <a:ext cx="1296144" cy="23710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355976" y="3861048"/>
            <a:ext cx="170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Register to GCM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5508104" y="3356992"/>
            <a:ext cx="1368152" cy="24791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217370" y="4602215"/>
            <a:ext cx="177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Get registered ID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7" idx="1"/>
            <a:endCxn id="5" idx="2"/>
          </p:cNvCxnSpPr>
          <p:nvPr/>
        </p:nvCxnSpPr>
        <p:spPr>
          <a:xfrm flipH="1" flipV="1">
            <a:off x="1439652" y="3176972"/>
            <a:ext cx="2268252" cy="26591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10426" y="4648381"/>
            <a:ext cx="1919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Save registered ID </a:t>
            </a:r>
          </a:p>
          <a:p>
            <a:r>
              <a:rPr lang="en-US" altLang="zh-TW" dirty="0" smtClean="0"/>
              <a:t>to App Server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5" idx="3"/>
            <a:endCxn id="4" idx="2"/>
          </p:cNvCxnSpPr>
          <p:nvPr/>
        </p:nvCxnSpPr>
        <p:spPr>
          <a:xfrm>
            <a:off x="2195736" y="2708920"/>
            <a:ext cx="432584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236666" y="214107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+mn-ea"/>
              </a:rPr>
              <a:t>Post the Message to GCM</a:t>
            </a:r>
            <a:endParaRPr lang="zh-TW" altLang="en-US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8" name="直線單箭頭接點 27"/>
          <p:cNvCxnSpPr>
            <a:stCxn id="4" idx="1"/>
            <a:endCxn id="7" idx="3"/>
          </p:cNvCxnSpPr>
          <p:nvPr/>
        </p:nvCxnSpPr>
        <p:spPr>
          <a:xfrm flipH="1">
            <a:off x="5364088" y="3427466"/>
            <a:ext cx="2016224" cy="2408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651010" y="4215245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+mn-ea"/>
              </a:rPr>
              <a:t>Get a message from GCM</a:t>
            </a:r>
            <a:endParaRPr lang="zh-TW" altLang="en-US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93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8" grpId="0"/>
      <p:bldP spid="18" grpId="1"/>
      <p:bldP spid="22" grpId="0"/>
      <p:bldP spid="22" grpId="1"/>
      <p:bldP spid="27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Downstream </a:t>
            </a:r>
            <a:r>
              <a:rPr lang="en-US" altLang="zh-TW" dirty="0" smtClean="0"/>
              <a:t>Messaging (1/7)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增加</a:t>
            </a:r>
            <a:r>
              <a:rPr lang="en-US" altLang="zh-TW" dirty="0" smtClean="0"/>
              <a:t>Receiver，設定AndroidManifest.xml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&lt;receiver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</a:t>
            </a:r>
            <a:r>
              <a:rPr lang="en-US" altLang="zh-TW" sz="1400" dirty="0" err="1">
                <a:latin typeface="+mj-ea"/>
                <a:ea typeface="+mj-ea"/>
              </a:rPr>
              <a:t>android:name</a:t>
            </a:r>
            <a:r>
              <a:rPr lang="en-US" altLang="zh-TW" sz="1400" dirty="0">
                <a:latin typeface="+mj-ea"/>
                <a:ea typeface="+mj-ea"/>
              </a:rPr>
              <a:t>=".activity.GCMDemo.DownstreamMessagingDemo.DownstreamMessagingReceiver"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</a:t>
            </a:r>
            <a:r>
              <a:rPr lang="en-US" altLang="zh-TW" sz="1400" dirty="0" err="1">
                <a:latin typeface="+mj-ea"/>
                <a:ea typeface="+mj-ea"/>
              </a:rPr>
              <a:t>android:permission</a:t>
            </a:r>
            <a:r>
              <a:rPr lang="en-US" altLang="zh-TW" sz="1400" dirty="0">
                <a:latin typeface="+mj-ea"/>
                <a:ea typeface="+mj-ea"/>
              </a:rPr>
              <a:t>="com.google.android.c2dm.permission.SEND" &gt;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&lt;intent-filter&gt;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    &lt;action </a:t>
            </a:r>
            <a:r>
              <a:rPr lang="en-US" altLang="zh-TW" sz="1400" dirty="0" err="1">
                <a:latin typeface="+mj-ea"/>
                <a:ea typeface="+mj-ea"/>
              </a:rPr>
              <a:t>android:name</a:t>
            </a:r>
            <a:r>
              <a:rPr lang="en-US" altLang="zh-TW" sz="1400" dirty="0">
                <a:latin typeface="+mj-ea"/>
                <a:ea typeface="+mj-ea"/>
              </a:rPr>
              <a:t>="com.google.android.c2dm.intent.RECEIVE" /&gt;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    &lt;category </a:t>
            </a:r>
            <a:r>
              <a:rPr lang="en-US" altLang="zh-TW" sz="1400" dirty="0" err="1">
                <a:latin typeface="+mj-ea"/>
                <a:ea typeface="+mj-ea"/>
              </a:rPr>
              <a:t>android:name</a:t>
            </a:r>
            <a:r>
              <a:rPr lang="en-US" altLang="zh-TW" sz="1400" dirty="0">
                <a:latin typeface="+mj-ea"/>
                <a:ea typeface="+mj-ea"/>
              </a:rPr>
              <a:t>="</a:t>
            </a:r>
            <a:r>
              <a:rPr lang="en-US" altLang="zh-TW" sz="1400" dirty="0" err="1">
                <a:latin typeface="+mj-ea"/>
                <a:ea typeface="+mj-ea"/>
              </a:rPr>
              <a:t>com.example.CustomerUIDemo</a:t>
            </a:r>
            <a:r>
              <a:rPr lang="en-US" altLang="zh-TW" sz="1400" dirty="0">
                <a:latin typeface="+mj-ea"/>
                <a:ea typeface="+mj-ea"/>
              </a:rPr>
              <a:t>" /&gt;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&lt;/intent-filter&gt;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&lt;/receiver&gt;</a:t>
            </a:r>
            <a:endParaRPr lang="zh-TW" altLang="en-US" sz="1400" dirty="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75094"/>
            <a:ext cx="8784976" cy="163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275856" y="5619326"/>
            <a:ext cx="2880320" cy="156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圖說文字 8"/>
          <p:cNvSpPr/>
          <p:nvPr/>
        </p:nvSpPr>
        <p:spPr>
          <a:xfrm>
            <a:off x="6372199" y="5900149"/>
            <a:ext cx="1584176" cy="612648"/>
          </a:xfrm>
          <a:prstGeom prst="wedgeRectCallout">
            <a:avLst>
              <a:gd name="adj1" fmla="val -132519"/>
              <a:gd name="adj2" fmla="val -662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Package </a:t>
            </a:r>
            <a:r>
              <a:rPr lang="en-US" altLang="zh-TW" dirty="0" smtClean="0">
                <a:solidFill>
                  <a:schemeClr val="tx1"/>
                </a:solidFill>
              </a:rPr>
              <a:t>Name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40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Downstream </a:t>
            </a:r>
            <a:r>
              <a:rPr lang="en-US" altLang="zh-TW" dirty="0"/>
              <a:t>Messaging </a:t>
            </a:r>
            <a:r>
              <a:rPr lang="en-US" altLang="zh-TW" dirty="0" smtClean="0"/>
              <a:t>(2/7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Server 向 GCM </a:t>
            </a:r>
            <a:r>
              <a:rPr lang="en-US" altLang="zh-TW" dirty="0" err="1" smtClean="0"/>
              <a:t>發訊息</a:t>
            </a:r>
            <a:r>
              <a:rPr lang="en-US" altLang="zh-TW" dirty="0" smtClean="0"/>
              <a:t> (1/4)</a:t>
            </a:r>
          </a:p>
          <a:p>
            <a:pPr lvl="1"/>
            <a:r>
              <a:rPr lang="en-US" altLang="zh-TW" dirty="0"/>
              <a:t>URL: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android.googleapis.com/gcm/send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Header </a:t>
            </a:r>
            <a:r>
              <a:rPr lang="en-US" altLang="zh-TW" dirty="0" err="1" smtClean="0"/>
              <a:t>設定</a:t>
            </a:r>
            <a:endParaRPr lang="en-US" altLang="zh-TW" dirty="0" smtClean="0"/>
          </a:p>
          <a:p>
            <a:pPr lvl="2"/>
            <a:r>
              <a:rPr lang="en-US" altLang="zh-TW" dirty="0"/>
              <a:t>Authorization: </a:t>
            </a:r>
            <a:r>
              <a:rPr lang="en-US" altLang="zh-TW" dirty="0" smtClean="0"/>
              <a:t>API Key (API </a:t>
            </a:r>
            <a:r>
              <a:rPr lang="en-US" altLang="zh-TW" dirty="0" err="1" smtClean="0"/>
              <a:t>金鑰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/>
              <a:t>Content-Type: </a:t>
            </a:r>
            <a:r>
              <a:rPr lang="en-US" altLang="zh-TW" dirty="0" smtClean="0"/>
              <a:t>application/</a:t>
            </a:r>
            <a:r>
              <a:rPr lang="en-US" altLang="zh-TW" dirty="0" err="1" smtClean="0"/>
              <a:t>json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58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Downstream </a:t>
            </a:r>
            <a:r>
              <a:rPr lang="en-US" altLang="zh-TW" dirty="0"/>
              <a:t>Messaging </a:t>
            </a:r>
            <a:r>
              <a:rPr lang="en-US" altLang="zh-TW" dirty="0" smtClean="0"/>
              <a:t>(3/7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ea"/>
              </a:rPr>
              <a:t>Server 向 GCM </a:t>
            </a:r>
            <a:r>
              <a:rPr lang="en-US" altLang="zh-TW" dirty="0" err="1">
                <a:latin typeface="+mn-ea"/>
              </a:rPr>
              <a:t>發訊息</a:t>
            </a:r>
            <a:r>
              <a:rPr lang="en-US" altLang="zh-TW" dirty="0"/>
              <a:t> (</a:t>
            </a:r>
            <a:r>
              <a:rPr lang="en-US" altLang="zh-TW" dirty="0" smtClean="0"/>
              <a:t>2/4)</a:t>
            </a:r>
          </a:p>
          <a:p>
            <a:pPr lvl="1"/>
            <a:r>
              <a:rPr lang="en-US" altLang="zh-TW" dirty="0">
                <a:latin typeface="+mn-ea"/>
              </a:rPr>
              <a:t>post </a:t>
            </a:r>
            <a:r>
              <a:rPr lang="en-US" altLang="zh-TW" dirty="0" err="1">
                <a:latin typeface="+mn-ea"/>
              </a:rPr>
              <a:t>資料，JSON格式</a:t>
            </a:r>
            <a:r>
              <a:rPr lang="en-US" altLang="zh-TW" dirty="0" smtClean="0">
                <a:latin typeface="+mn-ea"/>
              </a:rPr>
              <a:t>(1): </a:t>
            </a:r>
            <a:r>
              <a:rPr lang="en-US" altLang="zh-TW" dirty="0" err="1" smtClean="0">
                <a:latin typeface="+mn-ea"/>
              </a:rPr>
              <a:t>傳送單一user</a:t>
            </a:r>
            <a:endParaRPr lang="en-US" altLang="zh-TW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TW" sz="1600" dirty="0" smtClean="0">
                <a:latin typeface="+mj-ea"/>
                <a:ea typeface="+mj-ea"/>
              </a:rPr>
              <a:t>{ "</a:t>
            </a:r>
            <a:r>
              <a:rPr lang="en-US" altLang="zh-TW" sz="1600" dirty="0">
                <a:latin typeface="+mj-ea"/>
                <a:ea typeface="+mj-ea"/>
              </a:rPr>
              <a:t>to" : </a:t>
            </a:r>
            <a:r>
              <a:rPr lang="en-US" altLang="zh-TW" sz="1600" dirty="0" smtClean="0">
                <a:latin typeface="+mj-ea"/>
                <a:ea typeface="+mj-ea"/>
              </a:rPr>
              <a:t>"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1600" b="1" dirty="0" err="1">
                <a:solidFill>
                  <a:srgbClr val="FF0000"/>
                </a:solidFill>
                <a:latin typeface="+mn-ea"/>
              </a:rPr>
              <a:t>user註冊的register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 ID</a:t>
            </a:r>
            <a:r>
              <a:rPr lang="en-US" altLang="zh-TW" sz="1600" dirty="0" smtClean="0">
                <a:latin typeface="+mj-ea"/>
                <a:ea typeface="+mj-ea"/>
              </a:rPr>
              <a:t>“,</a:t>
            </a:r>
            <a:r>
              <a:rPr lang="en-US" altLang="zh-TW" sz="1600" dirty="0">
                <a:latin typeface="+mj-ea"/>
                <a:ea typeface="+mj-ea"/>
              </a:rPr>
              <a:t/>
            </a:r>
            <a:br>
              <a:rPr lang="en-US" altLang="zh-TW" sz="1600" dirty="0">
                <a:latin typeface="+mj-ea"/>
                <a:ea typeface="+mj-ea"/>
              </a:rPr>
            </a:br>
            <a:r>
              <a:rPr lang="en-US" altLang="zh-TW" sz="1600" dirty="0" smtClean="0">
                <a:latin typeface="+mj-ea"/>
                <a:ea typeface="+mj-ea"/>
              </a:rPr>
              <a:t>   "</a:t>
            </a:r>
            <a:r>
              <a:rPr lang="en-US" altLang="zh-TW" sz="1600" dirty="0">
                <a:latin typeface="+mj-ea"/>
                <a:ea typeface="+mj-ea"/>
              </a:rPr>
              <a:t>data": </a:t>
            </a:r>
            <a:r>
              <a:rPr lang="en-US" altLang="zh-TW" sz="1600" dirty="0" smtClean="0">
                <a:latin typeface="+mj-ea"/>
                <a:ea typeface="+mj-ea"/>
              </a:rPr>
              <a:t>{</a:t>
            </a:r>
            <a:r>
              <a:rPr lang="en-US" altLang="zh-TW" sz="1600" b="1" dirty="0" err="1">
                <a:solidFill>
                  <a:srgbClr val="FF0000"/>
                </a:solidFill>
                <a:latin typeface="+mn-ea"/>
              </a:rPr>
              <a:t>傳送訊息內容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1600" dirty="0" smtClean="0">
                <a:latin typeface="+mj-ea"/>
                <a:ea typeface="+mj-ea"/>
              </a:rPr>
              <a:t>}</a:t>
            </a:r>
            <a:r>
              <a:rPr lang="en-US" altLang="zh-TW" sz="1600" dirty="0">
                <a:latin typeface="+mj-ea"/>
                <a:ea typeface="+mj-ea"/>
              </a:rPr>
              <a:t> </a:t>
            </a:r>
            <a:r>
              <a:rPr lang="en-US" altLang="zh-TW" sz="1600" dirty="0" smtClean="0">
                <a:latin typeface="+mj-ea"/>
                <a:ea typeface="+mj-ea"/>
              </a:rPr>
              <a:t>}</a:t>
            </a:r>
          </a:p>
          <a:p>
            <a:pPr marL="457200" lvl="1" indent="0">
              <a:buNone/>
            </a:pPr>
            <a:endParaRPr lang="en-US" altLang="zh-TW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TW" sz="1600" dirty="0" smtClean="0">
                <a:latin typeface="+mj-ea"/>
                <a:ea typeface="+mj-ea"/>
              </a:rPr>
              <a:t>Ex:</a:t>
            </a:r>
          </a:p>
          <a:p>
            <a:pPr marL="457200" lvl="1" indent="0">
              <a:buNone/>
            </a:pPr>
            <a:r>
              <a:rPr lang="en-US" altLang="zh-TW" sz="1600" dirty="0" smtClean="0"/>
              <a:t>{ "</a:t>
            </a:r>
            <a:r>
              <a:rPr lang="en-US" altLang="zh-TW" sz="1600" dirty="0"/>
              <a:t>to" : "bk3RNwTe3H0:CI2k_HHwgIpoDKCIZvvDMExUdFQ3P1</a:t>
            </a:r>
            <a:r>
              <a:rPr lang="en-US" altLang="zh-TW" sz="1600" dirty="0" smtClean="0"/>
              <a:t>...“,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 smtClean="0"/>
              <a:t>  "</a:t>
            </a:r>
            <a:r>
              <a:rPr lang="en-US" altLang="zh-TW" sz="1600" dirty="0"/>
              <a:t>data": {</a:t>
            </a:r>
            <a:br>
              <a:rPr lang="en-US" altLang="zh-TW" sz="1600" dirty="0"/>
            </a:br>
            <a:r>
              <a:rPr lang="en-US" altLang="zh-TW" sz="1600" dirty="0"/>
              <a:t>    "score": "5x1",</a:t>
            </a:r>
            <a:br>
              <a:rPr lang="en-US" altLang="zh-TW" sz="1600" dirty="0"/>
            </a:br>
            <a:r>
              <a:rPr lang="en-US" altLang="zh-TW" sz="1600" dirty="0"/>
              <a:t>    "time": "15:10"</a:t>
            </a:r>
            <a:br>
              <a:rPr lang="en-US" altLang="zh-TW" sz="1600" dirty="0"/>
            </a:br>
            <a:r>
              <a:rPr lang="en-US" altLang="zh-TW" sz="1600" dirty="0"/>
              <a:t>  </a:t>
            </a:r>
            <a:r>
              <a:rPr lang="en-US" altLang="zh-TW" sz="1600" dirty="0" smtClean="0"/>
              <a:t>}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/>
              <a:t> </a:t>
            </a:r>
            <a:r>
              <a:rPr lang="en-US" altLang="zh-TW" sz="1600" dirty="0" smtClean="0"/>
              <a:t>}</a:t>
            </a:r>
            <a:endParaRPr lang="en-US" altLang="zh-TW" sz="1600" dirty="0">
              <a:latin typeface="+mj-ea"/>
              <a:ea typeface="+mj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908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Downstream </a:t>
            </a:r>
            <a:r>
              <a:rPr lang="en-US" altLang="zh-TW" dirty="0"/>
              <a:t>Messaging </a:t>
            </a:r>
            <a:r>
              <a:rPr lang="en-US" altLang="zh-TW" dirty="0" smtClean="0"/>
              <a:t>(4/7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+mn-ea"/>
              </a:rPr>
              <a:t>Server 向 GCM </a:t>
            </a:r>
            <a:r>
              <a:rPr lang="en-US" altLang="zh-TW" dirty="0" err="1" smtClean="0">
                <a:latin typeface="+mn-ea"/>
              </a:rPr>
              <a:t>發訊息</a:t>
            </a:r>
            <a:r>
              <a:rPr lang="en-US" altLang="zh-TW" dirty="0"/>
              <a:t> </a:t>
            </a:r>
            <a:r>
              <a:rPr lang="en-US" altLang="zh-TW" dirty="0" smtClean="0"/>
              <a:t>(3/4)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en-US" altLang="zh-TW" dirty="0" smtClean="0">
                <a:latin typeface="+mn-ea"/>
              </a:rPr>
              <a:t>post </a:t>
            </a:r>
            <a:r>
              <a:rPr lang="en-US" altLang="zh-TW" dirty="0" err="1">
                <a:latin typeface="+mn-ea"/>
              </a:rPr>
              <a:t>資料</a:t>
            </a:r>
            <a:r>
              <a:rPr lang="en-US" altLang="zh-TW" dirty="0" err="1" smtClean="0">
                <a:latin typeface="+mn-ea"/>
              </a:rPr>
              <a:t>，JSON格式</a:t>
            </a:r>
            <a:r>
              <a:rPr lang="en-US" altLang="zh-TW" dirty="0" smtClean="0">
                <a:latin typeface="+mn-ea"/>
              </a:rPr>
              <a:t>(2): </a:t>
            </a:r>
            <a:r>
              <a:rPr lang="en-US" altLang="zh-TW" dirty="0" err="1" smtClean="0">
                <a:latin typeface="+mn-ea"/>
              </a:rPr>
              <a:t>傳送多個user</a:t>
            </a:r>
            <a:endParaRPr lang="en-US" altLang="zh-TW" dirty="0" smtClean="0">
              <a:latin typeface="+mn-ea"/>
            </a:endParaRPr>
          </a:p>
          <a:p>
            <a:pPr marL="400050" lvl="2" indent="0">
              <a:buNone/>
            </a:pPr>
            <a:r>
              <a:rPr lang="en-US" altLang="zh-TW" sz="1600" dirty="0" smtClean="0">
                <a:latin typeface="+mn-ea"/>
              </a:rPr>
              <a:t>{“</a:t>
            </a:r>
            <a:r>
              <a:rPr lang="en-US" altLang="zh-TW" sz="1600" dirty="0" err="1" smtClean="0">
                <a:latin typeface="+mn-ea"/>
              </a:rPr>
              <a:t>registration_ids</a:t>
            </a:r>
            <a:r>
              <a:rPr lang="en-US" altLang="zh-TW" sz="1600" dirty="0" smtClean="0">
                <a:latin typeface="+mn-ea"/>
              </a:rPr>
              <a:t>":[“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+mn-ea"/>
              </a:rPr>
              <a:t>user註冊的register</a:t>
            </a: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 ID</a:t>
            </a:r>
            <a:r>
              <a:rPr lang="en-US" altLang="zh-TW" sz="1600" dirty="0" smtClean="0">
                <a:latin typeface="+mn-ea"/>
              </a:rPr>
              <a:t>"],   </a:t>
            </a:r>
          </a:p>
          <a:p>
            <a:pPr marL="400050" lvl="2" indent="0">
              <a:buNone/>
            </a:pPr>
            <a:r>
              <a:rPr lang="en-US" altLang="zh-TW" sz="1600" dirty="0">
                <a:latin typeface="+mn-ea"/>
              </a:rPr>
              <a:t> </a:t>
            </a:r>
            <a:r>
              <a:rPr lang="en-US" altLang="zh-TW" sz="1600" dirty="0" smtClean="0">
                <a:latin typeface="+mn-ea"/>
              </a:rPr>
              <a:t>  "</a:t>
            </a:r>
            <a:r>
              <a:rPr lang="en-US" altLang="zh-TW" sz="1600" dirty="0">
                <a:latin typeface="+mn-ea"/>
              </a:rPr>
              <a:t>data</a:t>
            </a:r>
            <a:r>
              <a:rPr lang="en-US" altLang="zh-TW" sz="1600" dirty="0" smtClean="0">
                <a:latin typeface="+mn-ea"/>
              </a:rPr>
              <a:t>":{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+mn-ea"/>
              </a:rPr>
              <a:t>傳送訊息內容</a:t>
            </a:r>
            <a:r>
              <a:rPr lang="en-US" altLang="zh-TW" sz="1600" dirty="0" smtClean="0">
                <a:latin typeface="+mn-ea"/>
              </a:rPr>
              <a:t>} </a:t>
            </a:r>
            <a:r>
              <a:rPr lang="en-US" altLang="zh-TW" sz="1600" dirty="0">
                <a:latin typeface="+mn-ea"/>
              </a:rPr>
              <a:t>}</a:t>
            </a:r>
            <a:endParaRPr lang="zh-TW" altLang="en-US" sz="1600" dirty="0">
              <a:latin typeface="+mn-ea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+mn-ea"/>
              </a:rPr>
              <a:t>    Ex:</a:t>
            </a:r>
          </a:p>
          <a:p>
            <a:pPr marL="800100" lvl="2" indent="0">
              <a:buNone/>
            </a:pPr>
            <a:r>
              <a:rPr lang="en-US" altLang="zh-TW" sz="1600" dirty="0" smtClean="0">
                <a:latin typeface="+mn-ea"/>
              </a:rPr>
              <a:t>{"</a:t>
            </a:r>
            <a:r>
              <a:rPr lang="en-US" altLang="zh-TW" sz="1600" dirty="0" err="1" smtClean="0">
                <a:latin typeface="+mn-ea"/>
              </a:rPr>
              <a:t>registration_ids</a:t>
            </a:r>
            <a:r>
              <a:rPr lang="en-US" altLang="zh-TW" sz="1600" dirty="0" smtClean="0">
                <a:latin typeface="+mn-ea"/>
              </a:rPr>
              <a:t>":["</a:t>
            </a: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APA91bH2vsurFMpH2dQDYPIW8x</a:t>
            </a:r>
            <a:r>
              <a:rPr lang="en-US" altLang="zh-TW" sz="1600" dirty="0" smtClean="0">
                <a:latin typeface="+mn-ea"/>
              </a:rPr>
              <a:t>"],</a:t>
            </a:r>
          </a:p>
          <a:p>
            <a:pPr marL="800100" lvl="2" indent="0">
              <a:buNone/>
            </a:pPr>
            <a:r>
              <a:rPr lang="en-US" altLang="zh-TW" sz="1600" dirty="0" smtClean="0">
                <a:latin typeface="+mn-ea"/>
              </a:rPr>
              <a:t>  "data":{</a:t>
            </a:r>
          </a:p>
          <a:p>
            <a:pPr marL="800100" lvl="2" indent="0">
              <a:buNone/>
            </a:pPr>
            <a:r>
              <a:rPr lang="en-US" altLang="zh-TW" sz="1600" dirty="0" smtClean="0">
                <a:latin typeface="+mn-ea"/>
              </a:rPr>
              <a:t>	</a:t>
            </a: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"message":{"model":"AAA-001", </a:t>
            </a:r>
          </a:p>
          <a:p>
            <a:pPr marL="800100" lvl="2" indent="0">
              <a:buNone/>
            </a:pP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	           "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+mn-ea"/>
              </a:rPr>
              <a:t>name":"Car</a:t>
            </a: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", </a:t>
            </a:r>
          </a:p>
          <a:p>
            <a:pPr marL="800100" lvl="2" indent="0">
              <a:buNone/>
            </a:pP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		   "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+mn-ea"/>
              </a:rPr>
              <a:t>color":"Red</a:t>
            </a: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" }</a:t>
            </a:r>
          </a:p>
          <a:p>
            <a:pPr marL="800100" lvl="2" indent="0">
              <a:buNone/>
            </a:pPr>
            <a:r>
              <a:rPr lang="en-US" altLang="zh-TW" sz="1600" dirty="0" smtClean="0">
                <a:latin typeface="+mn-ea"/>
              </a:rPr>
              <a:t>	}</a:t>
            </a:r>
          </a:p>
          <a:p>
            <a:pPr marL="800100" lvl="2" indent="0">
              <a:buNone/>
            </a:pPr>
            <a:r>
              <a:rPr lang="en-US" altLang="zh-TW" sz="1600" dirty="0" smtClean="0">
                <a:latin typeface="+mn-ea"/>
              </a:rPr>
              <a:t>}</a:t>
            </a:r>
            <a:endParaRPr lang="zh-TW" altLang="en-US" sz="1600" dirty="0">
              <a:latin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71600" y="5589240"/>
            <a:ext cx="7311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registration_ids</a:t>
            </a: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可以設定多筆，就可以傳給多個user</a:t>
            </a:r>
            <a:endParaRPr lang="en-US" altLang="zh-TW" sz="2400" b="1" dirty="0" smtClean="0">
              <a:solidFill>
                <a:srgbClr val="FF0000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data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內容可以自行定義，只要是JSON格式及可</a:t>
            </a:r>
            <a:endParaRPr lang="en-US" altLang="zh-TW" sz="2400" b="1" dirty="0" smtClean="0">
              <a:solidFill>
                <a:srgbClr val="FF0000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client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收到及為”傳送訊息內容</a:t>
            </a: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”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4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Downstream </a:t>
            </a:r>
            <a:r>
              <a:rPr lang="en-US" altLang="zh-TW" dirty="0"/>
              <a:t>Messaging </a:t>
            </a:r>
            <a:r>
              <a:rPr lang="en-US" altLang="zh-TW" dirty="0" smtClean="0"/>
              <a:t>(5/7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Server 向 GCM </a:t>
            </a:r>
            <a:r>
              <a:rPr lang="en-US" altLang="zh-TW" dirty="0" err="1" smtClean="0">
                <a:latin typeface="+mj-ea"/>
                <a:ea typeface="+mj-ea"/>
              </a:rPr>
              <a:t>發訊息</a:t>
            </a:r>
            <a:r>
              <a:rPr lang="en-US" altLang="zh-TW" dirty="0"/>
              <a:t> </a:t>
            </a:r>
            <a:r>
              <a:rPr lang="en-US" altLang="zh-TW" dirty="0" smtClean="0"/>
              <a:t>(4/4)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Server Response </a:t>
            </a:r>
            <a:r>
              <a:rPr lang="en-US" altLang="zh-TW" dirty="0" err="1" smtClean="0">
                <a:latin typeface="+mj-ea"/>
                <a:ea typeface="+mj-ea"/>
              </a:rPr>
              <a:t>的訊息如下</a:t>
            </a:r>
            <a:endParaRPr lang="en-US" altLang="zh-TW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{"multicast_id":6934727490657173521,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  "</a:t>
            </a:r>
            <a:r>
              <a:rPr lang="en-US" altLang="zh-TW" sz="2000" b="1" dirty="0">
                <a:solidFill>
                  <a:srgbClr val="FF0000"/>
                </a:solidFill>
                <a:latin typeface="+mj-ea"/>
                <a:ea typeface="+mj-ea"/>
              </a:rPr>
              <a:t>success</a:t>
            </a:r>
            <a:r>
              <a:rPr lang="en-US" altLang="zh-TW" sz="2000" dirty="0">
                <a:latin typeface="+mj-ea"/>
                <a:ea typeface="+mj-ea"/>
              </a:rPr>
              <a:t>":1</a:t>
            </a:r>
            <a:r>
              <a:rPr lang="en-US" altLang="zh-TW" sz="2000" dirty="0" smtClean="0">
                <a:latin typeface="+mj-ea"/>
                <a:ea typeface="+mj-ea"/>
              </a:rPr>
              <a:t>,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  "</a:t>
            </a:r>
            <a:r>
              <a:rPr lang="en-US" altLang="zh-TW" sz="2000" b="1" dirty="0">
                <a:solidFill>
                  <a:srgbClr val="FF0000"/>
                </a:solidFill>
                <a:latin typeface="+mj-ea"/>
                <a:ea typeface="+mj-ea"/>
              </a:rPr>
              <a:t>failure</a:t>
            </a:r>
            <a:r>
              <a:rPr lang="en-US" altLang="zh-TW" sz="2000" dirty="0">
                <a:latin typeface="+mj-ea"/>
                <a:ea typeface="+mj-ea"/>
              </a:rPr>
              <a:t>":0</a:t>
            </a:r>
            <a:r>
              <a:rPr lang="en-US" altLang="zh-TW" sz="2000" dirty="0" smtClean="0">
                <a:latin typeface="+mj-ea"/>
                <a:ea typeface="+mj-ea"/>
              </a:rPr>
              <a:t>,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  "</a:t>
            </a:r>
            <a:r>
              <a:rPr lang="en-US" altLang="zh-TW" sz="2000" dirty="0">
                <a:latin typeface="+mj-ea"/>
                <a:ea typeface="+mj-ea"/>
              </a:rPr>
              <a:t>canonical_ids":0</a:t>
            </a:r>
            <a:r>
              <a:rPr lang="en-US" altLang="zh-TW" sz="2000" dirty="0" smtClean="0">
                <a:latin typeface="+mj-ea"/>
                <a:ea typeface="+mj-ea"/>
              </a:rPr>
              <a:t>,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  "</a:t>
            </a:r>
            <a:r>
              <a:rPr lang="en-US" altLang="zh-TW" sz="2000" dirty="0">
                <a:latin typeface="+mj-ea"/>
                <a:ea typeface="+mj-ea"/>
              </a:rPr>
              <a:t>results":[{"message_id":"0:1448011210423470%5d3f2c26f9fd7ecd"}]}</a:t>
            </a:r>
            <a:endParaRPr lang="zh-TW" altLang="en-US" sz="2000" dirty="0">
              <a:latin typeface="+mj-ea"/>
              <a:ea typeface="+mj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59632" y="5589239"/>
            <a:ext cx="4442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success: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推播成功的裝置數量</a:t>
            </a:r>
            <a:endParaRPr lang="en-US" altLang="zh-TW" sz="2400" b="1" dirty="0" smtClean="0">
              <a:solidFill>
                <a:srgbClr val="FF0000"/>
              </a:solidFill>
              <a:latin typeface="+mn-ea"/>
            </a:endParaRPr>
          </a:p>
          <a:p>
            <a:pPr marL="457200" indent="-457200">
              <a:buFontTx/>
              <a:buAutoNum type="arabicPeriod"/>
            </a:pP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failure: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推播失敗的裝置數量</a:t>
            </a:r>
            <a:endParaRPr lang="en-US" altLang="zh-TW" sz="2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30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GCM 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Google </a:t>
            </a:r>
            <a:r>
              <a:rPr lang="en-US" altLang="zh-TW" dirty="0">
                <a:latin typeface="+mj-ea"/>
                <a:ea typeface="+mj-ea"/>
              </a:rPr>
              <a:t>Cloud </a:t>
            </a:r>
            <a:r>
              <a:rPr lang="en-US" altLang="zh-TW" dirty="0" smtClean="0">
                <a:latin typeface="+mj-ea"/>
                <a:ea typeface="+mj-ea"/>
              </a:rPr>
              <a:t>Messaging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Send </a:t>
            </a:r>
            <a:r>
              <a:rPr lang="en-US" altLang="zh-TW" dirty="0">
                <a:latin typeface="+mj-ea"/>
                <a:ea typeface="+mj-ea"/>
              </a:rPr>
              <a:t>messages between servers and client </a:t>
            </a:r>
            <a:r>
              <a:rPr lang="en-US" altLang="zh-TW" dirty="0" smtClean="0">
                <a:latin typeface="+mj-ea"/>
                <a:ea typeface="+mj-ea"/>
              </a:rPr>
              <a:t>apps</a:t>
            </a:r>
          </a:p>
          <a:p>
            <a:pPr lvl="1"/>
            <a:r>
              <a:rPr lang="en-US" altLang="zh-TW" dirty="0">
                <a:latin typeface="+mj-ea"/>
                <a:ea typeface="+mj-ea"/>
              </a:rPr>
              <a:t>D</a:t>
            </a:r>
            <a:r>
              <a:rPr lang="en-US" altLang="zh-TW" dirty="0" smtClean="0">
                <a:latin typeface="+mj-ea"/>
                <a:ea typeface="+mj-ea"/>
              </a:rPr>
              <a:t>ownstream </a:t>
            </a:r>
            <a:r>
              <a:rPr lang="en-US" altLang="zh-TW" dirty="0">
                <a:latin typeface="+mj-ea"/>
                <a:ea typeface="+mj-ea"/>
              </a:rPr>
              <a:t>messages from servers to client </a:t>
            </a:r>
            <a:r>
              <a:rPr lang="en-US" altLang="zh-TW" dirty="0" smtClean="0">
                <a:latin typeface="+mj-ea"/>
                <a:ea typeface="+mj-ea"/>
              </a:rPr>
              <a:t>apps</a:t>
            </a:r>
          </a:p>
          <a:p>
            <a:pPr lvl="2"/>
            <a:r>
              <a:rPr lang="en-US" altLang="zh-TW" dirty="0">
                <a:latin typeface="+mj-ea"/>
                <a:ea typeface="+mj-ea"/>
              </a:rPr>
              <a:t>a GCM message can transfer 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up to 4kb of payload </a:t>
            </a:r>
            <a:r>
              <a:rPr lang="en-US" altLang="zh-TW" dirty="0">
                <a:latin typeface="+mj-ea"/>
                <a:ea typeface="+mj-ea"/>
              </a:rPr>
              <a:t>to the client app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Upstream messages from client apps to servers.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3310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Downstream </a:t>
            </a:r>
            <a:r>
              <a:rPr lang="en-US" altLang="zh-TW" dirty="0" smtClean="0"/>
              <a:t>Messaging</a:t>
            </a:r>
            <a:r>
              <a:rPr lang="en-US" altLang="zh-TW" dirty="0"/>
              <a:t> </a:t>
            </a:r>
            <a:r>
              <a:rPr lang="en-US" altLang="zh-TW" dirty="0" smtClean="0"/>
              <a:t>(6/7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Client </a:t>
            </a:r>
            <a:r>
              <a:rPr lang="en-US" altLang="zh-TW" dirty="0" err="1"/>
              <a:t>收到JSON格式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1600" dirty="0">
                <a:latin typeface="+mn-ea"/>
              </a:rPr>
              <a:t>{from=518863485658, </a:t>
            </a:r>
            <a:endParaRPr lang="en-US" altLang="zh-TW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sz="1600" dirty="0">
                <a:latin typeface="+mn-ea"/>
              </a:rPr>
              <a:t> </a:t>
            </a:r>
            <a:r>
              <a:rPr lang="en-US" altLang="zh-TW" sz="1600" dirty="0" smtClean="0">
                <a:latin typeface="+mn-ea"/>
              </a:rPr>
              <a:t> message={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+mn-ea"/>
              </a:rPr>
              <a:t>  	"</a:t>
            </a:r>
            <a:r>
              <a:rPr lang="en-US" altLang="zh-TW" sz="1600" dirty="0" err="1">
                <a:latin typeface="+mn-ea"/>
              </a:rPr>
              <a:t>color":"Red</a:t>
            </a:r>
            <a:r>
              <a:rPr lang="en-US" altLang="zh-TW" sz="1600" dirty="0" smtClean="0">
                <a:latin typeface="+mn-ea"/>
              </a:rPr>
              <a:t>",</a:t>
            </a:r>
          </a:p>
          <a:p>
            <a:pPr marL="0" indent="0">
              <a:buNone/>
            </a:pPr>
            <a:r>
              <a:rPr lang="en-US" altLang="zh-TW" sz="1600" dirty="0">
                <a:latin typeface="+mn-ea"/>
              </a:rPr>
              <a:t>	</a:t>
            </a:r>
            <a:r>
              <a:rPr lang="en-US" altLang="zh-TW" sz="1600" dirty="0" smtClean="0">
                <a:latin typeface="+mn-ea"/>
              </a:rPr>
              <a:t>"</a:t>
            </a:r>
            <a:r>
              <a:rPr lang="en-US" altLang="zh-TW" sz="1600" dirty="0" err="1">
                <a:latin typeface="+mn-ea"/>
              </a:rPr>
              <a:t>name":"Car</a:t>
            </a:r>
            <a:r>
              <a:rPr lang="en-US" altLang="zh-TW" sz="1600" dirty="0" smtClean="0">
                <a:latin typeface="+mn-ea"/>
              </a:rPr>
              <a:t>",</a:t>
            </a:r>
          </a:p>
          <a:p>
            <a:pPr marL="0" indent="0">
              <a:buNone/>
            </a:pPr>
            <a:r>
              <a:rPr lang="en-US" altLang="zh-TW" sz="1600" dirty="0">
                <a:latin typeface="+mn-ea"/>
              </a:rPr>
              <a:t>	</a:t>
            </a:r>
            <a:r>
              <a:rPr lang="en-US" altLang="zh-TW" sz="1600" dirty="0" smtClean="0">
                <a:latin typeface="+mn-ea"/>
              </a:rPr>
              <a:t>"</a:t>
            </a:r>
            <a:r>
              <a:rPr lang="en-US" altLang="zh-TW" sz="1600" dirty="0">
                <a:latin typeface="+mn-ea"/>
              </a:rPr>
              <a:t>model":"AAA-001</a:t>
            </a:r>
            <a:r>
              <a:rPr lang="en-US" altLang="zh-TW" sz="1600" dirty="0" smtClean="0">
                <a:latin typeface="+mn-ea"/>
              </a:rPr>
              <a:t>"},</a:t>
            </a:r>
          </a:p>
          <a:p>
            <a:pPr marL="0" indent="0">
              <a:buNone/>
            </a:pPr>
            <a:r>
              <a:rPr lang="en-US" altLang="zh-TW" sz="1600" dirty="0">
                <a:latin typeface="+mn-ea"/>
              </a:rPr>
              <a:t> </a:t>
            </a:r>
            <a:r>
              <a:rPr lang="en-US" altLang="zh-TW" sz="1600" dirty="0" smtClean="0">
                <a:latin typeface="+mn-ea"/>
              </a:rPr>
              <a:t> </a:t>
            </a:r>
            <a:r>
              <a:rPr lang="en-US" altLang="zh-TW" sz="1600" dirty="0" err="1">
                <a:latin typeface="+mn-ea"/>
              </a:rPr>
              <a:t>collapse_key</a:t>
            </a:r>
            <a:r>
              <a:rPr lang="en-US" altLang="zh-TW" sz="1600" dirty="0">
                <a:latin typeface="+mn-ea"/>
              </a:rPr>
              <a:t>=</a:t>
            </a:r>
            <a:r>
              <a:rPr lang="en-US" altLang="zh-TW" sz="1600" dirty="0" err="1">
                <a:latin typeface="+mn-ea"/>
              </a:rPr>
              <a:t>do_not_collapse</a:t>
            </a:r>
            <a:r>
              <a:rPr lang="en-US" altLang="zh-TW" sz="1600" dirty="0">
                <a:latin typeface="+mn-ea"/>
              </a:rPr>
              <a:t>}</a:t>
            </a:r>
            <a:endParaRPr lang="zh-TW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7981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Downstream </a:t>
            </a:r>
            <a:r>
              <a:rPr lang="en-US" altLang="zh-TW" dirty="0"/>
              <a:t>Messaging </a:t>
            </a:r>
            <a:r>
              <a:rPr lang="en-US" altLang="zh-TW" dirty="0" smtClean="0"/>
              <a:t>(7/7</a:t>
            </a:r>
            <a:r>
              <a:rPr lang="en-US" altLang="zh-TW" dirty="0"/>
              <a:t>)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 connection Server Reference</a:t>
            </a:r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://developers.google.com/cloud-messaging/http-server-ref#send-downstream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76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Topics </a:t>
            </a:r>
            <a:r>
              <a:rPr lang="en-US" altLang="zh-TW" dirty="0"/>
              <a:t>Messaging </a:t>
            </a:r>
            <a:r>
              <a:rPr lang="en-US" altLang="zh-TW" dirty="0" smtClean="0"/>
              <a:t>(1/7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 smtClean="0"/>
              <a:t>AndroidManifest.xml (1/3)</a:t>
            </a:r>
            <a:endParaRPr lang="en-US" altLang="zh-TW" dirty="0"/>
          </a:p>
          <a:p>
            <a:pPr lvl="1"/>
            <a:r>
              <a:rPr lang="zh-TW" altLang="en-US" dirty="0" smtClean="0"/>
              <a:t>增加 </a:t>
            </a:r>
            <a:r>
              <a:rPr lang="en-US" altLang="zh-TW" dirty="0" smtClean="0"/>
              <a:t>GCM Receiver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+mn-ea"/>
              </a:rPr>
              <a:t>&lt;receiver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+mn-ea"/>
              </a:rPr>
              <a:t>    </a:t>
            </a:r>
            <a:r>
              <a:rPr lang="en-US" altLang="zh-TW" sz="1200" dirty="0" err="1">
                <a:latin typeface="+mn-ea"/>
              </a:rPr>
              <a:t>android:name</a:t>
            </a:r>
            <a:r>
              <a:rPr lang="en-US" altLang="zh-TW" sz="1200" dirty="0">
                <a:latin typeface="+mn-ea"/>
              </a:rPr>
              <a:t>="</a:t>
            </a:r>
            <a:r>
              <a:rPr lang="en-US" altLang="zh-TW" sz="1200" dirty="0" err="1">
                <a:latin typeface="+mn-ea"/>
              </a:rPr>
              <a:t>com.google.android.gms.gcm.GcmReceiver</a:t>
            </a:r>
            <a:r>
              <a:rPr lang="en-US" altLang="zh-TW" sz="1200" dirty="0">
                <a:latin typeface="+mn-ea"/>
              </a:rPr>
              <a:t>"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+mn-ea"/>
              </a:rPr>
              <a:t>    </a:t>
            </a:r>
            <a:r>
              <a:rPr lang="en-US" altLang="zh-TW" sz="1200" dirty="0" err="1">
                <a:latin typeface="+mn-ea"/>
              </a:rPr>
              <a:t>android:exported</a:t>
            </a:r>
            <a:r>
              <a:rPr lang="en-US" altLang="zh-TW" sz="1200" dirty="0">
                <a:latin typeface="+mn-ea"/>
              </a:rPr>
              <a:t>="true"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+mn-ea"/>
              </a:rPr>
              <a:t>    </a:t>
            </a:r>
            <a:r>
              <a:rPr lang="en-US" altLang="zh-TW" sz="1200" dirty="0" err="1">
                <a:latin typeface="+mn-ea"/>
              </a:rPr>
              <a:t>android:permission</a:t>
            </a:r>
            <a:r>
              <a:rPr lang="en-US" altLang="zh-TW" sz="1200" dirty="0">
                <a:latin typeface="+mn-ea"/>
              </a:rPr>
              <a:t>="com.google.android.c2dm.permission.SEND" &gt;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+mn-ea"/>
              </a:rPr>
              <a:t>    &lt;intent-filter&gt;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+mn-ea"/>
              </a:rPr>
              <a:t>        &lt;action </a:t>
            </a:r>
            <a:r>
              <a:rPr lang="en-US" altLang="zh-TW" sz="1200" dirty="0" err="1">
                <a:latin typeface="+mn-ea"/>
              </a:rPr>
              <a:t>android:name</a:t>
            </a:r>
            <a:r>
              <a:rPr lang="en-US" altLang="zh-TW" sz="1200" dirty="0">
                <a:latin typeface="+mn-ea"/>
              </a:rPr>
              <a:t>="com.google.android.c2dm.intent.RECEIVE" /&gt;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+mn-ea"/>
              </a:rPr>
              <a:t>        &lt;category </a:t>
            </a:r>
            <a:r>
              <a:rPr lang="en-US" altLang="zh-TW" sz="1200" dirty="0" err="1">
                <a:latin typeface="+mn-ea"/>
              </a:rPr>
              <a:t>android:name</a:t>
            </a:r>
            <a:r>
              <a:rPr lang="en-US" altLang="zh-TW" sz="1200" dirty="0">
                <a:latin typeface="+mn-ea"/>
              </a:rPr>
              <a:t>="</a:t>
            </a:r>
            <a:r>
              <a:rPr lang="en-US" altLang="zh-TW" sz="1200" dirty="0" err="1">
                <a:latin typeface="+mn-ea"/>
              </a:rPr>
              <a:t>com.example.CustomerUIDemo</a:t>
            </a:r>
            <a:r>
              <a:rPr lang="en-US" altLang="zh-TW" sz="1200" dirty="0">
                <a:latin typeface="+mn-ea"/>
              </a:rPr>
              <a:t>" /&gt;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+mn-ea"/>
              </a:rPr>
              <a:t>    &lt;/intent-filter&gt;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+mn-ea"/>
              </a:rPr>
              <a:t>&lt;/receiver&gt;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97152"/>
            <a:ext cx="6336704" cy="1958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115616" y="4025260"/>
            <a:ext cx="3924436" cy="195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圖說文字 5"/>
          <p:cNvSpPr/>
          <p:nvPr/>
        </p:nvSpPr>
        <p:spPr>
          <a:xfrm>
            <a:off x="4067944" y="4266829"/>
            <a:ext cx="4680520" cy="612648"/>
          </a:xfrm>
          <a:prstGeom prst="wedgeRectCallout">
            <a:avLst>
              <a:gd name="adj1" fmla="val -58360"/>
              <a:gd name="adj2" fmla="val -4870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err="1">
                <a:solidFill>
                  <a:srgbClr val="FF0000"/>
                </a:solidFill>
                <a:latin typeface="+mj-ea"/>
              </a:rPr>
              <a:t>com.example.CustomerUIDemo</a:t>
            </a:r>
            <a:r>
              <a:rPr lang="en-US" altLang="zh-TW" b="1" dirty="0">
                <a:solidFill>
                  <a:srgbClr val="FF0000"/>
                </a:solidFill>
                <a:latin typeface="+mj-ea"/>
              </a:rPr>
              <a:t> 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是 </a:t>
            </a:r>
            <a:r>
              <a:rPr lang="en-US" altLang="zh-TW" b="1" dirty="0">
                <a:solidFill>
                  <a:srgbClr val="FF0000"/>
                </a:solidFill>
                <a:latin typeface="+mn-ea"/>
              </a:rPr>
              <a:t>application package name</a:t>
            </a:r>
          </a:p>
        </p:txBody>
      </p:sp>
    </p:spTree>
    <p:extLst>
      <p:ext uri="{BB962C8B-B14F-4D97-AF65-F5344CB8AC3E}">
        <p14:creationId xmlns:p14="http://schemas.microsoft.com/office/powerpoint/2010/main" val="665396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Topics </a:t>
            </a:r>
            <a:r>
              <a:rPr lang="en-US" altLang="zh-TW" dirty="0" smtClean="0"/>
              <a:t>Messaging</a:t>
            </a:r>
            <a:r>
              <a:rPr lang="en-US" altLang="zh-TW" dirty="0"/>
              <a:t> </a:t>
            </a:r>
            <a:r>
              <a:rPr lang="en-US" altLang="zh-TW" dirty="0" smtClean="0"/>
              <a:t>(2/7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 smtClean="0"/>
              <a:t>AndroidManifest.xml</a:t>
            </a:r>
            <a:r>
              <a:rPr lang="en-US" altLang="zh-TW" dirty="0"/>
              <a:t> </a:t>
            </a:r>
            <a:r>
              <a:rPr lang="en-US" altLang="zh-TW" dirty="0" smtClean="0"/>
              <a:t>(2/3)</a:t>
            </a:r>
            <a:endParaRPr lang="en-US" altLang="zh-TW" dirty="0"/>
          </a:p>
          <a:p>
            <a:pPr lvl="1"/>
            <a:r>
              <a:rPr lang="zh-TW" altLang="en-US" dirty="0" smtClean="0"/>
              <a:t>增加 </a:t>
            </a:r>
            <a:r>
              <a:rPr lang="en-US" altLang="zh-TW" dirty="0" err="1" smtClean="0"/>
              <a:t>InstanceIDListenerService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sz="1400" dirty="0">
                <a:latin typeface="+mn-ea"/>
              </a:rPr>
              <a:t>&lt;service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n-ea"/>
              </a:rPr>
              <a:t>   </a:t>
            </a:r>
            <a:r>
              <a:rPr lang="en-US" altLang="zh-TW" sz="1400" dirty="0" err="1" smtClean="0">
                <a:latin typeface="+mn-ea"/>
              </a:rPr>
              <a:t>android:name</a:t>
            </a:r>
            <a:r>
              <a:rPr lang="en-US" altLang="zh-TW" sz="1400" dirty="0">
                <a:latin typeface="+mn-ea"/>
              </a:rPr>
              <a:t>=".activity.GCMDemo.TopicsMessagesDemo.UpdateTokenInstanceIDListenerService"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n-ea"/>
              </a:rPr>
              <a:t>    </a:t>
            </a:r>
            <a:r>
              <a:rPr lang="en-US" altLang="zh-TW" sz="1400" dirty="0" err="1">
                <a:latin typeface="+mn-ea"/>
              </a:rPr>
              <a:t>android:exported</a:t>
            </a:r>
            <a:r>
              <a:rPr lang="en-US" altLang="zh-TW" sz="1400" dirty="0">
                <a:latin typeface="+mn-ea"/>
              </a:rPr>
              <a:t>="false"&gt;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n-ea"/>
              </a:rPr>
              <a:t>    &lt;intent-filter&gt;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n-ea"/>
              </a:rPr>
              <a:t>        &lt;action </a:t>
            </a:r>
            <a:r>
              <a:rPr lang="en-US" altLang="zh-TW" sz="1400" dirty="0" err="1">
                <a:latin typeface="+mn-ea"/>
              </a:rPr>
              <a:t>android:name</a:t>
            </a:r>
            <a:r>
              <a:rPr lang="en-US" altLang="zh-TW" sz="1400" dirty="0">
                <a:latin typeface="+mn-ea"/>
              </a:rPr>
              <a:t>="</a:t>
            </a:r>
            <a:r>
              <a:rPr lang="en-US" altLang="zh-TW" sz="1400" dirty="0" err="1">
                <a:latin typeface="+mn-ea"/>
              </a:rPr>
              <a:t>com.google.android.gms.iid.InstanceID</a:t>
            </a:r>
            <a:r>
              <a:rPr lang="en-US" altLang="zh-TW" sz="1400" dirty="0">
                <a:latin typeface="+mn-ea"/>
              </a:rPr>
              <a:t>"/&gt;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n-ea"/>
              </a:rPr>
              <a:t>    &lt;/intent-filter&gt;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n-ea"/>
              </a:rPr>
              <a:t>&lt;/service&gt;</a:t>
            </a:r>
            <a:endParaRPr lang="zh-TW" altLang="en-US" sz="14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25144"/>
            <a:ext cx="8928992" cy="137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818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Topics </a:t>
            </a:r>
            <a:r>
              <a:rPr lang="en-US" altLang="zh-TW" dirty="0" smtClean="0"/>
              <a:t>Messaging</a:t>
            </a:r>
            <a:r>
              <a:rPr lang="en-US" altLang="zh-TW" dirty="0"/>
              <a:t> </a:t>
            </a:r>
            <a:r>
              <a:rPr lang="en-US" altLang="zh-TW" dirty="0" smtClean="0"/>
              <a:t>(3/7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 smtClean="0"/>
              <a:t>AndroidManifest.xml</a:t>
            </a:r>
            <a:r>
              <a:rPr lang="en-US" altLang="zh-TW" dirty="0"/>
              <a:t> </a:t>
            </a:r>
            <a:r>
              <a:rPr lang="en-US" altLang="zh-TW" dirty="0" smtClean="0"/>
              <a:t>(3/3)</a:t>
            </a:r>
            <a:endParaRPr lang="en-US" altLang="zh-TW" dirty="0"/>
          </a:p>
          <a:p>
            <a:pPr lvl="1"/>
            <a:r>
              <a:rPr lang="zh-TW" altLang="en-US" dirty="0" smtClean="0"/>
              <a:t>增加</a:t>
            </a:r>
            <a:r>
              <a:rPr lang="en-US" altLang="zh-TW" dirty="0" err="1" smtClean="0"/>
              <a:t>GcmListenerService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&lt;service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</a:t>
            </a:r>
            <a:r>
              <a:rPr lang="en-US" altLang="zh-TW" sz="1400" dirty="0" err="1">
                <a:latin typeface="+mj-ea"/>
                <a:ea typeface="+mj-ea"/>
              </a:rPr>
              <a:t>android:name</a:t>
            </a:r>
            <a:r>
              <a:rPr lang="en-US" altLang="zh-TW" sz="1400" dirty="0">
                <a:latin typeface="+mj-ea"/>
                <a:ea typeface="+mj-ea"/>
              </a:rPr>
              <a:t>=".activity.GCMDemo.TopicsMessagesDemo.TopicsMessageGcmListenerService"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</a:t>
            </a:r>
            <a:r>
              <a:rPr lang="en-US" altLang="zh-TW" sz="1400" dirty="0" err="1">
                <a:latin typeface="+mj-ea"/>
                <a:ea typeface="+mj-ea"/>
              </a:rPr>
              <a:t>android:exported</a:t>
            </a:r>
            <a:r>
              <a:rPr lang="en-US" altLang="zh-TW" sz="1400" dirty="0">
                <a:latin typeface="+mj-ea"/>
                <a:ea typeface="+mj-ea"/>
              </a:rPr>
              <a:t>="false" &gt;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&lt;intent-filter&gt;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    &lt;action </a:t>
            </a:r>
            <a:r>
              <a:rPr lang="en-US" altLang="zh-TW" sz="1400" dirty="0" err="1">
                <a:latin typeface="+mj-ea"/>
                <a:ea typeface="+mj-ea"/>
              </a:rPr>
              <a:t>android:name</a:t>
            </a:r>
            <a:r>
              <a:rPr lang="en-US" altLang="zh-TW" sz="1400" dirty="0">
                <a:latin typeface="+mj-ea"/>
                <a:ea typeface="+mj-ea"/>
              </a:rPr>
              <a:t>="com.google.android.c2dm.intent.RECEIVE" /&gt;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&lt;/intent-filter&gt;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&lt;/service&gt;</a:t>
            </a:r>
            <a:endParaRPr lang="zh-TW" altLang="en-US" sz="1400" dirty="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9160"/>
            <a:ext cx="8928992" cy="1405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187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Topics </a:t>
            </a:r>
            <a:r>
              <a:rPr lang="en-US" altLang="zh-TW" dirty="0" smtClean="0"/>
              <a:t>Messaging</a:t>
            </a:r>
            <a:r>
              <a:rPr lang="en-US" altLang="zh-TW" dirty="0"/>
              <a:t> </a:t>
            </a:r>
            <a:r>
              <a:rPr lang="en-US" altLang="zh-TW" dirty="0" smtClean="0"/>
              <a:t>(4/7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Server 向 GCM </a:t>
            </a:r>
            <a:r>
              <a:rPr lang="en-US" altLang="zh-TW" dirty="0" err="1" smtClean="0"/>
              <a:t>發訊息</a:t>
            </a:r>
            <a:r>
              <a:rPr lang="en-US" altLang="zh-TW" dirty="0" smtClean="0"/>
              <a:t> (</a:t>
            </a:r>
            <a:r>
              <a:rPr lang="en-US" altLang="zh-TW" dirty="0" smtClean="0"/>
              <a:t>1/3)</a:t>
            </a:r>
            <a:endParaRPr lang="en-US" altLang="zh-TW" dirty="0" smtClean="0"/>
          </a:p>
          <a:p>
            <a:pPr lvl="1"/>
            <a:r>
              <a:rPr lang="en-US" altLang="zh-TW" dirty="0"/>
              <a:t>URL: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android.googleapis.com/gcm/send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Header </a:t>
            </a:r>
            <a:r>
              <a:rPr lang="en-US" altLang="zh-TW" dirty="0" err="1" smtClean="0"/>
              <a:t>設定</a:t>
            </a:r>
            <a:endParaRPr lang="en-US" altLang="zh-TW" dirty="0" smtClean="0"/>
          </a:p>
          <a:p>
            <a:pPr lvl="2"/>
            <a:r>
              <a:rPr lang="en-US" altLang="zh-TW" dirty="0"/>
              <a:t>Authorization: </a:t>
            </a:r>
            <a:r>
              <a:rPr lang="en-US" altLang="zh-TW" dirty="0" smtClean="0"/>
              <a:t>API Key (API </a:t>
            </a:r>
            <a:r>
              <a:rPr lang="en-US" altLang="zh-TW" dirty="0" err="1" smtClean="0"/>
              <a:t>金鑰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/>
              <a:t>Content-Type: </a:t>
            </a:r>
            <a:r>
              <a:rPr lang="en-US" altLang="zh-TW" dirty="0" smtClean="0"/>
              <a:t>application/</a:t>
            </a:r>
            <a:r>
              <a:rPr lang="en-US" altLang="zh-TW" dirty="0" err="1" smtClean="0"/>
              <a:t>json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1442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Topics </a:t>
            </a:r>
            <a:r>
              <a:rPr lang="en-US" altLang="zh-TW" dirty="0" smtClean="0"/>
              <a:t>Messaging</a:t>
            </a:r>
            <a:r>
              <a:rPr lang="en-US" altLang="zh-TW" dirty="0"/>
              <a:t> </a:t>
            </a:r>
            <a:r>
              <a:rPr lang="en-US" altLang="zh-TW" dirty="0" smtClean="0"/>
              <a:t>(5/7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+mn-ea"/>
              </a:rPr>
              <a:t>Server 向 GCM </a:t>
            </a:r>
            <a:r>
              <a:rPr lang="en-US" altLang="zh-TW" dirty="0" err="1">
                <a:latin typeface="+mn-ea"/>
              </a:rPr>
              <a:t>發訊息</a:t>
            </a:r>
            <a:r>
              <a:rPr lang="en-US" altLang="zh-TW" dirty="0"/>
              <a:t> </a:t>
            </a:r>
            <a:r>
              <a:rPr lang="en-US" altLang="zh-TW" dirty="0" smtClean="0"/>
              <a:t>(2/3)</a:t>
            </a:r>
            <a:endParaRPr lang="en-US" altLang="zh-TW" dirty="0" smtClean="0"/>
          </a:p>
          <a:p>
            <a:pPr lvl="1"/>
            <a:r>
              <a:rPr lang="en-US" altLang="zh-TW" dirty="0">
                <a:latin typeface="+mn-ea"/>
              </a:rPr>
              <a:t>post </a:t>
            </a:r>
            <a:r>
              <a:rPr lang="en-US" altLang="zh-TW" dirty="0" err="1">
                <a:latin typeface="+mn-ea"/>
              </a:rPr>
              <a:t>資料，JSON</a:t>
            </a:r>
            <a:r>
              <a:rPr lang="en-US" altLang="zh-TW" dirty="0" err="1" smtClean="0">
                <a:latin typeface="+mn-ea"/>
              </a:rPr>
              <a:t>格式</a:t>
            </a:r>
            <a:endParaRPr lang="en-US" altLang="zh-TW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zh-TW" sz="1600" dirty="0" smtClean="0">
                <a:latin typeface="+mj-ea"/>
                <a:ea typeface="+mj-ea"/>
              </a:rPr>
              <a:t>{ "to" : "</a:t>
            </a: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Topics</a:t>
            </a:r>
            <a:r>
              <a:rPr lang="en-US" altLang="zh-TW" sz="1600" dirty="0" smtClean="0">
                <a:latin typeface="+mj-ea"/>
                <a:ea typeface="+mj-ea"/>
              </a:rPr>
              <a:t>“,</a:t>
            </a:r>
            <a:br>
              <a:rPr lang="en-US" altLang="zh-TW" sz="1600" dirty="0" smtClean="0">
                <a:latin typeface="+mj-ea"/>
                <a:ea typeface="+mj-ea"/>
              </a:rPr>
            </a:br>
            <a:r>
              <a:rPr lang="en-US" altLang="zh-TW" sz="1600" dirty="0" smtClean="0">
                <a:latin typeface="+mj-ea"/>
                <a:ea typeface="+mj-ea"/>
              </a:rPr>
              <a:t>   "data": {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+mn-ea"/>
              </a:rPr>
              <a:t>傳送訊息內容</a:t>
            </a: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1600" dirty="0" smtClean="0">
                <a:latin typeface="+mj-ea"/>
                <a:ea typeface="+mj-ea"/>
              </a:rPr>
              <a:t>} }</a:t>
            </a:r>
          </a:p>
          <a:p>
            <a:pPr marL="457200" lvl="1" indent="0">
              <a:buNone/>
            </a:pPr>
            <a:endParaRPr lang="en-US" altLang="zh-TW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TW" sz="1600" dirty="0" smtClean="0">
                <a:latin typeface="+mj-ea"/>
                <a:ea typeface="+mj-ea"/>
              </a:rPr>
              <a:t>Ex:</a:t>
            </a:r>
          </a:p>
          <a:p>
            <a:pPr marL="457200" lvl="1" indent="0">
              <a:buNone/>
            </a:pPr>
            <a:r>
              <a:rPr lang="en-US" altLang="zh-TW" sz="1600" dirty="0"/>
              <a:t>{"to":"/topics/global",</a:t>
            </a:r>
          </a:p>
          <a:p>
            <a:pPr marL="457200" lvl="1" indent="0">
              <a:buNone/>
            </a:pPr>
            <a:r>
              <a:rPr lang="en-US" altLang="zh-TW" sz="1600" dirty="0"/>
              <a:t> "data":{</a:t>
            </a:r>
          </a:p>
          <a:p>
            <a:pPr marL="457200" lvl="1" indent="0">
              <a:buNone/>
            </a:pPr>
            <a:r>
              <a:rPr lang="en-US" altLang="zh-TW" sz="1600" dirty="0"/>
              <a:t>	"message":{</a:t>
            </a:r>
          </a:p>
          <a:p>
            <a:pPr marL="457200" lvl="1" indent="0">
              <a:buNone/>
            </a:pPr>
            <a:r>
              <a:rPr lang="en-US" altLang="zh-TW" sz="1600" dirty="0"/>
              <a:t>		"model":"AAA-001",</a:t>
            </a:r>
          </a:p>
          <a:p>
            <a:pPr marL="457200" lvl="1" indent="0">
              <a:buNone/>
            </a:pPr>
            <a:r>
              <a:rPr lang="en-US" altLang="zh-TW" sz="1600" dirty="0"/>
              <a:t>		"</a:t>
            </a:r>
            <a:r>
              <a:rPr lang="en-US" altLang="zh-TW" sz="1600" dirty="0" err="1"/>
              <a:t>name":"Car</a:t>
            </a:r>
            <a:r>
              <a:rPr lang="en-US" altLang="zh-TW" sz="1600" dirty="0"/>
              <a:t>",</a:t>
            </a:r>
          </a:p>
          <a:p>
            <a:pPr marL="457200" lvl="1" indent="0">
              <a:buNone/>
            </a:pPr>
            <a:r>
              <a:rPr lang="en-US" altLang="zh-TW" sz="1600" dirty="0"/>
              <a:t>		"</a:t>
            </a:r>
            <a:r>
              <a:rPr lang="en-US" altLang="zh-TW" sz="1600" dirty="0" err="1"/>
              <a:t>color":"Red</a:t>
            </a:r>
            <a:r>
              <a:rPr lang="en-US" altLang="zh-TW" sz="1600" dirty="0"/>
              <a:t>"}</a:t>
            </a:r>
          </a:p>
          <a:p>
            <a:pPr marL="457200" lvl="1" indent="0">
              <a:buNone/>
            </a:pPr>
            <a:r>
              <a:rPr lang="en-US" altLang="zh-TW" sz="1600" dirty="0"/>
              <a:t>	}</a:t>
            </a:r>
          </a:p>
          <a:p>
            <a:pPr marL="457200" lvl="1" indent="0">
              <a:buNone/>
            </a:pPr>
            <a:r>
              <a:rPr lang="en-US" altLang="zh-TW" sz="1600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797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Topics </a:t>
            </a:r>
            <a:r>
              <a:rPr lang="en-US" altLang="zh-TW" dirty="0" smtClean="0"/>
              <a:t>Messaging</a:t>
            </a:r>
            <a:r>
              <a:rPr lang="en-US" altLang="zh-TW" dirty="0"/>
              <a:t> </a:t>
            </a:r>
            <a:r>
              <a:rPr lang="en-US" altLang="zh-TW" dirty="0" smtClean="0"/>
              <a:t>(6/7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Server 向 GCM </a:t>
            </a:r>
            <a:r>
              <a:rPr lang="en-US" altLang="zh-TW" dirty="0" err="1" smtClean="0">
                <a:latin typeface="+mj-ea"/>
                <a:ea typeface="+mj-ea"/>
              </a:rPr>
              <a:t>發訊息</a:t>
            </a:r>
            <a:r>
              <a:rPr lang="en-US" altLang="zh-TW" dirty="0"/>
              <a:t> </a:t>
            </a:r>
            <a:r>
              <a:rPr lang="en-US" altLang="zh-TW" dirty="0" smtClean="0"/>
              <a:t>(3/3)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Server Response </a:t>
            </a:r>
            <a:r>
              <a:rPr lang="en-US" altLang="zh-TW" dirty="0" err="1" smtClean="0">
                <a:latin typeface="+mj-ea"/>
                <a:ea typeface="+mj-ea"/>
              </a:rPr>
              <a:t>的訊息如下</a:t>
            </a:r>
            <a:endParaRPr lang="en-US" altLang="zh-TW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+mj-ea"/>
                <a:ea typeface="+mj-ea"/>
              </a:rPr>
              <a:t>{"message_id":5772594877678148354}</a:t>
            </a:r>
            <a:endParaRPr lang="zh-TW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37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Topics </a:t>
            </a:r>
            <a:r>
              <a:rPr lang="en-US" altLang="zh-TW" dirty="0" smtClean="0"/>
              <a:t>Messaging</a:t>
            </a:r>
            <a:r>
              <a:rPr lang="en-US" altLang="zh-TW" dirty="0"/>
              <a:t> </a:t>
            </a:r>
            <a:r>
              <a:rPr lang="en-US" altLang="zh-TW" dirty="0" smtClean="0"/>
              <a:t>(7/7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Client </a:t>
            </a:r>
            <a:r>
              <a:rPr lang="en-US" altLang="zh-TW" dirty="0" err="1" smtClean="0"/>
              <a:t>收到JSON格式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1600" dirty="0">
                <a:latin typeface="+mj-ea"/>
                <a:ea typeface="+mj-ea"/>
              </a:rPr>
              <a:t>{ from=/topics/global, </a:t>
            </a:r>
          </a:p>
          <a:p>
            <a:pPr marL="0" indent="0">
              <a:buNone/>
            </a:pPr>
            <a:r>
              <a:rPr lang="en-US" altLang="zh-TW" sz="1600" dirty="0">
                <a:latin typeface="+mj-ea"/>
                <a:ea typeface="+mj-ea"/>
              </a:rPr>
              <a:t>  message={</a:t>
            </a:r>
          </a:p>
          <a:p>
            <a:pPr marL="0" indent="0">
              <a:buNone/>
            </a:pPr>
            <a:r>
              <a:rPr lang="en-US" altLang="zh-TW" sz="1600" dirty="0">
                <a:latin typeface="+mj-ea"/>
                <a:ea typeface="+mj-ea"/>
              </a:rPr>
              <a:t>  </a:t>
            </a:r>
            <a:r>
              <a:rPr lang="en-US" altLang="zh-TW" sz="1600" dirty="0" smtClean="0">
                <a:latin typeface="+mj-ea"/>
                <a:ea typeface="+mj-ea"/>
              </a:rPr>
              <a:t>	"</a:t>
            </a:r>
            <a:r>
              <a:rPr lang="en-US" altLang="zh-TW" sz="1600" dirty="0" err="1">
                <a:latin typeface="+mj-ea"/>
                <a:ea typeface="+mj-ea"/>
              </a:rPr>
              <a:t>color":"Red</a:t>
            </a:r>
            <a:r>
              <a:rPr lang="en-US" altLang="zh-TW" sz="1600" dirty="0">
                <a:latin typeface="+mj-ea"/>
                <a:ea typeface="+mj-ea"/>
              </a:rPr>
              <a:t>",</a:t>
            </a:r>
          </a:p>
          <a:p>
            <a:pPr marL="0" indent="0">
              <a:buNone/>
            </a:pPr>
            <a:r>
              <a:rPr lang="en-US" altLang="zh-TW" sz="1600" dirty="0">
                <a:latin typeface="+mj-ea"/>
                <a:ea typeface="+mj-ea"/>
              </a:rPr>
              <a:t>  </a:t>
            </a:r>
            <a:r>
              <a:rPr lang="en-US" altLang="zh-TW" sz="1600" dirty="0" smtClean="0">
                <a:latin typeface="+mj-ea"/>
                <a:ea typeface="+mj-ea"/>
              </a:rPr>
              <a:t>	"</a:t>
            </a:r>
            <a:r>
              <a:rPr lang="en-US" altLang="zh-TW" sz="1600" dirty="0" err="1">
                <a:latin typeface="+mj-ea"/>
                <a:ea typeface="+mj-ea"/>
              </a:rPr>
              <a:t>name":"Car</a:t>
            </a:r>
            <a:r>
              <a:rPr lang="en-US" altLang="zh-TW" sz="1600" dirty="0">
                <a:latin typeface="+mj-ea"/>
                <a:ea typeface="+mj-ea"/>
              </a:rPr>
              <a:t>",</a:t>
            </a:r>
          </a:p>
          <a:p>
            <a:pPr marL="0" indent="0">
              <a:buNone/>
            </a:pPr>
            <a:r>
              <a:rPr lang="en-US" altLang="zh-TW" sz="1600" dirty="0">
                <a:latin typeface="+mj-ea"/>
                <a:ea typeface="+mj-ea"/>
              </a:rPr>
              <a:t>  </a:t>
            </a:r>
            <a:r>
              <a:rPr lang="en-US" altLang="zh-TW" sz="1600" dirty="0" smtClean="0">
                <a:latin typeface="+mj-ea"/>
                <a:ea typeface="+mj-ea"/>
              </a:rPr>
              <a:t>	"</a:t>
            </a:r>
            <a:r>
              <a:rPr lang="en-US" altLang="zh-TW" sz="1600" dirty="0">
                <a:latin typeface="+mj-ea"/>
                <a:ea typeface="+mj-ea"/>
              </a:rPr>
              <a:t>model":"AAA-001"}, </a:t>
            </a:r>
          </a:p>
          <a:p>
            <a:pPr marL="0" indent="0">
              <a:buNone/>
            </a:pPr>
            <a:r>
              <a:rPr lang="en-US" altLang="zh-TW" sz="1600" dirty="0">
                <a:latin typeface="+mj-ea"/>
                <a:ea typeface="+mj-ea"/>
              </a:rPr>
              <a:t>  </a:t>
            </a:r>
            <a:r>
              <a:rPr lang="en-US" altLang="zh-TW" sz="1600" dirty="0" err="1">
                <a:latin typeface="+mj-ea"/>
                <a:ea typeface="+mj-ea"/>
              </a:rPr>
              <a:t>collapse_key</a:t>
            </a:r>
            <a:r>
              <a:rPr lang="en-US" altLang="zh-TW" sz="1600" dirty="0">
                <a:latin typeface="+mj-ea"/>
                <a:ea typeface="+mj-ea"/>
              </a:rPr>
              <a:t>=</a:t>
            </a:r>
            <a:r>
              <a:rPr lang="en-US" altLang="zh-TW" sz="1600" dirty="0" err="1">
                <a:latin typeface="+mj-ea"/>
                <a:ea typeface="+mj-ea"/>
              </a:rPr>
              <a:t>do_not_collapse</a:t>
            </a:r>
            <a:r>
              <a:rPr lang="en-US" altLang="zh-TW" sz="1600" dirty="0">
                <a:latin typeface="+mj-ea"/>
                <a:ea typeface="+mj-ea"/>
              </a:rPr>
              <a:t>}</a:t>
            </a:r>
            <a:endParaRPr lang="zh-TW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05239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備註</a:t>
            </a:r>
            <a:r>
              <a:rPr lang="en-US" altLang="zh-TW" dirty="0" smtClean="0"/>
              <a:t>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最早在</a:t>
            </a:r>
            <a:r>
              <a:rPr lang="en-US" altLang="zh-TW" dirty="0" smtClean="0"/>
              <a:t>Application </a:t>
            </a:r>
            <a:r>
              <a:rPr lang="en-US" altLang="zh-TW" dirty="0" err="1" smtClean="0"/>
              <a:t>中build.gradle的設定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只要增加</a:t>
            </a:r>
            <a:r>
              <a:rPr lang="en-US" altLang="zh-TW" dirty="0" smtClean="0"/>
              <a:t>dependencies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+mj-ea"/>
                <a:ea typeface="+mj-ea"/>
              </a:rPr>
              <a:t>compile </a:t>
            </a:r>
            <a:r>
              <a:rPr lang="en-US" altLang="zh-TW" sz="1800" b="1" dirty="0">
                <a:latin typeface="+mj-ea"/>
                <a:ea typeface="+mj-ea"/>
              </a:rPr>
              <a:t>'com.google.android.gms:play-services:6.5.+'</a:t>
            </a:r>
            <a:endParaRPr lang="zh-TW" altLang="en-US" sz="1800" dirty="0"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4984"/>
            <a:ext cx="66960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331639" y="4869161"/>
            <a:ext cx="619201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60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8920"/>
          </a:xfrm>
        </p:spPr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GCM Architecture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14901"/>
            <a:ext cx="8585398" cy="229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4509120"/>
            <a:ext cx="8229600" cy="2160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+mj-ea"/>
                <a:ea typeface="+mj-ea"/>
              </a:rPr>
              <a:t>App Server</a:t>
            </a:r>
          </a:p>
          <a:p>
            <a:r>
              <a:rPr lang="en-US" altLang="zh-TW" dirty="0" smtClean="0">
                <a:latin typeface="+mj-ea"/>
                <a:ea typeface="+mj-ea"/>
              </a:rPr>
              <a:t>GCM connection Server</a:t>
            </a:r>
          </a:p>
          <a:p>
            <a:r>
              <a:rPr lang="en-US" altLang="zh-TW" dirty="0" smtClean="0">
                <a:latin typeface="+mj-ea"/>
                <a:ea typeface="+mj-ea"/>
              </a:rPr>
              <a:t>Client App</a:t>
            </a: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App </a:t>
            </a:r>
            <a:r>
              <a:rPr lang="en-US" altLang="zh-TW" dirty="0">
                <a:latin typeface="+mj-ea"/>
                <a:ea typeface="+mj-ea"/>
              </a:rPr>
              <a:t>must register with GCM and get a unique identifier called a registration token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170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備註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AndroidManifest.xml </a:t>
            </a:r>
            <a:r>
              <a:rPr lang="en-US" altLang="zh-TW" dirty="0" smtClean="0"/>
              <a:t>(2/3)</a:t>
            </a:r>
            <a:endParaRPr lang="en-US" altLang="zh-TW" dirty="0"/>
          </a:p>
          <a:p>
            <a:pPr lvl="1"/>
            <a:r>
              <a:rPr lang="zh-TW" altLang="en-US" dirty="0"/>
              <a:t>增加</a:t>
            </a:r>
            <a:r>
              <a:rPr lang="en-US" altLang="zh-TW" dirty="0"/>
              <a:t>meta-data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j-ea"/>
              </a:rPr>
              <a:t>&lt;meta-data</a:t>
            </a:r>
            <a:br>
              <a:rPr lang="en-US" altLang="zh-TW" sz="1600" dirty="0">
                <a:latin typeface="+mj-ea"/>
              </a:rPr>
            </a:br>
            <a:r>
              <a:rPr lang="en-US" altLang="zh-TW" sz="1600" dirty="0">
                <a:latin typeface="+mj-ea"/>
              </a:rPr>
              <a:t>    </a:t>
            </a:r>
            <a:r>
              <a:rPr lang="en-US" altLang="zh-TW" sz="1600" dirty="0" err="1">
                <a:latin typeface="+mj-ea"/>
              </a:rPr>
              <a:t>android:name</a:t>
            </a:r>
            <a:r>
              <a:rPr lang="en-US" altLang="zh-TW" sz="1600" dirty="0">
                <a:latin typeface="+mj-ea"/>
              </a:rPr>
              <a:t>="</a:t>
            </a:r>
            <a:r>
              <a:rPr lang="en-US" altLang="zh-TW" sz="1600" dirty="0" err="1">
                <a:latin typeface="+mj-ea"/>
              </a:rPr>
              <a:t>com.google.android.gms.version</a:t>
            </a:r>
            <a:r>
              <a:rPr lang="en-US" altLang="zh-TW" sz="1600" dirty="0">
                <a:latin typeface="+mj-ea"/>
              </a:rPr>
              <a:t>"</a:t>
            </a:r>
            <a:br>
              <a:rPr lang="en-US" altLang="zh-TW" sz="1600" dirty="0">
                <a:latin typeface="+mj-ea"/>
              </a:rPr>
            </a:br>
            <a:r>
              <a:rPr lang="en-US" altLang="zh-TW" sz="1600" dirty="0">
                <a:latin typeface="+mj-ea"/>
              </a:rPr>
              <a:t>    </a:t>
            </a:r>
            <a:r>
              <a:rPr lang="en-US" altLang="zh-TW" sz="1600" dirty="0" err="1">
                <a:latin typeface="+mj-ea"/>
              </a:rPr>
              <a:t>android:value</a:t>
            </a:r>
            <a:r>
              <a:rPr lang="en-US" altLang="zh-TW" sz="1600" dirty="0">
                <a:latin typeface="+mj-ea"/>
              </a:rPr>
              <a:t>="@integer/</a:t>
            </a:r>
            <a:r>
              <a:rPr lang="en-US" altLang="zh-TW" sz="1600" dirty="0" err="1">
                <a:latin typeface="+mj-ea"/>
              </a:rPr>
              <a:t>google_play_services_version</a:t>
            </a:r>
            <a:r>
              <a:rPr lang="en-US" altLang="zh-TW" sz="1600" dirty="0">
                <a:latin typeface="+mj-ea"/>
              </a:rPr>
              <a:t>" /&gt;</a:t>
            </a:r>
            <a:endParaRPr lang="zh-TW" altLang="en-US" sz="1600" dirty="0">
              <a:latin typeface="+mj-ea"/>
            </a:endParaRP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5536" y="4437112"/>
            <a:ext cx="7510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+mn-ea"/>
              </a:rPr>
              <a:t>設定完成後，要</a:t>
            </a: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Rebuild 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project，這樣meta-data才會產生</a:t>
            </a:r>
            <a:endParaRPr lang="en-US" altLang="zh-TW" sz="2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744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Components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8931823" cy="2435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10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redentials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8894621" cy="417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653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Communication Type</a:t>
            </a:r>
          </a:p>
          <a:p>
            <a:pPr lvl="1"/>
            <a:r>
              <a:rPr lang="en-US" altLang="zh-TW" dirty="0"/>
              <a:t>Versatile Messaging </a:t>
            </a:r>
            <a:r>
              <a:rPr lang="en-US" altLang="zh-TW" dirty="0" smtClean="0"/>
              <a:t>Targets</a:t>
            </a:r>
          </a:p>
          <a:p>
            <a:pPr lvl="2"/>
            <a:r>
              <a:rPr lang="en-US" altLang="zh-TW" dirty="0" smtClean="0"/>
              <a:t>Device group message</a:t>
            </a:r>
          </a:p>
          <a:p>
            <a:pPr lvl="2"/>
            <a:r>
              <a:rPr lang="en-US" altLang="zh-TW" dirty="0" smtClean="0"/>
              <a:t>Topic message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Downstream </a:t>
            </a:r>
            <a:r>
              <a:rPr lang="en-US" altLang="zh-TW" dirty="0" smtClean="0"/>
              <a:t>Messaging</a:t>
            </a:r>
          </a:p>
          <a:p>
            <a:pPr lvl="2"/>
            <a:r>
              <a:rPr lang="en-US" altLang="zh-TW" dirty="0" smtClean="0"/>
              <a:t>Send downstream messages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Upstream </a:t>
            </a:r>
            <a:r>
              <a:rPr lang="en-US" altLang="zh-TW" dirty="0" smtClean="0"/>
              <a:t>Messaging</a:t>
            </a:r>
          </a:p>
          <a:p>
            <a:pPr lvl="2"/>
            <a:r>
              <a:rPr lang="en-US" altLang="zh-TW" dirty="0" smtClean="0"/>
              <a:t>Send upstream messages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318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Google </a:t>
            </a:r>
            <a:r>
              <a:rPr lang="en-US" altLang="zh-TW" dirty="0" err="1" smtClean="0"/>
              <a:t>新專案</a:t>
            </a:r>
            <a:r>
              <a:rPr lang="en-US" altLang="zh-TW" dirty="0" smtClean="0"/>
              <a:t>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進入</a:t>
            </a:r>
            <a:r>
              <a:rPr lang="en-US" altLang="zh-TW" dirty="0" smtClean="0"/>
              <a:t>Google Develop Console</a:t>
            </a:r>
          </a:p>
          <a:p>
            <a:pPr lvl="1"/>
            <a:r>
              <a:rPr lang="en-US" altLang="zh-TW" dirty="0">
                <a:hlinkClick r:id="rId2"/>
              </a:rPr>
              <a:t>https://console.developers.google.com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建立專案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933056"/>
            <a:ext cx="4464496" cy="153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843808" y="5085184"/>
            <a:ext cx="244827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15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Google </a:t>
            </a:r>
            <a:r>
              <a:rPr lang="en-US" altLang="zh-TW" dirty="0" err="1" smtClean="0"/>
              <a:t>新專案</a:t>
            </a:r>
            <a:r>
              <a:rPr lang="en-US" altLang="zh-TW" dirty="0"/>
              <a:t> 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輸入專案名稱，建立專案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建立專案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5"/>
            <a:ext cx="3744416" cy="168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2636912"/>
            <a:ext cx="35283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43608" y="3429000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75" y="4509121"/>
            <a:ext cx="5273609" cy="1266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04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990</Words>
  <Application>Microsoft Office PowerPoint</Application>
  <PresentationFormat>如螢幕大小 (4:3)</PresentationFormat>
  <Paragraphs>246</Paragraphs>
  <Slides>40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1" baseType="lpstr">
      <vt:lpstr>Office 佈景主題</vt:lpstr>
      <vt:lpstr>GCM 教學與說明</vt:lpstr>
      <vt:lpstr>PowerPoint 簡報</vt:lpstr>
      <vt:lpstr>Overview</vt:lpstr>
      <vt:lpstr>Overview</vt:lpstr>
      <vt:lpstr>Overview</vt:lpstr>
      <vt:lpstr>Overview</vt:lpstr>
      <vt:lpstr>Overview</vt:lpstr>
      <vt:lpstr>建立Google 新專案 (1/2)</vt:lpstr>
      <vt:lpstr>建立Google 新專案 (2/2)</vt:lpstr>
      <vt:lpstr>產生API金鑰 (API Key) (1/5)</vt:lpstr>
      <vt:lpstr>產生API金鑰 (API Key) (2/5)</vt:lpstr>
      <vt:lpstr>產生API金鑰 (API Key) (3/5)</vt:lpstr>
      <vt:lpstr>產生API金鑰 (API Key) (4/5)</vt:lpstr>
      <vt:lpstr>產生API金鑰 (API Key) (5/5)</vt:lpstr>
      <vt:lpstr>開啟Cloud Messaging 服務 (1/2)</vt:lpstr>
      <vt:lpstr>開啟Cloud Messaging 服務 (2/2)</vt:lpstr>
      <vt:lpstr>取得token (專案ID)</vt:lpstr>
      <vt:lpstr>設定專案 gradle 檔案</vt:lpstr>
      <vt:lpstr>設定Application gradle 檔案 (1/2)</vt:lpstr>
      <vt:lpstr>設定Application gradle 檔案 (2/2)</vt:lpstr>
      <vt:lpstr>設定 gradle檔案補充說明</vt:lpstr>
      <vt:lpstr>設定 AndroidManifest.xml (1/2)</vt:lpstr>
      <vt:lpstr>設定 AndroidManifest.xml (2/2)</vt:lpstr>
      <vt:lpstr>App Server sends Messaging</vt:lpstr>
      <vt:lpstr>Downstream Messaging (1/7)</vt:lpstr>
      <vt:lpstr>Downstream Messaging (2/7)</vt:lpstr>
      <vt:lpstr>Downstream Messaging (3/7)</vt:lpstr>
      <vt:lpstr>Downstream Messaging (4/7)</vt:lpstr>
      <vt:lpstr>Downstream Messaging (5/7)</vt:lpstr>
      <vt:lpstr>Downstream Messaging (6/7)</vt:lpstr>
      <vt:lpstr>Downstream Messaging (7/7)</vt:lpstr>
      <vt:lpstr>Topics Messaging (1/7)</vt:lpstr>
      <vt:lpstr>Topics Messaging (2/7)</vt:lpstr>
      <vt:lpstr>Topics Messaging (3/7)</vt:lpstr>
      <vt:lpstr>Topics Messaging (4/7)</vt:lpstr>
      <vt:lpstr>Topics Messaging (5/7)</vt:lpstr>
      <vt:lpstr>Topics Messaging (6/7)</vt:lpstr>
      <vt:lpstr>Topics Messaging (7/7)</vt:lpstr>
      <vt:lpstr>備註 1</vt:lpstr>
      <vt:lpstr>備註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GCM 教學與說明</dc:title>
  <dc:creator>Sonny.H.Shih (tw nesc ec.twtc01.Newegg) 61929</dc:creator>
  <cp:lastModifiedBy>Sonny.H.Shih (nesc.tc01.Newegg) 61929</cp:lastModifiedBy>
  <cp:revision>344</cp:revision>
  <dcterms:created xsi:type="dcterms:W3CDTF">2015-11-05T03:53:37Z</dcterms:created>
  <dcterms:modified xsi:type="dcterms:W3CDTF">2015-11-26T09:14:12Z</dcterms:modified>
</cp:coreProperties>
</file>