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FEBF8"/>
    <a:srgbClr val="00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7"/>
    <p:restoredTop sz="95909"/>
  </p:normalViewPr>
  <p:slideViewPr>
    <p:cSldViewPr snapToGrid="0" snapToObjects="1">
      <p:cViewPr varScale="1">
        <p:scale>
          <a:sx n="60" d="100"/>
          <a:sy n="60" d="100"/>
        </p:scale>
        <p:origin x="19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5398-F913-9D4D-8517-50E3F02041BD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9E9C-7CA1-D54C-BD78-65B40A2C87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8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66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084AA-B820-DF49-B62F-B867EC295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D413-A409-3641-B16E-E7C995BB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50958-23ED-E041-994B-BD3AEB54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22D55-0F03-A742-B398-0ABE155B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8D184-230E-D64A-8319-C216E29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707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5FB7-A6AF-A045-BED5-5D1F3A90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15278-D58A-714E-B88C-CD79BFEE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C74A-65E8-174F-BA54-7BB5EA95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05C12-4DCF-EC46-BD85-9E4151A3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7DDCE-99E1-524C-9598-2B115689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2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C80F01-DA96-5C4E-BFBC-B4E3FFF5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66853-8DD2-2449-8FD8-42C83D69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75B12-75CB-8949-B204-2F9FA495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C8E9D-E07F-9C44-94E2-5006CF0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73A-5511-EA4B-94F6-5828433B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55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29DA-4EEE-3042-A5FA-D6B0C891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37A09-49CB-B54C-8F99-ECD94E61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B316D-B748-EF4A-A318-36213556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E11EB-548E-DC40-AA6A-807EE315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CB1E-9067-9240-B3EE-37B93BD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5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05B8-DE96-8243-8F4B-3441B955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AF294-EDE7-B749-B6A3-443DEC5C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2FB91-EE32-4C4C-8376-35694882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D5A1-D628-2C4D-9543-A14BF0B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3660-FBDF-6644-85F5-6DC9A9B7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74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F4E8-E591-2C4F-8D97-3A52959E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E9368-CA75-AD47-B511-6FB853DC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53340-4CDE-5B41-B46F-8DA42F18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73B1E-2770-404E-97D1-1088EEF4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5492F-8E71-514B-A325-C4D4A35F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705B2-AF86-EF47-929D-656278F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47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E062-C1D3-E546-AFAD-AA93150E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1E877-96DF-254B-954F-E2286F1F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50036-BA2D-F048-A472-6465ABA4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D38CB-EAC4-4043-A2E3-7F691AC2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7811B-A09B-444C-A057-C76D09DD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793A58-4474-5E4D-ABF8-29A55497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E59409-5250-8E48-A032-5EADB1A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723B7C-3CD1-154A-861F-6E4F0D1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65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07E9-14F9-D84C-A4D8-FBCE35D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3D4C2-8DEE-9346-AACF-1E1A8A53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0AF45E-C3D5-1D49-AA61-D2B5035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EBCA6-2F5C-514B-BBA2-9D4973F9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13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EB902-9FCF-1343-AE48-1CD18E0E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6B987-FD99-634B-A44D-A0AE028A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D2641-34BC-7645-8D4F-950D454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34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4F4A-BED6-0944-B2E6-AD180F89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6815C-0F2B-DF47-8D46-D1F32DA9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66F76-5FC6-904D-B913-C542D31E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27395-B148-A549-8E6F-BB506F8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13000-CAD5-E34A-9AC2-0E52E20D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C6BF-7CFA-1A49-AE69-84FF0BB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32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B535-2F50-A340-A668-7AC3F27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4371A-EC57-3245-B824-2694F0962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89BFA-C84D-A848-AA34-BD62F999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161CA-F578-9C4F-9C08-A99FA5E2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56D83-19D1-044A-A187-6AC7E6E1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5079C-2FCC-9D40-9E16-0D12D10B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35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790E72-ED53-2C4C-9A03-881E8EA7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10DD9-2900-9F48-B2B4-AB390C51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DD9F4-9B0B-024A-9009-62D05B8C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1B4D-6BE3-1C4F-9942-3DB373B643C6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F7F9E-BEAD-C446-8450-8A6DB195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C6023-6E0B-B843-8D69-269A8B95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54AB-719F-144E-A485-FFCFF27645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3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94EA5-CE11-4545-80DE-AABF9466250F}"/>
              </a:ext>
            </a:extLst>
          </p:cNvPr>
          <p:cNvSpPr txBox="1"/>
          <p:nvPr/>
        </p:nvSpPr>
        <p:spPr>
          <a:xfrm>
            <a:off x="223103" y="661308"/>
            <a:ext cx="494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Data Structure &amp; Algorithm 1</a:t>
            </a:r>
            <a:endParaRPr kumimoji="1" lang="ko-Kore-KR" altLang="en-US" sz="28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C75AE-0D6D-3443-8079-B9B6C66DC1BD}"/>
              </a:ext>
            </a:extLst>
          </p:cNvPr>
          <p:cNvSpPr txBox="1"/>
          <p:nvPr/>
        </p:nvSpPr>
        <p:spPr>
          <a:xfrm>
            <a:off x="223103" y="1167319"/>
            <a:ext cx="3842719" cy="167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TERM PROJECT3</a:t>
            </a:r>
          </a:p>
          <a:p>
            <a:pPr>
              <a:lnSpc>
                <a:spcPct val="150000"/>
              </a:lnSpc>
            </a:pPr>
            <a:r>
              <a:rPr kumimoji="1" lang="ko-KR" altLang="en-US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최종 발표</a:t>
            </a:r>
            <a:endParaRPr kumimoji="1" lang="ko-Kore-KR" altLang="en-US" sz="3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876323B-23A7-CA4A-892F-12454CED4A23}"/>
              </a:ext>
            </a:extLst>
          </p:cNvPr>
          <p:cNvCxnSpPr>
            <a:cxnSpLocks/>
          </p:cNvCxnSpPr>
          <p:nvPr/>
        </p:nvCxnSpPr>
        <p:spPr>
          <a:xfrm>
            <a:off x="378745" y="2004535"/>
            <a:ext cx="34126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9D178B08-6279-7C48-80F7-04F7467DC0CF}"/>
              </a:ext>
            </a:extLst>
          </p:cNvPr>
          <p:cNvCxnSpPr>
            <a:cxnSpLocks/>
          </p:cNvCxnSpPr>
          <p:nvPr/>
        </p:nvCxnSpPr>
        <p:spPr>
          <a:xfrm>
            <a:off x="378745" y="2824543"/>
            <a:ext cx="19372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42D21-4C8B-DE47-A84A-E688A95BE475}"/>
              </a:ext>
            </a:extLst>
          </p:cNvPr>
          <p:cNvSpPr txBox="1"/>
          <p:nvPr/>
        </p:nvSpPr>
        <p:spPr>
          <a:xfrm>
            <a:off x="7293953" y="5029201"/>
            <a:ext cx="460901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산업시스템</a:t>
            </a:r>
            <a:r>
              <a:rPr kumimoji="1" lang="ko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공학과  </a:t>
            </a:r>
            <a:r>
              <a:rPr kumimoji="1" lang="en-US" altLang="ko-KR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 융합소프트웨어 전공</a:t>
            </a:r>
            <a:endParaRPr kumimoji="1" lang="en-US" altLang="ko-KR" sz="2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algn="r"/>
            <a:endParaRPr kumimoji="1" lang="en-US" altLang="ko-KR" sz="9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algn="r"/>
            <a:r>
              <a:rPr kumimoji="1" lang="ko-KR" altLang="en-US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손형도</a:t>
            </a:r>
            <a:endParaRPr kumimoji="1" lang="ko-Kore-KR" altLang="en-US" sz="3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5AC76-1780-2F47-8A7F-408F4FC41279}"/>
              </a:ext>
            </a:extLst>
          </p:cNvPr>
          <p:cNvSpPr txBox="1"/>
          <p:nvPr/>
        </p:nvSpPr>
        <p:spPr>
          <a:xfrm>
            <a:off x="8952271" y="6121808"/>
            <a:ext cx="308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solidFill>
                  <a:schemeClr val="bg1"/>
                </a:solidFill>
              </a:rPr>
              <a:t>https://</a:t>
            </a:r>
            <a:r>
              <a:rPr kumimoji="1" lang="en" altLang="ko-Kore-KR" dirty="0" err="1">
                <a:solidFill>
                  <a:schemeClr val="bg1"/>
                </a:solidFill>
              </a:rPr>
              <a:t>github.com</a:t>
            </a:r>
            <a:r>
              <a:rPr kumimoji="1" lang="en" altLang="ko-Kore-KR" dirty="0">
                <a:solidFill>
                  <a:schemeClr val="bg1"/>
                </a:solidFill>
              </a:rPr>
              <a:t>/</a:t>
            </a:r>
            <a:r>
              <a:rPr kumimoji="1" lang="en" altLang="ko-Kore-KR" dirty="0" err="1">
                <a:solidFill>
                  <a:schemeClr val="bg1"/>
                </a:solidFill>
              </a:rPr>
              <a:t>sonnysorry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296F41D-EAB9-CC43-9478-E1FC3C5C6624}"/>
              </a:ext>
            </a:extLst>
          </p:cNvPr>
          <p:cNvCxnSpPr>
            <a:cxnSpLocks/>
          </p:cNvCxnSpPr>
          <p:nvPr/>
        </p:nvCxnSpPr>
        <p:spPr>
          <a:xfrm>
            <a:off x="9965757" y="6121808"/>
            <a:ext cx="19372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94EA5-CE11-4545-80DE-AABF9466250F}"/>
              </a:ext>
            </a:extLst>
          </p:cNvPr>
          <p:cNvSpPr txBox="1"/>
          <p:nvPr/>
        </p:nvSpPr>
        <p:spPr>
          <a:xfrm>
            <a:off x="223103" y="661308"/>
            <a:ext cx="494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Data Structure &amp; Algorithm 1</a:t>
            </a:r>
            <a:endParaRPr kumimoji="1" lang="ko-Kore-KR" altLang="en-US" sz="28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C75AE-0D6D-3443-8079-B9B6C66DC1BD}"/>
              </a:ext>
            </a:extLst>
          </p:cNvPr>
          <p:cNvSpPr txBox="1"/>
          <p:nvPr/>
        </p:nvSpPr>
        <p:spPr>
          <a:xfrm>
            <a:off x="223103" y="1167319"/>
            <a:ext cx="3842719" cy="167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TERM PROJECT3</a:t>
            </a:r>
          </a:p>
          <a:p>
            <a:pPr>
              <a:lnSpc>
                <a:spcPct val="150000"/>
              </a:lnSpc>
            </a:pPr>
            <a:r>
              <a:rPr kumimoji="1" lang="ko-KR" altLang="en-US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최종 발표</a:t>
            </a:r>
            <a:endParaRPr kumimoji="1" lang="ko-Kore-KR" altLang="en-US" sz="3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876323B-23A7-CA4A-892F-12454CED4A23}"/>
              </a:ext>
            </a:extLst>
          </p:cNvPr>
          <p:cNvCxnSpPr>
            <a:cxnSpLocks/>
          </p:cNvCxnSpPr>
          <p:nvPr/>
        </p:nvCxnSpPr>
        <p:spPr>
          <a:xfrm>
            <a:off x="378745" y="2004535"/>
            <a:ext cx="34126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9D178B08-6279-7C48-80F7-04F7467DC0CF}"/>
              </a:ext>
            </a:extLst>
          </p:cNvPr>
          <p:cNvCxnSpPr>
            <a:cxnSpLocks/>
          </p:cNvCxnSpPr>
          <p:nvPr/>
        </p:nvCxnSpPr>
        <p:spPr>
          <a:xfrm>
            <a:off x="378745" y="2824543"/>
            <a:ext cx="19372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42D21-4C8B-DE47-A84A-E688A95BE475}"/>
              </a:ext>
            </a:extLst>
          </p:cNvPr>
          <p:cNvSpPr txBox="1"/>
          <p:nvPr/>
        </p:nvSpPr>
        <p:spPr>
          <a:xfrm>
            <a:off x="7293953" y="5029201"/>
            <a:ext cx="460901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산업시스템</a:t>
            </a:r>
            <a:r>
              <a:rPr kumimoji="1" lang="ko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공학과  </a:t>
            </a:r>
            <a:r>
              <a:rPr kumimoji="1" lang="en-US" altLang="ko-KR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2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 융합소프트웨어 전공</a:t>
            </a:r>
            <a:endParaRPr kumimoji="1" lang="en-US" altLang="ko-KR" sz="2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algn="r"/>
            <a:endParaRPr kumimoji="1" lang="en-US" altLang="ko-KR" sz="9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algn="r"/>
            <a:r>
              <a:rPr kumimoji="1" lang="ko-KR" altLang="en-US" sz="3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손형도</a:t>
            </a:r>
            <a:endParaRPr kumimoji="1" lang="ko-Kore-KR" altLang="en-US" sz="3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5AC76-1780-2F47-8A7F-408F4FC41279}"/>
              </a:ext>
            </a:extLst>
          </p:cNvPr>
          <p:cNvSpPr txBox="1"/>
          <p:nvPr/>
        </p:nvSpPr>
        <p:spPr>
          <a:xfrm>
            <a:off x="8952271" y="6121808"/>
            <a:ext cx="308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solidFill>
                  <a:schemeClr val="bg1"/>
                </a:solidFill>
              </a:rPr>
              <a:t>https://</a:t>
            </a:r>
            <a:r>
              <a:rPr kumimoji="1" lang="en" altLang="ko-Kore-KR" dirty="0" err="1">
                <a:solidFill>
                  <a:schemeClr val="bg1"/>
                </a:solidFill>
              </a:rPr>
              <a:t>github.com</a:t>
            </a:r>
            <a:r>
              <a:rPr kumimoji="1" lang="en" altLang="ko-Kore-KR" dirty="0">
                <a:solidFill>
                  <a:schemeClr val="bg1"/>
                </a:solidFill>
              </a:rPr>
              <a:t>/</a:t>
            </a:r>
            <a:r>
              <a:rPr kumimoji="1" lang="en" altLang="ko-Kore-KR" dirty="0" err="1">
                <a:solidFill>
                  <a:schemeClr val="bg1"/>
                </a:solidFill>
              </a:rPr>
              <a:t>sonnysorry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296F41D-EAB9-CC43-9478-E1FC3C5C6624}"/>
              </a:ext>
            </a:extLst>
          </p:cNvPr>
          <p:cNvCxnSpPr>
            <a:cxnSpLocks/>
          </p:cNvCxnSpPr>
          <p:nvPr/>
        </p:nvCxnSpPr>
        <p:spPr>
          <a:xfrm>
            <a:off x="9965757" y="6121808"/>
            <a:ext cx="19372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1E6C2A-D20B-494B-A620-ECBBFD3C6CAF}"/>
              </a:ext>
            </a:extLst>
          </p:cNvPr>
          <p:cNvSpPr txBox="1"/>
          <p:nvPr/>
        </p:nvSpPr>
        <p:spPr>
          <a:xfrm>
            <a:off x="223103" y="3347763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감사합니다</a:t>
            </a:r>
            <a:r>
              <a:rPr kumimoji="1" lang="en-US" altLang="ko-Kore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kumimoji="1" lang="ko-Kore-KR" altLang="en-US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8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FF258-7DB1-D844-AF56-7D3147874D04}"/>
              </a:ext>
            </a:extLst>
          </p:cNvPr>
          <p:cNvSpPr txBox="1"/>
          <p:nvPr/>
        </p:nvSpPr>
        <p:spPr>
          <a:xfrm>
            <a:off x="209036" y="295122"/>
            <a:ext cx="2227085" cy="8434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>
                <a:solidFill>
                  <a:srgbClr val="00206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3600" b="1" dirty="0">
              <a:solidFill>
                <a:srgbClr val="002060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B544B92-5FA4-7149-9D36-C48AB18D0195}"/>
              </a:ext>
            </a:extLst>
          </p:cNvPr>
          <p:cNvCxnSpPr>
            <a:cxnSpLocks/>
          </p:cNvCxnSpPr>
          <p:nvPr/>
        </p:nvCxnSpPr>
        <p:spPr>
          <a:xfrm>
            <a:off x="209036" y="1234151"/>
            <a:ext cx="538595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1218BF-9A0A-2E48-AEE1-50C28D3D24DE}"/>
              </a:ext>
            </a:extLst>
          </p:cNvPr>
          <p:cNvGrpSpPr/>
          <p:nvPr/>
        </p:nvGrpSpPr>
        <p:grpSpPr>
          <a:xfrm>
            <a:off x="2820216" y="1716105"/>
            <a:ext cx="616838" cy="683709"/>
            <a:chOff x="-2844800" y="1568450"/>
            <a:chExt cx="2284412" cy="25320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66492CC-DF05-6E49-8FA5-A9F8DBEFDCF8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EC93A736-529F-2249-8B9D-FA7E39295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4FFB7B7-AD9F-4D49-BA00-B37A67CE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9D7EFB00-5DED-D940-A759-C75B86BB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70B91504-D834-A142-9447-992DCD7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F4639926-BAAC-8345-9919-F2747423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94F47C27-F753-FB42-9589-F9A39F921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148E28-C897-904C-8813-1F9BFEB6DBA6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E38EB0EB-FC92-9B48-851D-060B4ED4CB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314EE40A-018A-954F-85C6-CCFDA786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23D87767-691C-F440-B26B-91F626DC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D33B616A-D0D5-0E42-BCF1-A824D30B6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DFD4F45A-DB7F-E446-87DF-497602A68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B5364456-C16F-7242-A386-351E307F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59AEC3BF-F32F-E341-9555-3ADC1B3CA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7B543-8819-BD43-A987-C711BD56F472}"/>
              </a:ext>
            </a:extLst>
          </p:cNvPr>
          <p:cNvGrpSpPr/>
          <p:nvPr/>
        </p:nvGrpSpPr>
        <p:grpSpPr>
          <a:xfrm>
            <a:off x="2794944" y="3296608"/>
            <a:ext cx="612514" cy="612514"/>
            <a:chOff x="-2139950" y="4700588"/>
            <a:chExt cx="3159125" cy="3159125"/>
          </a:xfrm>
        </p:grpSpPr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0FCC5196-A141-ED4A-B1F2-6F3D8559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highlight>
                  <a:srgbClr val="FAE225"/>
                </a:highlight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99666D7-CEC7-9D4D-8576-B3F8547EC382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49202E49-5750-684A-A77F-C76A99925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1C4EDA72-A779-0D41-8978-57D368DDE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B88F14E6-6F67-0E40-B057-1287C6E0E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A2B6533D-7995-E846-81F1-D31B4421C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21134A17-2CC6-AD48-8139-476428DED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92FA0389-3E9F-C947-AD74-A4B622C35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E1283A65-15FD-114E-A765-DF17386E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18306A77-25FD-A14D-AC12-F89315E1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2A928035-46B9-8640-8732-DFAA6391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68DBE3-58C7-4848-8218-BA68037076F2}"/>
              </a:ext>
            </a:extLst>
          </p:cNvPr>
          <p:cNvGrpSpPr/>
          <p:nvPr/>
        </p:nvGrpSpPr>
        <p:grpSpPr>
          <a:xfrm>
            <a:off x="2790019" y="4859497"/>
            <a:ext cx="612514" cy="513722"/>
            <a:chOff x="8023225" y="4741863"/>
            <a:chExt cx="6299200" cy="5283200"/>
          </a:xfrm>
        </p:grpSpPr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869499A5-2975-AE4D-964B-7EFAD7C7D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E9BC9AE-0EAB-B040-A16A-DB2F24DCC61D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9E8C029B-7512-414D-B5D0-8D5BD887E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51443C75-A321-0646-9FF2-05738D110E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0">
                <a:extLst>
                  <a:ext uri="{FF2B5EF4-FFF2-40B4-BE49-F238E27FC236}">
                    <a16:creationId xmlns:a16="http://schemas.microsoft.com/office/drawing/2014/main" id="{749E9CED-CDBE-7F4D-AEF2-224B52AB1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1">
                <a:extLst>
                  <a:ext uri="{FF2B5EF4-FFF2-40B4-BE49-F238E27FC236}">
                    <a16:creationId xmlns:a16="http://schemas.microsoft.com/office/drawing/2014/main" id="{C15673E9-E9EF-CB4C-9F72-DAE5F2367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52">
                <a:extLst>
                  <a:ext uri="{FF2B5EF4-FFF2-40B4-BE49-F238E27FC236}">
                    <a16:creationId xmlns:a16="http://schemas.microsoft.com/office/drawing/2014/main" id="{DAEA3BC6-C5AE-7343-AC47-D655B5DB1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53">
                <a:extLst>
                  <a:ext uri="{FF2B5EF4-FFF2-40B4-BE49-F238E27FC236}">
                    <a16:creationId xmlns:a16="http://schemas.microsoft.com/office/drawing/2014/main" id="{E710E43C-44CA-0E4E-AFF7-F72EDA5C7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54">
                <a:extLst>
                  <a:ext uri="{FF2B5EF4-FFF2-40B4-BE49-F238E27FC236}">
                    <a16:creationId xmlns:a16="http://schemas.microsoft.com/office/drawing/2014/main" id="{118AFAF4-DBB7-DC44-A5E8-FA194878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55">
                <a:extLst>
                  <a:ext uri="{FF2B5EF4-FFF2-40B4-BE49-F238E27FC236}">
                    <a16:creationId xmlns:a16="http://schemas.microsoft.com/office/drawing/2014/main" id="{C0BB3222-8FE0-904B-B19C-DE913746F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1313D6E-3DFB-304F-8F8D-F97A8D6B6CF4}"/>
              </a:ext>
            </a:extLst>
          </p:cNvPr>
          <p:cNvSpPr/>
          <p:nvPr/>
        </p:nvSpPr>
        <p:spPr>
          <a:xfrm>
            <a:off x="4024986" y="1769069"/>
            <a:ext cx="5366664" cy="907574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소개 </a:t>
            </a:r>
            <a:endParaRPr lang="en-US" altLang="ko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Introduction of the Project</a:t>
            </a:r>
            <a:endParaRPr lang="ko-KR" altLang="en-US" sz="105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B4094E-46A4-1F4A-86C9-034763C26B2A}"/>
              </a:ext>
            </a:extLst>
          </p:cNvPr>
          <p:cNvSpPr/>
          <p:nvPr/>
        </p:nvSpPr>
        <p:spPr>
          <a:xfrm>
            <a:off x="2651103" y="245409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47" name="양쪽 모서리가 둥근 사각형 46">
            <a:extLst>
              <a:ext uri="{FF2B5EF4-FFF2-40B4-BE49-F238E27FC236}">
                <a16:creationId xmlns:a16="http://schemas.microsoft.com/office/drawing/2014/main" id="{5656067E-4A98-9143-88B4-D596E5EBE731}"/>
              </a:ext>
            </a:extLst>
          </p:cNvPr>
          <p:cNvSpPr/>
          <p:nvPr/>
        </p:nvSpPr>
        <p:spPr>
          <a:xfrm rot="5400000">
            <a:off x="8436207" y="1721204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1FCB71-3269-8142-9D2F-D086E3118BC2}"/>
              </a:ext>
            </a:extLst>
          </p:cNvPr>
          <p:cNvSpPr/>
          <p:nvPr/>
        </p:nvSpPr>
        <p:spPr>
          <a:xfrm>
            <a:off x="8680642" y="1899690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1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B05D8B3-09D8-6142-A5D8-B703344C84A3}"/>
              </a:ext>
            </a:extLst>
          </p:cNvPr>
          <p:cNvSpPr/>
          <p:nvPr/>
        </p:nvSpPr>
        <p:spPr>
          <a:xfrm>
            <a:off x="2627444" y="3978456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5EB7CB3B-5A58-5740-BE59-B7636D1E81E3}"/>
              </a:ext>
            </a:extLst>
          </p:cNvPr>
          <p:cNvSpPr/>
          <p:nvPr/>
        </p:nvSpPr>
        <p:spPr>
          <a:xfrm>
            <a:off x="3990046" y="3296608"/>
            <a:ext cx="5366664" cy="907574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변화된 알고리즘 </a:t>
            </a:r>
            <a:endParaRPr lang="en-US" altLang="ko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Improved Algorithm</a:t>
            </a:r>
            <a:endParaRPr lang="ko-KR" altLang="en-US" sz="105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1" name="양쪽 모서리가 둥근 사각형 50">
            <a:extLst>
              <a:ext uri="{FF2B5EF4-FFF2-40B4-BE49-F238E27FC236}">
                <a16:creationId xmlns:a16="http://schemas.microsoft.com/office/drawing/2014/main" id="{F15CA9AA-98BA-9E46-A607-FF45BA3E5FD3}"/>
              </a:ext>
            </a:extLst>
          </p:cNvPr>
          <p:cNvSpPr/>
          <p:nvPr/>
        </p:nvSpPr>
        <p:spPr>
          <a:xfrm rot="5400000">
            <a:off x="8436205" y="3248743"/>
            <a:ext cx="907577" cy="1003310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10359F-2A45-3147-9EAB-7032258429B6}"/>
              </a:ext>
            </a:extLst>
          </p:cNvPr>
          <p:cNvSpPr/>
          <p:nvPr/>
        </p:nvSpPr>
        <p:spPr>
          <a:xfrm>
            <a:off x="8645702" y="3427229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2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7B38925-4EB2-5945-A503-ACE832143C74}"/>
              </a:ext>
            </a:extLst>
          </p:cNvPr>
          <p:cNvSpPr/>
          <p:nvPr/>
        </p:nvSpPr>
        <p:spPr>
          <a:xfrm>
            <a:off x="4024986" y="4830518"/>
            <a:ext cx="5366664" cy="907574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결과</a:t>
            </a:r>
            <a:endParaRPr lang="en-US" altLang="ko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Results</a:t>
            </a:r>
            <a:endParaRPr lang="ko-KR" altLang="en-US" sz="105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4" name="양쪽 모서리가 둥근 사각형 53">
            <a:extLst>
              <a:ext uri="{FF2B5EF4-FFF2-40B4-BE49-F238E27FC236}">
                <a16:creationId xmlns:a16="http://schemas.microsoft.com/office/drawing/2014/main" id="{E21948F1-1442-924F-87D5-25A0ADB7CC86}"/>
              </a:ext>
            </a:extLst>
          </p:cNvPr>
          <p:cNvSpPr/>
          <p:nvPr/>
        </p:nvSpPr>
        <p:spPr>
          <a:xfrm rot="5400000">
            <a:off x="8436207" y="4782653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BC65B8-E50F-DF44-A229-83E25EFFFFF2}"/>
              </a:ext>
            </a:extLst>
          </p:cNvPr>
          <p:cNvSpPr/>
          <p:nvPr/>
        </p:nvSpPr>
        <p:spPr>
          <a:xfrm>
            <a:off x="8680642" y="4961139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3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647AD9-37CD-7D40-A5D6-9CF32CAA327C}"/>
              </a:ext>
            </a:extLst>
          </p:cNvPr>
          <p:cNvSpPr/>
          <p:nvPr/>
        </p:nvSpPr>
        <p:spPr>
          <a:xfrm>
            <a:off x="2602731" y="5443702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50153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프로젝트 소개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Introduction of the Project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3F3086-DD23-3F4D-A4EB-FC1C9171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10004"/>
              </p:ext>
            </p:extLst>
          </p:nvPr>
        </p:nvGraphicFramePr>
        <p:xfrm>
          <a:off x="800898" y="2754339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E391BC-2B61-5945-B465-B8899AC60F60}"/>
              </a:ext>
            </a:extLst>
          </p:cNvPr>
          <p:cNvSpPr txBox="1"/>
          <p:nvPr/>
        </p:nvSpPr>
        <p:spPr>
          <a:xfrm>
            <a:off x="722863" y="2181376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ore-KR" altLang="en-US" dirty="0"/>
              <a:t>개의</a:t>
            </a:r>
            <a:r>
              <a:rPr kumimoji="1" lang="ko-KR" altLang="en-US" dirty="0"/>
              <a:t> 데이터를 랜덤 생성합니다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23C3EA3A-66D2-AF4D-8BEE-BB512090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32280"/>
              </p:ext>
            </p:extLst>
          </p:nvPr>
        </p:nvGraphicFramePr>
        <p:xfrm>
          <a:off x="800898" y="4276678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52D791-8D08-DE49-B3F8-A0ED8EE16979}"/>
              </a:ext>
            </a:extLst>
          </p:cNvPr>
          <p:cNvSpPr txBox="1"/>
          <p:nvPr/>
        </p:nvSpPr>
        <p:spPr>
          <a:xfrm>
            <a:off x="722863" y="375396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ko-Kore-KR" altLang="en-US" dirty="0"/>
              <a:t>개의</a:t>
            </a:r>
            <a:r>
              <a:rPr kumimoji="1" lang="ko-KR" altLang="en-US" dirty="0"/>
              <a:t> 구간을 랜덤 생성합니다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81CD0A-0DEA-2247-ABA2-6BB611E5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1285"/>
              </p:ext>
            </p:extLst>
          </p:nvPr>
        </p:nvGraphicFramePr>
        <p:xfrm>
          <a:off x="800898" y="4276678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D2B6F39-F948-1C46-BBF1-F3505A0289B4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프로젝트의 이해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ECEC9F71-EDAC-3046-8FE3-70943103B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0766"/>
              </p:ext>
            </p:extLst>
          </p:nvPr>
        </p:nvGraphicFramePr>
        <p:xfrm>
          <a:off x="800898" y="5670014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A5D7CD0-A1F9-3742-AF73-525921F5C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31605"/>
              </p:ext>
            </p:extLst>
          </p:nvPr>
        </p:nvGraphicFramePr>
        <p:xfrm>
          <a:off x="4978889" y="5662622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B042708-9458-8C41-B4D6-3ED0B6B0A0D6}"/>
              </a:ext>
            </a:extLst>
          </p:cNvPr>
          <p:cNvSpPr txBox="1"/>
          <p:nvPr/>
        </p:nvSpPr>
        <p:spPr>
          <a:xfrm>
            <a:off x="722863" y="5162228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ore-KR" altLang="en-US" dirty="0"/>
              <a:t>개의</a:t>
            </a:r>
            <a:r>
              <a:rPr kumimoji="1" lang="ko-KR" altLang="en-US" dirty="0"/>
              <a:t> 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개수를 변화 시킵니다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(K </a:t>
            </a:r>
            <a:r>
              <a:rPr kumimoji="1" lang="ko-KR" altLang="en-US" dirty="0"/>
              <a:t>고정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3812E-071E-C849-ACB9-790E416EF469}"/>
              </a:ext>
            </a:extLst>
          </p:cNvPr>
          <p:cNvSpPr txBox="1"/>
          <p:nvPr/>
        </p:nvSpPr>
        <p:spPr>
          <a:xfrm>
            <a:off x="5666845" y="5158532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ko-KR" altLang="en-US" dirty="0"/>
              <a:t>개의 구간 개수를 변화시킵니다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(N</a:t>
            </a:r>
            <a:r>
              <a:rPr kumimoji="1" lang="ko-KR" altLang="en-US" dirty="0"/>
              <a:t>고정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7C21D2C6-31FB-8C4E-9C2B-D1E437B9C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14167"/>
              </p:ext>
            </p:extLst>
          </p:nvPr>
        </p:nvGraphicFramePr>
        <p:xfrm>
          <a:off x="800898" y="5666318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  <p:graphicFrame>
        <p:nvGraphicFramePr>
          <p:cNvPr id="25" name="표 7">
            <a:extLst>
              <a:ext uri="{FF2B5EF4-FFF2-40B4-BE49-F238E27FC236}">
                <a16:creationId xmlns:a16="http://schemas.microsoft.com/office/drawing/2014/main" id="{128F5878-61D4-D440-99F1-40A4B01E7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29538"/>
              </p:ext>
            </p:extLst>
          </p:nvPr>
        </p:nvGraphicFramePr>
        <p:xfrm>
          <a:off x="4978889" y="5658856"/>
          <a:ext cx="6699048" cy="7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81">
                  <a:extLst>
                    <a:ext uri="{9D8B030D-6E8A-4147-A177-3AD203B41FA5}">
                      <a16:colId xmlns:a16="http://schemas.microsoft.com/office/drawing/2014/main" val="32032028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079521423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178212861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107310968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297761139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543710854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2359833996"/>
                    </a:ext>
                  </a:extLst>
                </a:gridCol>
                <a:gridCol w="837381">
                  <a:extLst>
                    <a:ext uri="{9D8B030D-6E8A-4147-A177-3AD203B41FA5}">
                      <a16:colId xmlns:a16="http://schemas.microsoft.com/office/drawing/2014/main" val="3945808642"/>
                    </a:ext>
                  </a:extLst>
                </a:gridCol>
              </a:tblGrid>
              <a:tr h="7076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프로젝트 소개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Introduction of the Project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86EEE54-54D9-5C4F-B8BF-DE9DC3EC5101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접근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805CD-552E-1E4F-A50A-C9C108B2A215}"/>
              </a:ext>
            </a:extLst>
          </p:cNvPr>
          <p:cNvSpPr txBox="1"/>
          <p:nvPr/>
        </p:nvSpPr>
        <p:spPr>
          <a:xfrm>
            <a:off x="658308" y="202762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정수로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데이터를 만듭니다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CFC13-58C1-F14E-8AA2-1DCAB5BFCD0D}"/>
              </a:ext>
            </a:extLst>
          </p:cNvPr>
          <p:cNvSpPr txBox="1"/>
          <p:nvPr/>
        </p:nvSpPr>
        <p:spPr>
          <a:xfrm>
            <a:off x="658308" y="4190044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 배열로 그 안에 </a:t>
            </a:r>
            <a:r>
              <a:rPr kumimoji="1" lang="en-US" altLang="ko-KR" dirty="0"/>
              <a:t>K</a:t>
            </a:r>
            <a:r>
              <a:rPr kumimoji="1" lang="ko-KR" altLang="en-US" dirty="0"/>
              <a:t>개의 구간을 나눕니다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A7099CB-1DD6-D54C-9654-15F6BD2F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0" y="2406606"/>
            <a:ext cx="3999835" cy="172264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C363A2A-A788-CA48-B793-CCA332DA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97307"/>
            <a:ext cx="3893999" cy="179804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F9A1588-49C6-E446-98B6-032F6C6C0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90" y="4597307"/>
            <a:ext cx="5025355" cy="17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변화된 알고리즘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The Improved Algorithm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3FF7F8-9CB2-2841-91DC-53D79D95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8" y="1997530"/>
            <a:ext cx="4439885" cy="4484914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7D15874-7619-BD48-BF1F-AFA342D01DDB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알고리즘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E1D5F-07BF-514A-8899-ED3BB09E8432}"/>
              </a:ext>
            </a:extLst>
          </p:cNvPr>
          <p:cNvSpPr txBox="1"/>
          <p:nvPr/>
        </p:nvSpPr>
        <p:spPr>
          <a:xfrm>
            <a:off x="4016839" y="3778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중복</a:t>
            </a:r>
            <a:r>
              <a:rPr kumimoji="1" lang="ko-KR" altLang="en-US" dirty="0">
                <a:highlight>
                  <a:srgbClr val="FFFF00"/>
                </a:highlight>
              </a:rPr>
              <a:t> 처리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5003A-4743-084C-B7C8-C1328364DE01}"/>
              </a:ext>
            </a:extLst>
          </p:cNvPr>
          <p:cNvSpPr txBox="1"/>
          <p:nvPr/>
        </p:nvSpPr>
        <p:spPr>
          <a:xfrm>
            <a:off x="3048930" y="445605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배열 정렬 </a:t>
            </a:r>
            <a:r>
              <a:rPr kumimoji="1" lang="en-US" altLang="ko-KR" dirty="0">
                <a:highlight>
                  <a:srgbClr val="FFFF00"/>
                </a:highlight>
              </a:rPr>
              <a:t>O(</a:t>
            </a:r>
            <a:r>
              <a:rPr kumimoji="1" lang="en-US" altLang="ko-KR" dirty="0" err="1">
                <a:highlight>
                  <a:srgbClr val="FFFF00"/>
                </a:highlight>
              </a:rPr>
              <a:t>NlogN</a:t>
            </a:r>
            <a:r>
              <a:rPr kumimoji="1" lang="en-US" altLang="ko-KR" dirty="0">
                <a:highlight>
                  <a:srgbClr val="FFFF00"/>
                </a:highlight>
              </a:rPr>
              <a:t>)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4AD9D-64BC-C444-B888-E6B936DD9E7D}"/>
              </a:ext>
            </a:extLst>
          </p:cNvPr>
          <p:cNvSpPr txBox="1"/>
          <p:nvPr/>
        </p:nvSpPr>
        <p:spPr>
          <a:xfrm>
            <a:off x="2528686" y="587228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ko-Kore-KR" altLang="en-US" dirty="0">
                <a:highlight>
                  <a:srgbClr val="FFFF00"/>
                </a:highlight>
              </a:rPr>
              <a:t>차원배열</a:t>
            </a:r>
            <a:r>
              <a:rPr kumimoji="1" lang="ko-KR" altLang="en-US" dirty="0">
                <a:highlight>
                  <a:srgbClr val="FFFF00"/>
                </a:highlight>
              </a:rPr>
              <a:t> 값 넣기로 인한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en-US" altLang="ko-KR" dirty="0">
                <a:highlight>
                  <a:srgbClr val="FFFF00"/>
                </a:highlight>
              </a:rPr>
              <a:t>O(k*j)</a:t>
            </a:r>
          </a:p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3AEFB-7179-DF47-905C-84A465B0D950}"/>
              </a:ext>
            </a:extLst>
          </p:cNvPr>
          <p:cNvSpPr txBox="1"/>
          <p:nvPr/>
        </p:nvSpPr>
        <p:spPr>
          <a:xfrm>
            <a:off x="2669707" y="324433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구간 나누기로 인한 </a:t>
            </a:r>
            <a:r>
              <a:rPr kumimoji="1" lang="en-US" altLang="ko-KR" dirty="0">
                <a:highlight>
                  <a:srgbClr val="FFFF00"/>
                </a:highlight>
              </a:rPr>
              <a:t>O(k)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C7C135F-5D6F-4B4B-8BA7-85FE4341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01" y="1997530"/>
            <a:ext cx="5303589" cy="4484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1906C9-0BB8-C24B-8E5A-5B579660A33B}"/>
              </a:ext>
            </a:extLst>
          </p:cNvPr>
          <p:cNvSpPr txBox="1"/>
          <p:nvPr/>
        </p:nvSpPr>
        <p:spPr>
          <a:xfrm>
            <a:off x="7255879" y="4672137"/>
            <a:ext cx="352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>
                <a:highlight>
                  <a:srgbClr val="FFFF00"/>
                </a:highlight>
              </a:rPr>
              <a:t>Min max Sum</a:t>
            </a:r>
            <a:r>
              <a:rPr kumimoji="1" lang="ko-KR" altLang="en-US" dirty="0">
                <a:highlight>
                  <a:srgbClr val="FFFF00"/>
                </a:highlight>
              </a:rPr>
              <a:t>을 구하기 위해 사용 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pPr algn="r"/>
            <a:r>
              <a:rPr kumimoji="1" lang="en-US" altLang="ko-Kore-KR" dirty="0">
                <a:highlight>
                  <a:srgbClr val="FFFF00"/>
                </a:highlight>
              </a:rPr>
              <a:t>O(k*j)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0330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변화된 알고리즘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The Improved Algorithm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0D5A62-E3B3-5044-87F2-512B7C76D53D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새로운 알고리즘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F18688-6587-2148-9445-F0F35D3DD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1"/>
          <a:stretch/>
        </p:blipFill>
        <p:spPr>
          <a:xfrm>
            <a:off x="719642" y="2099331"/>
            <a:ext cx="5376358" cy="417425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E94BF85-BE48-9040-80E6-43A09E90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21" y="2099331"/>
            <a:ext cx="5376358" cy="2180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0D2EB-1FFD-EC46-8C3E-E188349C9A0F}"/>
              </a:ext>
            </a:extLst>
          </p:cNvPr>
          <p:cNvSpPr txBox="1"/>
          <p:nvPr/>
        </p:nvSpPr>
        <p:spPr>
          <a:xfrm>
            <a:off x="6316121" y="464400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세그먼트</a:t>
            </a:r>
            <a:r>
              <a:rPr kumimoji="1" lang="ko-KR" altLang="en-US" dirty="0">
                <a:highlight>
                  <a:srgbClr val="FFFF00"/>
                </a:highlight>
              </a:rPr>
              <a:t> 트리를 사용 </a:t>
            </a:r>
            <a:r>
              <a:rPr kumimoji="1" lang="en-US" altLang="ko-KR" dirty="0">
                <a:highlight>
                  <a:srgbClr val="FFFF00"/>
                </a:highlight>
              </a:rPr>
              <a:t>O(</a:t>
            </a:r>
            <a:r>
              <a:rPr kumimoji="1" lang="en-US" altLang="ko-KR" dirty="0" err="1">
                <a:highlight>
                  <a:srgbClr val="FFFF00"/>
                </a:highlight>
              </a:rPr>
              <a:t>NlogN</a:t>
            </a:r>
            <a:r>
              <a:rPr kumimoji="1" lang="en-US" altLang="ko-KR" dirty="0">
                <a:highlight>
                  <a:srgbClr val="FFFF00"/>
                </a:highlight>
              </a:rPr>
              <a:t>)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10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결과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The Results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4CDF56E-F81D-5A40-9AD6-EA354928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8" y="2160260"/>
            <a:ext cx="6781800" cy="139700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1A047AA-3FDC-D144-A394-32A7F48BA35D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고정 </a:t>
            </a:r>
            <a:r>
              <a:rPr kumimoji="1"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</a:t>
            </a: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변화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191F16-B5D6-C345-B492-08A0E2EE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5" y="3748685"/>
            <a:ext cx="4165600" cy="264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F283A9-6AED-7B4E-B59D-784A906C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62" y="3710585"/>
            <a:ext cx="4559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73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결과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The Results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1A047AA-3FDC-D144-A394-32A7F48BA35D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</a:t>
            </a: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고정 </a:t>
            </a:r>
            <a:r>
              <a:rPr kumimoji="1"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변화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CFC15DA-5C2E-D94D-A399-416C60BD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5" y="2197100"/>
            <a:ext cx="6756400" cy="1231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44AEAD-F1E3-5D46-83B7-05D11F7D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8" y="3710751"/>
            <a:ext cx="4089400" cy="2654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742E5C-5AC4-9649-9133-C486E619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54" y="3710751"/>
            <a:ext cx="4572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9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323EF2-B03B-CD45-BB88-D7D071A4E358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199-1A5E-0C4B-B62A-395937BAA7E0}"/>
              </a:ext>
            </a:extLst>
          </p:cNvPr>
          <p:cNvSpPr txBox="1"/>
          <p:nvPr/>
        </p:nvSpPr>
        <p:spPr>
          <a:xfrm>
            <a:off x="279400" y="49294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결과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04D04-DC54-094F-8D01-F6906B205ED0}"/>
              </a:ext>
            </a:extLst>
          </p:cNvPr>
          <p:cNvSpPr txBox="1"/>
          <p:nvPr/>
        </p:nvSpPr>
        <p:spPr>
          <a:xfrm>
            <a:off x="279400" y="1363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The Results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1A047AA-3FDC-D144-A394-32A7F48BA35D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결과의 원인</a:t>
            </a:r>
            <a:endParaRPr kumimoji="1" lang="ko-Kore-KR" altLang="en-US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62837-B962-FB4C-90D5-E2860D0E2048}"/>
              </a:ext>
            </a:extLst>
          </p:cNvPr>
          <p:cNvSpPr txBox="1"/>
          <p:nvPr/>
        </p:nvSpPr>
        <p:spPr>
          <a:xfrm>
            <a:off x="698745" y="2220505"/>
            <a:ext cx="9765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이차원 배열을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복잡한 알고리즘으로 구해서 시간이 </a:t>
            </a:r>
            <a:r>
              <a:rPr kumimoji="1" lang="ko-KR" altLang="en-US" dirty="0" err="1"/>
              <a:t>오래걸렸었다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각각의 계산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최소</a:t>
            </a:r>
            <a:r>
              <a:rPr kumimoji="1" lang="en-US" altLang="ko-KR" dirty="0"/>
              <a:t>/</a:t>
            </a:r>
            <a:r>
              <a:rPr kumimoji="1" lang="ko-KR" altLang="en-US" dirty="0"/>
              <a:t> 합을 모두 출력해주는 결과치를 모두 보여주는 과정이 포함되어</a:t>
            </a:r>
            <a:endParaRPr kumimoji="1" lang="en-US" altLang="ko-KR" dirty="0"/>
          </a:p>
          <a:p>
            <a:r>
              <a:rPr kumimoji="1" lang="ko-KR" altLang="en-US" dirty="0"/>
              <a:t>       </a:t>
            </a:r>
            <a:r>
              <a:rPr kumimoji="1" lang="ko-KR" altLang="en-US" dirty="0" err="1"/>
              <a:t>오래걸리는</a:t>
            </a:r>
            <a:r>
              <a:rPr kumimoji="1" lang="ko-KR" altLang="en-US" dirty="0"/>
              <a:t> 양상을 보였다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  변화시킨 알고리즘은 크기가 커질 수록 </a:t>
            </a:r>
            <a:r>
              <a:rPr kumimoji="1" lang="en-US" altLang="ko-KR" dirty="0"/>
              <a:t>O(</a:t>
            </a:r>
            <a:r>
              <a:rPr kumimoji="1" lang="en-US" altLang="ko-KR" dirty="0" err="1"/>
              <a:t>nlogn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결과를 내는 양상을 보였다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80524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291</Words>
  <Application>Microsoft Macintosh PowerPoint</Application>
  <PresentationFormat>와이드스크린</PresentationFormat>
  <Paragraphs>71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NanumSquare</vt:lpstr>
      <vt:lpstr>NanumSquare Bold</vt:lpstr>
      <vt:lpstr>NanumSquare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SonHyeongdo</dc:creator>
  <cp:lastModifiedBy>SonHyeongdo</cp:lastModifiedBy>
  <cp:revision>10</cp:revision>
  <dcterms:created xsi:type="dcterms:W3CDTF">2020-12-12T16:59:17Z</dcterms:created>
  <dcterms:modified xsi:type="dcterms:W3CDTF">2020-12-14T14:36:06Z</dcterms:modified>
</cp:coreProperties>
</file>