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Playfair Display"/>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PlayfairDisplay-regular.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PlayfairDisplay-italic.fntdata"/><Relationship Id="rId25" Type="http://schemas.openxmlformats.org/officeDocument/2006/relationships/font" Target="fonts/PlayfairDisplay-bold.fntdata"/><Relationship Id="rId28" Type="http://schemas.openxmlformats.org/officeDocument/2006/relationships/font" Target="fonts/Lato-regular.fntdata"/><Relationship Id="rId27" Type="http://schemas.openxmlformats.org/officeDocument/2006/relationships/font" Target="fonts/PlayfairDisplay-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ato-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txBox="1"/>
          <p:nvPr>
            <p:ph type="ctrTitle"/>
          </p:nvPr>
        </p:nvSpPr>
        <p:spPr>
          <a:xfrm>
            <a:off x="3096250" y="1627200"/>
            <a:ext cx="2951400" cy="1584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Shape 13"/>
          <p:cNvSpPr txBox="1"/>
          <p:nvPr>
            <p:ph idx="1" type="subTitle"/>
          </p:nvPr>
        </p:nvSpPr>
        <p:spPr>
          <a:xfrm>
            <a:off x="3096363" y="3266930"/>
            <a:ext cx="2951400" cy="701400"/>
          </a:xfrm>
          <a:prstGeom prst="rect">
            <a:avLst/>
          </a:prstGeom>
        </p:spPr>
        <p:txBody>
          <a:bodyPr anchorCtr="0" anchor="b" bIns="91425" lIns="91425" spcFirstLastPara="1" rIns="91425" wrap="square" tIns="91425"/>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Shape 1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 name="Shape 50"/>
          <p:cNvSpPr txBox="1"/>
          <p:nvPr>
            <p:ph type="title"/>
          </p:nvPr>
        </p:nvSpPr>
        <p:spPr>
          <a:xfrm>
            <a:off x="311700" y="1233100"/>
            <a:ext cx="8520600" cy="1610100"/>
          </a:xfrm>
          <a:prstGeom prst="rect">
            <a:avLst/>
          </a:prstGeom>
        </p:spPr>
        <p:txBody>
          <a:bodyPr anchorCtr="0" anchor="b" bIns="91425" lIns="91425" spcFirstLastPara="1" rIns="91425" wrap="square" tIns="91425"/>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p:txBody>
      </p:sp>
      <p:sp>
        <p:nvSpPr>
          <p:cNvPr id="51" name="Shape 51"/>
          <p:cNvSpPr txBox="1"/>
          <p:nvPr>
            <p:ph idx="1" type="body"/>
          </p:nvPr>
        </p:nvSpPr>
        <p:spPr>
          <a:xfrm>
            <a:off x="311700" y="29194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Shape 16"/>
          <p:cNvSpPr txBox="1"/>
          <p:nvPr>
            <p:ph type="title"/>
          </p:nvPr>
        </p:nvSpPr>
        <p:spPr>
          <a:xfrm>
            <a:off x="509550" y="1423875"/>
            <a:ext cx="8124900" cy="17982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Shape 1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txBox="1"/>
          <p:nvPr>
            <p:ph type="title"/>
          </p:nvPr>
        </p:nvSpPr>
        <p:spPr>
          <a:xfrm>
            <a:off x="311700" y="391350"/>
            <a:ext cx="8520600" cy="6261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Shape 21"/>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Shape 2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Shape 24"/>
          <p:cNvSpPr txBox="1"/>
          <p:nvPr>
            <p:ph type="title"/>
          </p:nvPr>
        </p:nvSpPr>
        <p:spPr>
          <a:xfrm>
            <a:off x="311700" y="391350"/>
            <a:ext cx="8520600" cy="6261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Shape 2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Shape 26"/>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Shape 2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Shape 29"/>
          <p:cNvSpPr txBox="1"/>
          <p:nvPr>
            <p:ph type="title"/>
          </p:nvPr>
        </p:nvSpPr>
        <p:spPr>
          <a:xfrm>
            <a:off x="311700" y="391350"/>
            <a:ext cx="8520600" cy="6261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Shape 3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Shape 33"/>
          <p:cNvSpPr txBox="1"/>
          <p:nvPr>
            <p:ph idx="1" type="body"/>
          </p:nvPr>
        </p:nvSpPr>
        <p:spPr>
          <a:xfrm>
            <a:off x="311700" y="1391378"/>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Shape 3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Shape 3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Shape 3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Shape 41"/>
          <p:cNvSpPr txBox="1"/>
          <p:nvPr>
            <p:ph type="title"/>
          </p:nvPr>
        </p:nvSpPr>
        <p:spPr>
          <a:xfrm>
            <a:off x="265500" y="1107950"/>
            <a:ext cx="4045200" cy="16836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Shape 42"/>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Shape 43"/>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Shape 4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Shape 46"/>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7" name="Shape 4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ral">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1000">
                <a:solidFill>
                  <a:schemeClr val="dk2"/>
                </a:solidFill>
                <a:latin typeface="Lato"/>
                <a:ea typeface="Lato"/>
                <a:cs typeface="Lato"/>
                <a:sym typeface="Lato"/>
              </a:defRPr>
            </a:lvl1pPr>
            <a:lvl2pPr lvl="1" algn="r">
              <a:spcBef>
                <a:spcPts val="0"/>
              </a:spcBef>
              <a:buNone/>
              <a:defRPr sz="1000">
                <a:solidFill>
                  <a:schemeClr val="dk2"/>
                </a:solidFill>
                <a:latin typeface="Lato"/>
                <a:ea typeface="Lato"/>
                <a:cs typeface="Lato"/>
                <a:sym typeface="Lato"/>
              </a:defRPr>
            </a:lvl2pPr>
            <a:lvl3pPr lvl="2" algn="r">
              <a:spcBef>
                <a:spcPts val="0"/>
              </a:spcBef>
              <a:buNone/>
              <a:defRPr sz="1000">
                <a:solidFill>
                  <a:schemeClr val="dk2"/>
                </a:solidFill>
                <a:latin typeface="Lato"/>
                <a:ea typeface="Lato"/>
                <a:cs typeface="Lato"/>
                <a:sym typeface="Lato"/>
              </a:defRPr>
            </a:lvl3pPr>
            <a:lvl4pPr lvl="3" algn="r">
              <a:spcBef>
                <a:spcPts val="0"/>
              </a:spcBef>
              <a:buNone/>
              <a:defRPr sz="1000">
                <a:solidFill>
                  <a:schemeClr val="dk2"/>
                </a:solidFill>
                <a:latin typeface="Lato"/>
                <a:ea typeface="Lato"/>
                <a:cs typeface="Lato"/>
                <a:sym typeface="Lato"/>
              </a:defRPr>
            </a:lvl4pPr>
            <a:lvl5pPr lvl="4" algn="r">
              <a:spcBef>
                <a:spcPts val="0"/>
              </a:spcBef>
              <a:buNone/>
              <a:defRPr sz="1000">
                <a:solidFill>
                  <a:schemeClr val="dk2"/>
                </a:solidFill>
                <a:latin typeface="Lato"/>
                <a:ea typeface="Lato"/>
                <a:cs typeface="Lato"/>
                <a:sym typeface="Lato"/>
              </a:defRPr>
            </a:lvl5pPr>
            <a:lvl6pPr lvl="5" algn="r">
              <a:spcBef>
                <a:spcPts val="0"/>
              </a:spcBef>
              <a:buNone/>
              <a:defRPr sz="1000">
                <a:solidFill>
                  <a:schemeClr val="dk2"/>
                </a:solidFill>
                <a:latin typeface="Lato"/>
                <a:ea typeface="Lato"/>
                <a:cs typeface="Lato"/>
                <a:sym typeface="Lato"/>
              </a:defRPr>
            </a:lvl6pPr>
            <a:lvl7pPr lvl="6" algn="r">
              <a:spcBef>
                <a:spcPts val="0"/>
              </a:spcBef>
              <a:buNone/>
              <a:defRPr sz="1000">
                <a:solidFill>
                  <a:schemeClr val="dk2"/>
                </a:solidFill>
                <a:latin typeface="Lato"/>
                <a:ea typeface="Lato"/>
                <a:cs typeface="Lato"/>
                <a:sym typeface="Lato"/>
              </a:defRPr>
            </a:lvl7pPr>
            <a:lvl8pPr lvl="7" algn="r">
              <a:spcBef>
                <a:spcPts val="0"/>
              </a:spcBef>
              <a:buNone/>
              <a:defRPr sz="1000">
                <a:solidFill>
                  <a:schemeClr val="dk2"/>
                </a:solidFill>
                <a:latin typeface="Lato"/>
                <a:ea typeface="Lato"/>
                <a:cs typeface="Lato"/>
                <a:sym typeface="Lato"/>
              </a:defRPr>
            </a:lvl8pPr>
            <a:lvl9pPr lvl="8" algn="r">
              <a:spcBef>
                <a:spcPts val="0"/>
              </a:spcBef>
              <a:buNone/>
              <a:defRPr sz="1000">
                <a:solidFill>
                  <a:schemeClr val="dk2"/>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3016200" y="1597225"/>
            <a:ext cx="3146100" cy="15843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sz="3600"/>
              <a:t>Deliverable</a:t>
            </a:r>
            <a:r>
              <a:rPr lang="en" sz="6000"/>
              <a:t> </a:t>
            </a:r>
            <a:r>
              <a:rPr lang="en" sz="3600"/>
              <a:t>1</a:t>
            </a:r>
            <a:r>
              <a:rPr lang="en" sz="6000"/>
              <a:t> </a:t>
            </a:r>
            <a:endParaRPr/>
          </a:p>
        </p:txBody>
      </p:sp>
      <p:sp>
        <p:nvSpPr>
          <p:cNvPr id="60" name="Shape 60"/>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p>
            <a:pPr indent="0" lvl="0" marL="0" rtl="0">
              <a:lnSpc>
                <a:spcPct val="90000"/>
              </a:lnSpc>
              <a:spcBef>
                <a:spcPts val="1000"/>
              </a:spcBef>
              <a:spcAft>
                <a:spcPts val="0"/>
              </a:spcAft>
              <a:buClr>
                <a:schemeClr val="dk1"/>
              </a:buClr>
              <a:buSzPts val="1100"/>
              <a:buFont typeface="Arial"/>
              <a:buNone/>
            </a:pPr>
            <a:r>
              <a:t/>
            </a:r>
            <a:endParaRPr sz="2400">
              <a:latin typeface="Calibri"/>
              <a:ea typeface="Calibri"/>
              <a:cs typeface="Calibri"/>
              <a:sym typeface="Calibri"/>
            </a:endParaRPr>
          </a:p>
          <a:p>
            <a:pPr indent="0" lvl="0" marL="0" rtl="0">
              <a:spcBef>
                <a:spcPts val="0"/>
              </a:spcBef>
              <a:spcAft>
                <a:spcPts val="0"/>
              </a:spcAft>
              <a:buNone/>
            </a:pPr>
            <a:r>
              <a:t/>
            </a:r>
            <a:endParaRPr/>
          </a:p>
          <a:p>
            <a:pPr indent="0" lvl="0" marL="0" rtl="0">
              <a:lnSpc>
                <a:spcPct val="90000"/>
              </a:lnSpc>
              <a:spcBef>
                <a:spcPts val="1000"/>
              </a:spcBef>
              <a:spcAft>
                <a:spcPts val="0"/>
              </a:spcAft>
              <a:buClr>
                <a:schemeClr val="dk1"/>
              </a:buClr>
              <a:buSzPts val="1100"/>
              <a:buFont typeface="Arial"/>
              <a:buNone/>
            </a:pPr>
            <a:r>
              <a:rPr lang="en" sz="2000">
                <a:latin typeface="Calibri"/>
                <a:ea typeface="Calibri"/>
                <a:cs typeface="Calibri"/>
                <a:sym typeface="Calibri"/>
              </a:rPr>
              <a:t>By: Dewey Decimal 7</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pic>
        <p:nvPicPr>
          <p:cNvPr id="112" name="Shape 112"/>
          <p:cNvPicPr preferRelativeResize="0"/>
          <p:nvPr/>
        </p:nvPicPr>
        <p:blipFill>
          <a:blip r:embed="rId3">
            <a:alphaModFix/>
          </a:blip>
          <a:stretch>
            <a:fillRect/>
          </a:stretch>
        </p:blipFill>
        <p:spPr>
          <a:xfrm>
            <a:off x="152400" y="152400"/>
            <a:ext cx="8839200" cy="411776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Technical Feasibility </a:t>
            </a:r>
            <a:endParaRPr/>
          </a:p>
        </p:txBody>
      </p:sp>
      <p:sp>
        <p:nvSpPr>
          <p:cNvPr id="118" name="Shape 1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Our technical requirements would include:</a:t>
            </a:r>
            <a:endParaRPr/>
          </a:p>
          <a:p>
            <a:pPr indent="-342900" lvl="0" marL="457200" rtl="0">
              <a:spcBef>
                <a:spcPts val="1600"/>
              </a:spcBef>
              <a:spcAft>
                <a:spcPts val="0"/>
              </a:spcAft>
              <a:buSzPts val="1800"/>
              <a:buChar char="●"/>
            </a:pPr>
            <a:r>
              <a:rPr lang="en"/>
              <a:t>E</a:t>
            </a:r>
            <a:r>
              <a:rPr lang="en"/>
              <a:t>xperienced developers with front-and- back end experience</a:t>
            </a:r>
            <a:endParaRPr/>
          </a:p>
          <a:p>
            <a:pPr indent="-342900" lvl="0" marL="457200" rtl="0">
              <a:spcBef>
                <a:spcPts val="1600"/>
              </a:spcBef>
              <a:spcAft>
                <a:spcPts val="0"/>
              </a:spcAft>
              <a:buSzPts val="1800"/>
              <a:buChar char="●"/>
            </a:pPr>
            <a:r>
              <a:rPr lang="en"/>
              <a:t>Ability to synchronize the app with a parking system</a:t>
            </a:r>
            <a:endParaRPr/>
          </a:p>
          <a:p>
            <a:pPr indent="-342900" lvl="0" marL="457200" rtl="0">
              <a:spcBef>
                <a:spcPts val="1600"/>
              </a:spcBef>
              <a:spcAft>
                <a:spcPts val="0"/>
              </a:spcAft>
              <a:buSzPts val="1800"/>
              <a:buChar char="●"/>
            </a:pPr>
            <a:r>
              <a:rPr lang="en"/>
              <a:t>Knowledge of installing sensor that would be compatible with the app</a:t>
            </a:r>
            <a:endParaRPr/>
          </a:p>
          <a:p>
            <a:pPr indent="0" lvl="0" marL="0">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Economic Feasibility </a:t>
            </a:r>
            <a:endParaRPr/>
          </a:p>
        </p:txBody>
      </p:sp>
      <p:sp>
        <p:nvSpPr>
          <p:cNvPr id="124" name="Shape 1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Our economic requirements and factors would include:</a:t>
            </a:r>
            <a:endParaRPr/>
          </a:p>
          <a:p>
            <a:pPr indent="-342900" lvl="0" marL="457200" rtl="0">
              <a:spcBef>
                <a:spcPts val="1600"/>
              </a:spcBef>
              <a:spcAft>
                <a:spcPts val="0"/>
              </a:spcAft>
              <a:buSzPts val="1800"/>
              <a:buChar char="●"/>
            </a:pPr>
            <a:r>
              <a:rPr lang="en"/>
              <a:t> A lot of front end costs for this type of software / infrastructure</a:t>
            </a:r>
            <a:endParaRPr/>
          </a:p>
          <a:p>
            <a:pPr indent="-342900" lvl="0" marL="457200" rtl="0">
              <a:spcBef>
                <a:spcPts val="0"/>
              </a:spcBef>
              <a:spcAft>
                <a:spcPts val="0"/>
              </a:spcAft>
              <a:buSzPts val="1800"/>
              <a:buChar char="●"/>
            </a:pPr>
            <a:r>
              <a:rPr lang="en"/>
              <a:t>This would basically be an investment into the future of UMBC</a:t>
            </a:r>
            <a:endParaRPr/>
          </a:p>
          <a:p>
            <a:pPr indent="-342900" lvl="0" marL="457200" rtl="0">
              <a:spcBef>
                <a:spcPts val="0"/>
              </a:spcBef>
              <a:spcAft>
                <a:spcPts val="0"/>
              </a:spcAft>
              <a:buSzPts val="1800"/>
              <a:buChar char="●"/>
            </a:pPr>
            <a:r>
              <a:rPr lang="en"/>
              <a:t>Would attract people to coming to UMBC via advanced technology </a:t>
            </a:r>
            <a:endParaRPr/>
          </a:p>
          <a:p>
            <a:pPr indent="0" lvl="0" marL="0">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Organizational </a:t>
            </a:r>
            <a:r>
              <a:rPr lang="en"/>
              <a:t>Feasibility</a:t>
            </a:r>
            <a:r>
              <a:rPr lang="en"/>
              <a:t> </a:t>
            </a:r>
            <a:endParaRPr/>
          </a:p>
        </p:txBody>
      </p:sp>
      <p:sp>
        <p:nvSpPr>
          <p:cNvPr id="130" name="Shape 1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Factors for organizational </a:t>
            </a:r>
            <a:r>
              <a:rPr lang="en"/>
              <a:t>feasibility</a:t>
            </a:r>
            <a:r>
              <a:rPr lang="en"/>
              <a:t> would include:</a:t>
            </a:r>
            <a:endParaRPr/>
          </a:p>
          <a:p>
            <a:pPr indent="-342900" lvl="0" marL="457200" rtl="0">
              <a:spcBef>
                <a:spcPts val="1600"/>
              </a:spcBef>
              <a:spcAft>
                <a:spcPts val="0"/>
              </a:spcAft>
              <a:buSzPts val="1800"/>
              <a:buChar char="●"/>
            </a:pPr>
            <a:r>
              <a:rPr lang="en"/>
              <a:t>Student acceptance for the app because it solves a common issue</a:t>
            </a:r>
            <a:endParaRPr/>
          </a:p>
          <a:p>
            <a:pPr indent="-342900" lvl="0" marL="457200" rtl="0">
              <a:spcBef>
                <a:spcPts val="0"/>
              </a:spcBef>
              <a:spcAft>
                <a:spcPts val="0"/>
              </a:spcAft>
              <a:buSzPts val="1800"/>
              <a:buChar char="●"/>
            </a:pPr>
            <a:r>
              <a:rPr lang="en"/>
              <a:t>Brings positive attention to UMBC for continually adding to its campus </a:t>
            </a:r>
            <a:endParaRPr/>
          </a:p>
          <a:p>
            <a:pPr indent="-342900" lvl="0" marL="457200">
              <a:spcBef>
                <a:spcPts val="0"/>
              </a:spcBef>
              <a:spcAft>
                <a:spcPts val="0"/>
              </a:spcAft>
              <a:buSzPts val="1800"/>
              <a:buChar char="●"/>
            </a:pPr>
            <a:r>
              <a:rPr lang="en"/>
              <a:t>Generate revenue through more students applying to UMBC</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We Need to Build</a:t>
            </a:r>
            <a:endParaRPr/>
          </a:p>
        </p:txBody>
      </p:sp>
      <p:sp>
        <p:nvSpPr>
          <p:cNvPr id="136" name="Shape 1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000"/>
              <a:t>For this project  we will need capital for the following: </a:t>
            </a:r>
            <a:endParaRPr sz="2000"/>
          </a:p>
          <a:p>
            <a:pPr indent="-355600" lvl="0" marL="457200" rtl="0">
              <a:spcBef>
                <a:spcPts val="1600"/>
              </a:spcBef>
              <a:spcAft>
                <a:spcPts val="0"/>
              </a:spcAft>
              <a:buSzPts val="2000"/>
              <a:buChar char="●"/>
            </a:pPr>
            <a:r>
              <a:rPr lang="en" sz="2000"/>
              <a:t>Purchasing the sensors for the parking areas.</a:t>
            </a:r>
            <a:endParaRPr sz="2000"/>
          </a:p>
          <a:p>
            <a:pPr indent="-355600" lvl="0" marL="457200">
              <a:spcBef>
                <a:spcPts val="0"/>
              </a:spcBef>
              <a:spcAft>
                <a:spcPts val="0"/>
              </a:spcAft>
              <a:buSzPts val="2000"/>
              <a:buChar char="●"/>
            </a:pPr>
            <a:r>
              <a:rPr lang="en" sz="2000"/>
              <a:t>Constructing pillars to install the laser sensors at the entrance of the Parking Lot.</a:t>
            </a:r>
            <a:endParaRPr sz="2000"/>
          </a:p>
          <a:p>
            <a:pPr indent="-355600" lvl="0" marL="457200" rtl="0">
              <a:spcBef>
                <a:spcPts val="0"/>
              </a:spcBef>
              <a:spcAft>
                <a:spcPts val="0"/>
              </a:spcAft>
              <a:buSzPts val="2000"/>
              <a:buChar char="●"/>
            </a:pPr>
            <a:r>
              <a:rPr lang="en" sz="2000"/>
              <a:t>Designing and Creating the Application.</a:t>
            </a:r>
            <a:endParaRPr sz="2000"/>
          </a:p>
          <a:p>
            <a:pPr indent="-355600" lvl="0" marL="457200" rtl="0">
              <a:spcBef>
                <a:spcPts val="0"/>
              </a:spcBef>
              <a:spcAft>
                <a:spcPts val="0"/>
              </a:spcAft>
              <a:buSzPts val="2000"/>
              <a:buChar char="●"/>
            </a:pPr>
            <a:r>
              <a:rPr lang="en" sz="2000"/>
              <a:t>Maintenance team to check the sensors.</a:t>
            </a:r>
            <a:endParaRPr sz="2000"/>
          </a:p>
          <a:p>
            <a:pPr indent="-355600" lvl="0" marL="457200" rtl="0">
              <a:spcBef>
                <a:spcPts val="0"/>
              </a:spcBef>
              <a:spcAft>
                <a:spcPts val="0"/>
              </a:spcAft>
              <a:buSzPts val="2000"/>
              <a:buChar char="●"/>
            </a:pPr>
            <a:r>
              <a:rPr lang="en" sz="2000"/>
              <a:t>Purchase backup sensors in case of </a:t>
            </a:r>
            <a:r>
              <a:rPr lang="en" sz="2000"/>
              <a:t>emergency.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Project Constraints/Restrictions</a:t>
            </a:r>
            <a:endParaRPr/>
          </a:p>
        </p:txBody>
      </p:sp>
      <p:sp>
        <p:nvSpPr>
          <p:cNvPr id="142" name="Shape 1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Integrating the physical infrastructure for the system would most likely need to be done during non-peak hours/season.</a:t>
            </a:r>
            <a:endParaRPr/>
          </a:p>
          <a:p>
            <a:pPr indent="-342900" lvl="0" marL="457200" rtl="0">
              <a:spcBef>
                <a:spcPts val="0"/>
              </a:spcBef>
              <a:spcAft>
                <a:spcPts val="0"/>
              </a:spcAft>
              <a:buSzPts val="1800"/>
              <a:buChar char="●"/>
            </a:pPr>
            <a:r>
              <a:rPr lang="en"/>
              <a:t>The implementations time would be optimal during the summer when the campus does not have a lot of students coming to campus.</a:t>
            </a:r>
            <a:endParaRPr/>
          </a:p>
          <a:p>
            <a:pPr indent="-342900" lvl="0" marL="457200" rtl="0">
              <a:spcBef>
                <a:spcPts val="0"/>
              </a:spcBef>
              <a:spcAft>
                <a:spcPts val="0"/>
              </a:spcAft>
              <a:buSzPts val="1800"/>
              <a:buChar char="●"/>
            </a:pPr>
            <a:r>
              <a:rPr lang="en"/>
              <a:t>Storing the application data on UMBC cloud servers and accessing the data from the servers.</a:t>
            </a:r>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Project Methodology </a:t>
            </a:r>
            <a:endParaRPr/>
          </a:p>
        </p:txBody>
      </p:sp>
      <p:sp>
        <p:nvSpPr>
          <p:cNvPr id="148" name="Shape 1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Our group has agreed upon using the </a:t>
            </a:r>
            <a:r>
              <a:rPr b="1" lang="en"/>
              <a:t>Agile</a:t>
            </a:r>
            <a:r>
              <a:rPr b="1" lang="en"/>
              <a:t> Development Methodology</a:t>
            </a:r>
            <a:r>
              <a:rPr lang="en"/>
              <a:t> for the following reasons:</a:t>
            </a:r>
            <a:endParaRPr/>
          </a:p>
          <a:p>
            <a:pPr indent="-342900" lvl="0" marL="457200" rtl="0">
              <a:spcBef>
                <a:spcPts val="1600"/>
              </a:spcBef>
              <a:spcAft>
                <a:spcPts val="0"/>
              </a:spcAft>
              <a:buSzPts val="1800"/>
              <a:buChar char="●"/>
            </a:pPr>
            <a:r>
              <a:rPr lang="en"/>
              <a:t>Focus on short cycles that produce a complete software product </a:t>
            </a:r>
            <a:endParaRPr/>
          </a:p>
          <a:p>
            <a:pPr indent="-342900" lvl="0" marL="457200" rtl="0">
              <a:spcBef>
                <a:spcPts val="0"/>
              </a:spcBef>
              <a:spcAft>
                <a:spcPts val="0"/>
              </a:spcAft>
              <a:buSzPts val="1800"/>
              <a:buChar char="●"/>
            </a:pPr>
            <a:r>
              <a:rPr lang="en"/>
              <a:t>Highly adaptable in dynamic environments</a:t>
            </a:r>
            <a:endParaRPr/>
          </a:p>
          <a:p>
            <a:pPr indent="-342900" lvl="0" marL="457200" rtl="0">
              <a:spcBef>
                <a:spcPts val="0"/>
              </a:spcBef>
              <a:spcAft>
                <a:spcPts val="0"/>
              </a:spcAft>
              <a:buSzPts val="1800"/>
              <a:buChar char="●"/>
            </a:pPr>
            <a:r>
              <a:rPr lang="en"/>
              <a:t>Each release of the mobile application will be thoroughly tested to ensure quality </a:t>
            </a:r>
            <a:endParaRPr/>
          </a:p>
          <a:p>
            <a:pPr indent="-342900" lvl="0" marL="457200" rtl="0">
              <a:spcBef>
                <a:spcPts val="0"/>
              </a:spcBef>
              <a:spcAft>
                <a:spcPts val="0"/>
              </a:spcAft>
              <a:buSzPts val="1800"/>
              <a:buChar char="●"/>
            </a:pPr>
            <a:r>
              <a:rPr lang="en"/>
              <a:t>Can work well with UMBC’s recent trend of campus changes.</a:t>
            </a:r>
            <a:endParaRPr/>
          </a:p>
          <a:p>
            <a:pPr indent="-342900" lvl="0" marL="457200" rtl="0">
              <a:spcBef>
                <a:spcPts val="0"/>
              </a:spcBef>
              <a:spcAft>
                <a:spcPts val="0"/>
              </a:spcAft>
              <a:buSzPts val="1800"/>
              <a:buChar char="●"/>
            </a:pPr>
            <a:r>
              <a:rPr lang="en"/>
              <a:t>Parking lot sensors can be installed through waves and then activated for use.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pic>
        <p:nvPicPr>
          <p:cNvPr id="153" name="Shape 153"/>
          <p:cNvPicPr preferRelativeResize="0"/>
          <p:nvPr/>
        </p:nvPicPr>
        <p:blipFill>
          <a:blip r:embed="rId3">
            <a:alphaModFix/>
          </a:blip>
          <a:stretch>
            <a:fillRect/>
          </a:stretch>
        </p:blipFill>
        <p:spPr>
          <a:xfrm>
            <a:off x="1090475" y="0"/>
            <a:ext cx="7105650" cy="5005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Project Plan </a:t>
            </a:r>
            <a:endParaRPr/>
          </a:p>
        </p:txBody>
      </p:sp>
      <p:sp>
        <p:nvSpPr>
          <p:cNvPr id="159" name="Shape 1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Planning (10%)				2 months</a:t>
            </a:r>
            <a:endParaRPr/>
          </a:p>
          <a:p>
            <a:pPr indent="0" lvl="0" marL="0">
              <a:spcBef>
                <a:spcPts val="1600"/>
              </a:spcBef>
              <a:spcAft>
                <a:spcPts val="0"/>
              </a:spcAft>
              <a:buNone/>
            </a:pPr>
            <a:r>
              <a:rPr lang="en"/>
              <a:t>Analysis (20%)				4 months</a:t>
            </a:r>
            <a:endParaRPr/>
          </a:p>
          <a:p>
            <a:pPr indent="0" lvl="0" marL="0">
              <a:spcBef>
                <a:spcPts val="1600"/>
              </a:spcBef>
              <a:spcAft>
                <a:spcPts val="0"/>
              </a:spcAft>
              <a:buNone/>
            </a:pPr>
            <a:r>
              <a:rPr lang="en"/>
              <a:t>Design (30%)					6 months</a:t>
            </a:r>
            <a:endParaRPr/>
          </a:p>
          <a:p>
            <a:pPr indent="0" lvl="0" marL="0">
              <a:spcBef>
                <a:spcPts val="1600"/>
              </a:spcBef>
              <a:spcAft>
                <a:spcPts val="0"/>
              </a:spcAft>
              <a:buNone/>
            </a:pPr>
            <a:r>
              <a:rPr lang="en"/>
              <a:t>Implementation (40%)  		8 months</a:t>
            </a:r>
            <a:endParaRPr/>
          </a:p>
          <a:p>
            <a:pPr indent="0" lvl="0" marL="0">
              <a:spcBef>
                <a:spcPts val="1600"/>
              </a:spcBef>
              <a:spcAft>
                <a:spcPts val="0"/>
              </a:spcAft>
              <a:buNone/>
            </a:pPr>
            <a:r>
              <a:rPr lang="en"/>
              <a:t>Approx. Total Project Length 	20 months </a:t>
            </a:r>
            <a:endParaRPr/>
          </a:p>
          <a:p>
            <a:pPr indent="0" lvl="0" marL="0">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Project Plan Explanation </a:t>
            </a:r>
            <a:endParaRPr/>
          </a:p>
        </p:txBody>
      </p:sp>
      <p:sp>
        <p:nvSpPr>
          <p:cNvPr id="165" name="Shape 1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As seen in the previous slide our group believes that the most time should be devoted to the implementation stage. </a:t>
            </a:r>
            <a:endParaRPr/>
          </a:p>
          <a:p>
            <a:pPr indent="0" lvl="0" marL="0">
              <a:spcBef>
                <a:spcPts val="1600"/>
              </a:spcBef>
              <a:spcAft>
                <a:spcPts val="0"/>
              </a:spcAft>
              <a:buNone/>
            </a:pPr>
            <a:r>
              <a:rPr lang="en"/>
              <a:t>This is due to the fact that our program will be made in </a:t>
            </a:r>
            <a:r>
              <a:rPr lang="en"/>
              <a:t>increments</a:t>
            </a:r>
            <a:r>
              <a:rPr lang="en"/>
              <a:t> where a lot of test will be conducted. </a:t>
            </a:r>
            <a:endParaRPr/>
          </a:p>
          <a:p>
            <a:pPr indent="0" lvl="0" marL="0">
              <a:spcBef>
                <a:spcPts val="1600"/>
              </a:spcBef>
              <a:spcAft>
                <a:spcPts val="1600"/>
              </a:spcAft>
              <a:buNone/>
            </a:pPr>
            <a:r>
              <a:rPr lang="en"/>
              <a:t>This will allow for people to give </a:t>
            </a:r>
            <a:r>
              <a:rPr lang="en"/>
              <a:t>consistent</a:t>
            </a:r>
            <a:r>
              <a:rPr lang="en"/>
              <a:t> feedback and our group can make changes where they are needed.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4400"/>
              <a:t>Our Application </a:t>
            </a:r>
            <a:endParaRPr/>
          </a:p>
        </p:txBody>
      </p:sp>
      <p:sp>
        <p:nvSpPr>
          <p:cNvPr id="66" name="Shape 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a:p>
            <a:pPr indent="0" lvl="0" marL="0">
              <a:spcBef>
                <a:spcPts val="1600"/>
              </a:spcBef>
              <a:spcAft>
                <a:spcPts val="0"/>
              </a:spcAft>
              <a:buNone/>
            </a:pPr>
            <a:r>
              <a:rPr lang="en" sz="2400"/>
              <a:t>Our application will display available parking spots throughout the UMBC campus.</a:t>
            </a:r>
            <a:endParaRPr sz="2400"/>
          </a:p>
          <a:p>
            <a:pPr indent="0" lvl="0" marL="0">
              <a:spcBef>
                <a:spcPts val="1600"/>
              </a:spcBef>
              <a:spcAft>
                <a:spcPts val="0"/>
              </a:spcAft>
              <a:buNone/>
            </a:pPr>
            <a:r>
              <a:rPr lang="en" sz="2400"/>
              <a:t>The app will be supported on iOS platforms as well as Android-based platforms.</a:t>
            </a:r>
            <a:endParaRPr sz="2400"/>
          </a:p>
          <a:p>
            <a:pPr indent="0" lvl="0" marL="0">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title"/>
          </p:nvPr>
        </p:nvSpPr>
        <p:spPr>
          <a:xfrm>
            <a:off x="72200" y="445075"/>
            <a:ext cx="86475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500"/>
              <a:t>Current Situation Without App</a:t>
            </a:r>
            <a:endParaRPr sz="3500"/>
          </a:p>
          <a:p>
            <a:pPr indent="0" lvl="0" marL="0">
              <a:spcBef>
                <a:spcPts val="0"/>
              </a:spcBef>
              <a:spcAft>
                <a:spcPts val="0"/>
              </a:spcAft>
              <a:buNone/>
            </a:pPr>
            <a:r>
              <a:rPr lang="en" sz="4400"/>
              <a:t> </a:t>
            </a:r>
            <a:endParaRPr/>
          </a:p>
        </p:txBody>
      </p:sp>
      <p:sp>
        <p:nvSpPr>
          <p:cNvPr id="72" name="Shape 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nSpc>
                <a:spcPct val="90000"/>
              </a:lnSpc>
              <a:spcBef>
                <a:spcPts val="1000"/>
              </a:spcBef>
              <a:spcAft>
                <a:spcPts val="0"/>
              </a:spcAft>
              <a:buSzPts val="2400"/>
              <a:buChar char="●"/>
            </a:pPr>
            <a:r>
              <a:rPr lang="en" sz="2400"/>
              <a:t>With the current infrastructure, there is no reliable way for people to know if a space is available in a parking lot. </a:t>
            </a:r>
            <a:endParaRPr sz="2400"/>
          </a:p>
          <a:p>
            <a:pPr indent="-381000" lvl="0" marL="457200" rtl="0">
              <a:lnSpc>
                <a:spcPct val="90000"/>
              </a:lnSpc>
              <a:spcBef>
                <a:spcPts val="0"/>
              </a:spcBef>
              <a:spcAft>
                <a:spcPts val="0"/>
              </a:spcAft>
              <a:buSzPts val="2400"/>
              <a:buChar char="●"/>
            </a:pPr>
            <a:r>
              <a:rPr lang="en" sz="2400"/>
              <a:t>That uncertainty creates a lot of the traffic congestion we all see on campus.</a:t>
            </a:r>
            <a:endParaRPr sz="2400"/>
          </a:p>
          <a:p>
            <a:pPr indent="0" lvl="0" marL="0">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000"/>
              <a:t>UMBC’s Business Need for the App</a:t>
            </a:r>
            <a:endParaRPr sz="3000"/>
          </a:p>
        </p:txBody>
      </p:sp>
      <p:sp>
        <p:nvSpPr>
          <p:cNvPr id="78" name="Shape 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90000"/>
              </a:lnSpc>
              <a:spcBef>
                <a:spcPts val="1000"/>
              </a:spcBef>
              <a:spcAft>
                <a:spcPts val="0"/>
              </a:spcAft>
              <a:buClr>
                <a:schemeClr val="dk1"/>
              </a:buClr>
              <a:buSzPts val="1100"/>
              <a:buFont typeface="Arial"/>
              <a:buNone/>
            </a:pPr>
            <a:r>
              <a:rPr lang="en" sz="2400"/>
              <a:t>• This project’s goal is to provide a more reliable solution to UMBC’s parking issues.</a:t>
            </a:r>
            <a:endParaRPr sz="2400"/>
          </a:p>
          <a:p>
            <a:pPr indent="0" lvl="0" marL="0" rtl="0">
              <a:lnSpc>
                <a:spcPct val="90000"/>
              </a:lnSpc>
              <a:spcBef>
                <a:spcPts val="1000"/>
              </a:spcBef>
              <a:spcAft>
                <a:spcPts val="0"/>
              </a:spcAft>
              <a:buClr>
                <a:schemeClr val="dk1"/>
              </a:buClr>
              <a:buSzPts val="1100"/>
              <a:buFont typeface="Arial"/>
              <a:buNone/>
            </a:pPr>
            <a:r>
              <a:rPr lang="en" sz="2400"/>
              <a:t>• We will need to install smart-sensors and develop a phone application.</a:t>
            </a:r>
            <a:endParaRPr sz="2400"/>
          </a:p>
          <a:p>
            <a:pPr indent="0" lvl="0" marL="0" rtl="0">
              <a:lnSpc>
                <a:spcPct val="90000"/>
              </a:lnSpc>
              <a:spcBef>
                <a:spcPts val="1000"/>
              </a:spcBef>
              <a:spcAft>
                <a:spcPts val="0"/>
              </a:spcAft>
              <a:buClr>
                <a:schemeClr val="dk1"/>
              </a:buClr>
              <a:buSzPts val="1100"/>
              <a:buFont typeface="Arial"/>
              <a:buNone/>
            </a:pPr>
            <a:r>
              <a:rPr lang="en" sz="2400"/>
              <a:t>• As a result, people will be able to locate open parking spots available throughout the campus without driving around searching for them.</a:t>
            </a:r>
            <a:endParaRPr sz="2400"/>
          </a:p>
          <a:p>
            <a:pPr indent="0" lvl="0" marL="0">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311700" y="49495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Business Value for UMBC</a:t>
            </a:r>
            <a:endParaRPr/>
          </a:p>
        </p:txBody>
      </p:sp>
      <p:sp>
        <p:nvSpPr>
          <p:cNvPr id="84" name="Shape 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Char char="●"/>
            </a:pPr>
            <a:r>
              <a:rPr lang="en" sz="2400"/>
              <a:t>The use of technology to improve quality of life would showcase the modernity of UMBC.</a:t>
            </a:r>
            <a:endParaRPr sz="2400"/>
          </a:p>
          <a:p>
            <a:pPr indent="-381000" lvl="0" marL="457200">
              <a:spcBef>
                <a:spcPts val="0"/>
              </a:spcBef>
              <a:spcAft>
                <a:spcPts val="0"/>
              </a:spcAft>
              <a:buSzPts val="2400"/>
              <a:buChar char="●"/>
            </a:pPr>
            <a:r>
              <a:rPr lang="en" sz="2400"/>
              <a:t>This would subsequently attract more students to apply and people to bring business to UMBC seeing as how the school is innovative and capable of making  technological improvements to their campus.</a:t>
            </a:r>
            <a:endParaRPr sz="2400"/>
          </a:p>
          <a:p>
            <a:pPr indent="0" lvl="0" marL="0">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Marketing Analysis</a:t>
            </a:r>
            <a:endParaRPr/>
          </a:p>
        </p:txBody>
      </p:sp>
      <p:sp>
        <p:nvSpPr>
          <p:cNvPr id="90" name="Shape 9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nSpc>
                <a:spcPct val="115000"/>
              </a:lnSpc>
              <a:spcBef>
                <a:spcPts val="0"/>
              </a:spcBef>
              <a:spcAft>
                <a:spcPts val="0"/>
              </a:spcAft>
              <a:buSzPts val="2400"/>
              <a:buFont typeface="Calibri"/>
              <a:buChar char="●"/>
            </a:pPr>
            <a:r>
              <a:rPr lang="en" sz="2400">
                <a:latin typeface="Calibri"/>
                <a:ea typeface="Calibri"/>
                <a:cs typeface="Calibri"/>
                <a:sym typeface="Calibri"/>
              </a:rPr>
              <a:t>UMBC can help advertise the application.</a:t>
            </a:r>
            <a:endParaRPr sz="2400">
              <a:latin typeface="Calibri"/>
              <a:ea typeface="Calibri"/>
              <a:cs typeface="Calibri"/>
              <a:sym typeface="Calibri"/>
            </a:endParaRPr>
          </a:p>
          <a:p>
            <a:pPr indent="-381000" lvl="0" marL="457200" rtl="0">
              <a:lnSpc>
                <a:spcPct val="115000"/>
              </a:lnSpc>
              <a:spcBef>
                <a:spcPts val="0"/>
              </a:spcBef>
              <a:spcAft>
                <a:spcPts val="0"/>
              </a:spcAft>
              <a:buSzPts val="2400"/>
              <a:buFont typeface="Calibri"/>
              <a:buChar char="●"/>
            </a:pPr>
            <a:r>
              <a:rPr lang="en" sz="2400">
                <a:latin typeface="Calibri"/>
                <a:ea typeface="Calibri"/>
                <a:cs typeface="Calibri"/>
                <a:sym typeface="Calibri"/>
              </a:rPr>
              <a:t>MyUMBC website and banners.</a:t>
            </a:r>
            <a:endParaRPr sz="2400">
              <a:latin typeface="Calibri"/>
              <a:ea typeface="Calibri"/>
              <a:cs typeface="Calibri"/>
              <a:sym typeface="Calibri"/>
            </a:endParaRPr>
          </a:p>
          <a:p>
            <a:pPr indent="-381000" lvl="0" marL="457200" rtl="0">
              <a:lnSpc>
                <a:spcPct val="115000"/>
              </a:lnSpc>
              <a:spcBef>
                <a:spcPts val="0"/>
              </a:spcBef>
              <a:spcAft>
                <a:spcPts val="0"/>
              </a:spcAft>
              <a:buSzPts val="2400"/>
              <a:buFont typeface="Calibri"/>
              <a:buChar char="●"/>
            </a:pPr>
            <a:r>
              <a:rPr lang="en" sz="2400">
                <a:latin typeface="Calibri"/>
                <a:ea typeface="Calibri"/>
                <a:cs typeface="Calibri"/>
                <a:sym typeface="Calibri"/>
              </a:rPr>
              <a:t>Market to other universities’ student government associations in order to expand.</a:t>
            </a:r>
            <a:endParaRPr sz="2400">
              <a:latin typeface="Calibri"/>
              <a:ea typeface="Calibri"/>
              <a:cs typeface="Calibri"/>
              <a:sym typeface="Calibri"/>
            </a:endParaRPr>
          </a:p>
          <a:p>
            <a:pPr indent="0" lvl="0" marL="0">
              <a:spcBef>
                <a:spcPts val="0"/>
              </a:spcBef>
              <a:spcAft>
                <a:spcPts val="1600"/>
              </a:spcAft>
              <a:buNone/>
            </a:pPr>
            <a:r>
              <a:t/>
            </a:r>
            <a:endParaRPr sz="24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Marketing Cost </a:t>
            </a:r>
            <a:endParaRPr/>
          </a:p>
        </p:txBody>
      </p:sp>
      <p:sp>
        <p:nvSpPr>
          <p:cNvPr id="96" name="Shape 9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Char char="●"/>
            </a:pPr>
            <a:r>
              <a:rPr lang="en" sz="2400"/>
              <a:t>Free!</a:t>
            </a:r>
            <a:endParaRPr sz="2400"/>
          </a:p>
          <a:p>
            <a:pPr indent="-381000" lvl="0" marL="457200" rtl="0">
              <a:spcBef>
                <a:spcPts val="0"/>
              </a:spcBef>
              <a:spcAft>
                <a:spcPts val="0"/>
              </a:spcAft>
              <a:buSzPts val="2400"/>
              <a:buChar char="●"/>
            </a:pPr>
            <a:r>
              <a:rPr lang="en" sz="2400"/>
              <a:t>Advertise on UMBC’s Page.</a:t>
            </a:r>
            <a:endParaRPr sz="2400"/>
          </a:p>
          <a:p>
            <a:pPr indent="-381000" lvl="0" marL="457200" rtl="0">
              <a:spcBef>
                <a:spcPts val="0"/>
              </a:spcBef>
              <a:spcAft>
                <a:spcPts val="0"/>
              </a:spcAft>
              <a:buSzPts val="2400"/>
              <a:buChar char="●"/>
            </a:pPr>
            <a:r>
              <a:rPr lang="en" sz="2400"/>
              <a:t>Refer the idea to Dr. Hrabowski.</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Parking</a:t>
            </a:r>
            <a:endParaRPr/>
          </a:p>
        </p:txBody>
      </p:sp>
      <p:sp>
        <p:nvSpPr>
          <p:cNvPr id="102" name="Shape 10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Char char="●"/>
            </a:pPr>
            <a:r>
              <a:rPr lang="en" sz="2400"/>
              <a:t>UMBC has 28 total lots that faculty, commuters, and on campus residents can park in.</a:t>
            </a:r>
            <a:endParaRPr sz="2400"/>
          </a:p>
          <a:p>
            <a:pPr indent="-381000" lvl="0" marL="457200">
              <a:spcBef>
                <a:spcPts val="0"/>
              </a:spcBef>
              <a:spcAft>
                <a:spcPts val="0"/>
              </a:spcAft>
              <a:buSzPts val="2400"/>
              <a:buChar char="●"/>
            </a:pPr>
            <a:r>
              <a:rPr lang="en" sz="2400"/>
              <a:t>Sensors would be installed in all of these lots and depending on what permit you have the app will filter the lots you are </a:t>
            </a:r>
            <a:r>
              <a:rPr lang="en" sz="2400"/>
              <a:t>eligible</a:t>
            </a:r>
            <a:r>
              <a:rPr lang="en" sz="2400"/>
              <a:t> to park in.</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pic>
        <p:nvPicPr>
          <p:cNvPr id="107" name="Shape 107"/>
          <p:cNvPicPr preferRelativeResize="0"/>
          <p:nvPr/>
        </p:nvPicPr>
        <p:blipFill>
          <a:blip r:embed="rId3">
            <a:alphaModFix/>
          </a:blip>
          <a:stretch>
            <a:fillRect/>
          </a:stretch>
        </p:blipFill>
        <p:spPr>
          <a:xfrm>
            <a:off x="152400" y="315275"/>
            <a:ext cx="8839199" cy="411675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