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Deliverable 2 </a:t>
            </a:r>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Dewey Decimal 7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Interview Scenario </a:t>
            </a:r>
            <a:endParaRPr/>
          </a:p>
          <a:p>
            <a:pPr indent="0" lvl="0" marL="0">
              <a:spcBef>
                <a:spcPts val="0"/>
              </a:spcBef>
              <a:spcAft>
                <a:spcPts val="0"/>
              </a:spcAft>
              <a:buNone/>
            </a:pPr>
            <a:r>
              <a:rPr lang="en"/>
              <a:t>(UMBC’s Inquiry on the Mobile App)</a:t>
            </a:r>
            <a:endParaRPr/>
          </a:p>
        </p:txBody>
      </p:sp>
      <p:sp>
        <p:nvSpPr>
          <p:cNvPr id="332" name="Shape 33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000000"/>
                </a:solidFill>
                <a:latin typeface="Arial"/>
                <a:ea typeface="Arial"/>
                <a:cs typeface="Arial"/>
                <a:sym typeface="Arial"/>
              </a:rPr>
              <a:t>Q: Will this app accommodate those with special needs?</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A: Yes, in the app the user will have the choice of identifying there specified parking permit, additionally if the user has a handicapped pass this identified as just another option.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Interview Scenario </a:t>
            </a:r>
            <a:endParaRPr/>
          </a:p>
          <a:p>
            <a:pPr indent="0" lvl="0" marL="0">
              <a:spcBef>
                <a:spcPts val="0"/>
              </a:spcBef>
              <a:spcAft>
                <a:spcPts val="0"/>
              </a:spcAft>
              <a:buNone/>
            </a:pPr>
            <a:r>
              <a:rPr lang="en"/>
              <a:t>(UMBC’s Inquiry on the Mobile App)</a:t>
            </a:r>
            <a:endParaRPr/>
          </a:p>
        </p:txBody>
      </p:sp>
      <p:sp>
        <p:nvSpPr>
          <p:cNvPr id="338" name="Shape 33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000000"/>
                </a:solidFill>
                <a:latin typeface="Arial"/>
                <a:ea typeface="Arial"/>
                <a:cs typeface="Arial"/>
                <a:sym typeface="Arial"/>
              </a:rPr>
              <a:t>Q: Will this app be able to support additional expansions to our campus?</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A: This app will be able to support additional expansions to the campus so long as sensors are incorporated in these expansions.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Interview Scenario </a:t>
            </a:r>
            <a:endParaRPr/>
          </a:p>
          <a:p>
            <a:pPr indent="0" lvl="0" marL="0">
              <a:spcBef>
                <a:spcPts val="0"/>
              </a:spcBef>
              <a:spcAft>
                <a:spcPts val="0"/>
              </a:spcAft>
              <a:buNone/>
            </a:pPr>
            <a:r>
              <a:rPr lang="en"/>
              <a:t>(UMBC’s Inquiry on the Mobile App)</a:t>
            </a:r>
            <a:endParaRPr/>
          </a:p>
        </p:txBody>
      </p:sp>
      <p:sp>
        <p:nvSpPr>
          <p:cNvPr id="344" name="Shape 34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000000"/>
                </a:solidFill>
                <a:latin typeface="Arial"/>
                <a:ea typeface="Arial"/>
                <a:cs typeface="Arial"/>
                <a:sym typeface="Arial"/>
              </a:rPr>
              <a:t>Q: In the future can this app be more than just a parking app?</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A: While this app currently is just the means determining how many people are parked within a certain area it can be improved to be much more. Potential upgraded to have a better user interface that would serve as a GPS to assist the user in finding spots with greater accuracy.</a:t>
            </a:r>
            <a:endParaRPr sz="12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Interview Scenario </a:t>
            </a:r>
            <a:endParaRPr/>
          </a:p>
          <a:p>
            <a:pPr indent="0" lvl="0" marL="0">
              <a:spcBef>
                <a:spcPts val="0"/>
              </a:spcBef>
              <a:spcAft>
                <a:spcPts val="0"/>
              </a:spcAft>
              <a:buNone/>
            </a:pPr>
            <a:r>
              <a:rPr lang="en"/>
              <a:t>(Student’s Inquiry on the Mobile App)</a:t>
            </a:r>
            <a:endParaRPr/>
          </a:p>
        </p:txBody>
      </p:sp>
      <p:sp>
        <p:nvSpPr>
          <p:cNvPr id="350" name="Shape 35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000000"/>
                </a:solidFill>
                <a:latin typeface="Arial"/>
                <a:ea typeface="Arial"/>
                <a:cs typeface="Arial"/>
                <a:sym typeface="Arial"/>
              </a:rPr>
              <a:t>Q: Will that app be supported on IOS and Android?</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A: Yes the app will be supported on both platforms.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Interview Scenario </a:t>
            </a:r>
            <a:endParaRPr/>
          </a:p>
          <a:p>
            <a:pPr indent="0" lvl="0" marL="0">
              <a:spcBef>
                <a:spcPts val="0"/>
              </a:spcBef>
              <a:spcAft>
                <a:spcPts val="0"/>
              </a:spcAft>
              <a:buNone/>
            </a:pPr>
            <a:r>
              <a:rPr lang="en"/>
              <a:t>(Student’s Inquiry on the Mobile App)</a:t>
            </a:r>
            <a:endParaRPr/>
          </a:p>
        </p:txBody>
      </p:sp>
      <p:sp>
        <p:nvSpPr>
          <p:cNvPr id="356" name="Shape 35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000000"/>
                </a:solidFill>
                <a:latin typeface="Arial"/>
                <a:ea typeface="Arial"/>
                <a:cs typeface="Arial"/>
                <a:sym typeface="Arial"/>
              </a:rPr>
              <a:t>Q: Will this app consider my parking permit?</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A: Our app will take into consideration your current parking pass. This selection will be made through the user while they are running the app.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Interview Scenario </a:t>
            </a:r>
            <a:endParaRPr/>
          </a:p>
          <a:p>
            <a:pPr indent="0" lvl="0" marL="0">
              <a:spcBef>
                <a:spcPts val="0"/>
              </a:spcBef>
              <a:spcAft>
                <a:spcPts val="0"/>
              </a:spcAft>
              <a:buNone/>
            </a:pPr>
            <a:r>
              <a:rPr lang="en"/>
              <a:t>(Student’s Inquiry on the Mobile App)</a:t>
            </a:r>
            <a:endParaRPr/>
          </a:p>
        </p:txBody>
      </p:sp>
      <p:sp>
        <p:nvSpPr>
          <p:cNvPr id="362" name="Shape 36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000000"/>
                </a:solidFill>
                <a:latin typeface="Arial"/>
                <a:ea typeface="Arial"/>
                <a:cs typeface="Arial"/>
                <a:sym typeface="Arial"/>
              </a:rPr>
              <a:t>Q: How accurate is the application in finding spots?</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A: Currently our app is taking into consideration the amount of cars that enter and exit a specific parking area, our numbers will represent the number of open spaces in the parking area. Although we are looking to increase our accuracy through various sensor technologies that will allow the user to know exactly which spots are open in a specific parking area.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 Case for Mobile App </a:t>
            </a:r>
            <a:endParaRPr/>
          </a:p>
        </p:txBody>
      </p:sp>
      <p:sp>
        <p:nvSpPr>
          <p:cNvPr id="368" name="Shape 36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the users first run through of the app </a:t>
            </a:r>
            <a:endParaRPr/>
          </a:p>
          <a:p>
            <a:pPr indent="0" lvl="0" marL="0">
              <a:spcBef>
                <a:spcPts val="1600"/>
              </a:spcBef>
              <a:spcAft>
                <a:spcPts val="0"/>
              </a:spcAft>
              <a:buNone/>
            </a:pPr>
            <a:r>
              <a:rPr lang="en"/>
              <a:t>User Agent =&gt; User Registration</a:t>
            </a:r>
            <a:endParaRPr/>
          </a:p>
          <a:p>
            <a:pPr indent="0" lvl="0" marL="0">
              <a:spcBef>
                <a:spcPts val="1600"/>
              </a:spcBef>
              <a:spcAft>
                <a:spcPts val="0"/>
              </a:spcAft>
              <a:buNone/>
            </a:pPr>
            <a:r>
              <a:rPr lang="en"/>
              <a:t>User Agent  =&gt; User Login </a:t>
            </a:r>
            <a:endParaRPr/>
          </a:p>
          <a:p>
            <a:pPr indent="0" lvl="0" marL="0">
              <a:spcBef>
                <a:spcPts val="1600"/>
              </a:spcBef>
              <a:spcAft>
                <a:spcPts val="0"/>
              </a:spcAft>
              <a:buNone/>
            </a:pPr>
            <a:r>
              <a:rPr lang="en"/>
              <a:t>Profile Settings &lt;= User Login =&gt; Logout </a:t>
            </a:r>
            <a:endParaRPr/>
          </a:p>
          <a:p>
            <a:pPr indent="0" lvl="0" marL="0">
              <a:spcBef>
                <a:spcPts val="1600"/>
              </a:spcBef>
              <a:spcAft>
                <a:spcPts val="1600"/>
              </a:spcAft>
              <a:buNone/>
            </a:pPr>
            <a:r>
              <a:rPr lang="en"/>
              <a:t>Potential other details &lt;= Profile Settings =&gt; Set parking pass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User Requirements </a:t>
            </a:r>
            <a:endParaRPr/>
          </a:p>
        </p:txBody>
      </p:sp>
      <p:sp>
        <p:nvSpPr>
          <p:cNvPr id="284" name="Shape 28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Register to use the application</a:t>
            </a:r>
            <a:endParaRPr sz="1200">
              <a:solidFill>
                <a:srgbClr val="000000"/>
              </a:solidFill>
              <a:latin typeface="Arial"/>
              <a:ea typeface="Arial"/>
              <a:cs typeface="Arial"/>
              <a:sym typeface="Arial"/>
            </a:endParaRPr>
          </a:p>
          <a:p>
            <a:pPr indent="-304800" lvl="0" marL="457200" rtl="0">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Sign into the application</a:t>
            </a:r>
            <a:endParaRPr sz="1200">
              <a:solidFill>
                <a:srgbClr val="000000"/>
              </a:solidFill>
              <a:latin typeface="Arial"/>
              <a:ea typeface="Arial"/>
              <a:cs typeface="Arial"/>
              <a:sym typeface="Arial"/>
            </a:endParaRPr>
          </a:p>
          <a:p>
            <a:pPr indent="-304800" lvl="0" marL="457200" rtl="0">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Designate Permit Type (idea: have application sort parking by permit)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303800" y="635600"/>
            <a:ext cx="7030500" cy="9993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Functional Requirements </a:t>
            </a:r>
            <a:endParaRPr/>
          </a:p>
        </p:txBody>
      </p:sp>
      <p:sp>
        <p:nvSpPr>
          <p:cNvPr id="290" name="Shape 29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Display Available Parking in open lots (Application/Displayed signs).</a:t>
            </a:r>
            <a:endParaRPr sz="1200">
              <a:solidFill>
                <a:srgbClr val="000000"/>
              </a:solidFill>
              <a:latin typeface="Arial"/>
              <a:ea typeface="Arial"/>
              <a:cs typeface="Arial"/>
              <a:sym typeface="Arial"/>
            </a:endParaRPr>
          </a:p>
          <a:p>
            <a:pPr indent="-304800" lvl="1" marL="914400" rtl="0">
              <a:spcBef>
                <a:spcPts val="0"/>
              </a:spcBef>
              <a:spcAft>
                <a:spcPts val="0"/>
              </a:spcAft>
              <a:buClr>
                <a:srgbClr val="000000"/>
              </a:buClr>
              <a:buSzPts val="1200"/>
              <a:buFont typeface="Arial"/>
              <a:buAutoNum type="alphaLcPeriod"/>
            </a:pPr>
            <a:r>
              <a:rPr i="1" lang="en" sz="1200">
                <a:solidFill>
                  <a:srgbClr val="000000"/>
                </a:solidFill>
                <a:latin typeface="Arial"/>
                <a:ea typeface="Arial"/>
                <a:cs typeface="Arial"/>
                <a:sym typeface="Arial"/>
              </a:rPr>
              <a:t>Information-Oriented</a:t>
            </a:r>
            <a:r>
              <a:rPr lang="en" sz="1200">
                <a:solidFill>
                  <a:srgbClr val="000000"/>
                </a:solidFill>
                <a:latin typeface="Arial"/>
                <a:ea typeface="Arial"/>
                <a:cs typeface="Arial"/>
                <a:sym typeface="Arial"/>
              </a:rPr>
              <a:t>: The system has to update to display real-time information that’s accurate for the user’s use.</a:t>
            </a:r>
            <a:endParaRPr sz="1200">
              <a:solidFill>
                <a:srgbClr val="000000"/>
              </a:solidFill>
              <a:latin typeface="Arial"/>
              <a:ea typeface="Arial"/>
              <a:cs typeface="Arial"/>
              <a:sym typeface="Arial"/>
            </a:endParaRPr>
          </a:p>
          <a:p>
            <a:pPr indent="-304800" lvl="0" marL="457200" rtl="0">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Sort Parking availability based on permit type (Application).</a:t>
            </a:r>
            <a:endParaRPr sz="1200">
              <a:solidFill>
                <a:srgbClr val="000000"/>
              </a:solidFill>
              <a:latin typeface="Arial"/>
              <a:ea typeface="Arial"/>
              <a:cs typeface="Arial"/>
              <a:sym typeface="Arial"/>
            </a:endParaRPr>
          </a:p>
          <a:p>
            <a:pPr indent="-304800" lvl="1" marL="914400" rtl="0">
              <a:spcBef>
                <a:spcPts val="0"/>
              </a:spcBef>
              <a:spcAft>
                <a:spcPts val="0"/>
              </a:spcAft>
              <a:buClr>
                <a:srgbClr val="000000"/>
              </a:buClr>
              <a:buSzPts val="1200"/>
              <a:buFont typeface="Arial"/>
              <a:buAutoNum type="alphaLcPeriod"/>
            </a:pPr>
            <a:r>
              <a:rPr i="1" lang="en" sz="1200">
                <a:solidFill>
                  <a:srgbClr val="000000"/>
                </a:solidFill>
                <a:latin typeface="Arial"/>
                <a:ea typeface="Arial"/>
                <a:cs typeface="Arial"/>
                <a:sym typeface="Arial"/>
              </a:rPr>
              <a:t>Process-Oriented:</a:t>
            </a:r>
            <a:r>
              <a:rPr lang="en" sz="1200">
                <a:solidFill>
                  <a:srgbClr val="000000"/>
                </a:solidFill>
                <a:latin typeface="Arial"/>
                <a:ea typeface="Arial"/>
                <a:cs typeface="Arial"/>
                <a:sym typeface="Arial"/>
              </a:rPr>
              <a:t> Without knowing the permit type, the application should just show open parking, but if we allow the option to narrow your permit type, then restricting available parking becomes a process. </a:t>
            </a:r>
            <a:endParaRPr sz="12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Non-Functional Requirements (Operational) </a:t>
            </a:r>
            <a:endParaRPr/>
          </a:p>
        </p:txBody>
      </p:sp>
      <p:sp>
        <p:nvSpPr>
          <p:cNvPr id="296" name="Shape 29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04800" lvl="1" marL="914400" rtl="0">
              <a:spcBef>
                <a:spcPts val="0"/>
              </a:spcBef>
              <a:spcAft>
                <a:spcPts val="0"/>
              </a:spcAft>
              <a:buClr>
                <a:srgbClr val="000000"/>
              </a:buClr>
              <a:buSzPts val="1200"/>
              <a:buFont typeface="Arial"/>
              <a:buAutoNum type="alphaLcPeriod"/>
            </a:pPr>
            <a:r>
              <a:rPr lang="en" sz="1200">
                <a:solidFill>
                  <a:srgbClr val="000000"/>
                </a:solidFill>
                <a:latin typeface="Arial"/>
                <a:ea typeface="Arial"/>
                <a:cs typeface="Arial"/>
                <a:sym typeface="Arial"/>
              </a:rPr>
              <a:t>System should run on Androids.</a:t>
            </a:r>
            <a:endParaRPr sz="1200">
              <a:solidFill>
                <a:srgbClr val="000000"/>
              </a:solidFill>
              <a:latin typeface="Arial"/>
              <a:ea typeface="Arial"/>
              <a:cs typeface="Arial"/>
              <a:sym typeface="Arial"/>
            </a:endParaRPr>
          </a:p>
          <a:p>
            <a:pPr indent="-304800" lvl="1" marL="914400" rtl="0">
              <a:spcBef>
                <a:spcPts val="0"/>
              </a:spcBef>
              <a:spcAft>
                <a:spcPts val="0"/>
              </a:spcAft>
              <a:buClr>
                <a:srgbClr val="000000"/>
              </a:buClr>
              <a:buSzPts val="1200"/>
              <a:buFont typeface="Arial"/>
              <a:buAutoNum type="alphaLcPeriod"/>
            </a:pPr>
            <a:r>
              <a:rPr lang="en" sz="1200">
                <a:solidFill>
                  <a:srgbClr val="000000"/>
                </a:solidFill>
                <a:latin typeface="Arial"/>
                <a:ea typeface="Arial"/>
                <a:cs typeface="Arial"/>
                <a:sym typeface="Arial"/>
              </a:rPr>
              <a:t>System should run on iPhones.</a:t>
            </a:r>
            <a:endParaRPr sz="1200">
              <a:solidFill>
                <a:srgbClr val="000000"/>
              </a:solidFill>
              <a:latin typeface="Arial"/>
              <a:ea typeface="Arial"/>
              <a:cs typeface="Arial"/>
              <a:sym typeface="Arial"/>
            </a:endParaRPr>
          </a:p>
          <a:p>
            <a:pPr indent="-304800" lvl="1" marL="914400" rtl="0">
              <a:spcBef>
                <a:spcPts val="0"/>
              </a:spcBef>
              <a:spcAft>
                <a:spcPts val="0"/>
              </a:spcAft>
              <a:buClr>
                <a:srgbClr val="000000"/>
              </a:buClr>
              <a:buSzPts val="1200"/>
              <a:buFont typeface="Arial"/>
              <a:buAutoNum type="alphaLcPeriod"/>
            </a:pPr>
            <a:r>
              <a:rPr lang="en" sz="1200">
                <a:solidFill>
                  <a:srgbClr val="000000"/>
                </a:solidFill>
                <a:latin typeface="Arial"/>
                <a:ea typeface="Arial"/>
                <a:cs typeface="Arial"/>
                <a:sym typeface="Arial"/>
              </a:rPr>
              <a:t>System (Application)  should be able to be integrated into Smart-Parking Technology System.</a:t>
            </a:r>
            <a:endParaRPr sz="1200">
              <a:solidFill>
                <a:srgbClr val="000000"/>
              </a:solidFill>
              <a:latin typeface="Arial"/>
              <a:ea typeface="Arial"/>
              <a:cs typeface="Arial"/>
              <a:sym typeface="Arial"/>
            </a:endParaRPr>
          </a:p>
          <a:p>
            <a:pPr indent="-304800" lvl="1" marL="914400" rtl="0">
              <a:spcBef>
                <a:spcPts val="0"/>
              </a:spcBef>
              <a:spcAft>
                <a:spcPts val="0"/>
              </a:spcAft>
              <a:buClr>
                <a:srgbClr val="000000"/>
              </a:buClr>
              <a:buSzPts val="1200"/>
              <a:buFont typeface="Arial"/>
              <a:buAutoNum type="alphaLcPeriod"/>
            </a:pPr>
            <a:r>
              <a:rPr lang="en" sz="1200">
                <a:solidFill>
                  <a:srgbClr val="000000"/>
                </a:solidFill>
                <a:latin typeface="Arial"/>
                <a:ea typeface="Arial"/>
                <a:cs typeface="Arial"/>
                <a:sym typeface="Arial"/>
              </a:rPr>
              <a:t>Should presumably have a web portal interface for administrative purpose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Non-Functional Requirements (Performance) </a:t>
            </a:r>
            <a:endParaRPr/>
          </a:p>
        </p:txBody>
      </p:sp>
      <p:sp>
        <p:nvSpPr>
          <p:cNvPr id="302" name="Shape 30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04800" lvl="0" marL="914400" rtl="0">
              <a:spcBef>
                <a:spcPts val="0"/>
              </a:spcBef>
              <a:spcAft>
                <a:spcPts val="0"/>
              </a:spcAft>
              <a:buClr>
                <a:srgbClr val="000000"/>
              </a:buClr>
              <a:buSzPts val="1200"/>
              <a:buFont typeface="Arial"/>
              <a:buAutoNum type="alphaLcPeriod"/>
            </a:pPr>
            <a:r>
              <a:rPr lang="en" sz="1200">
                <a:solidFill>
                  <a:srgbClr val="000000"/>
                </a:solidFill>
                <a:latin typeface="Arial"/>
                <a:ea typeface="Arial"/>
                <a:cs typeface="Arial"/>
                <a:sym typeface="Arial"/>
              </a:rPr>
              <a:t>System should update within 1-5 minutes (we need to determine the refresh rate)</a:t>
            </a:r>
            <a:endParaRPr sz="1200">
              <a:solidFill>
                <a:srgbClr val="000000"/>
              </a:solidFill>
              <a:latin typeface="Arial"/>
              <a:ea typeface="Arial"/>
              <a:cs typeface="Arial"/>
              <a:sym typeface="Arial"/>
            </a:endParaRPr>
          </a:p>
          <a:p>
            <a:pPr indent="-304800" lvl="0" marL="914400" rtl="0">
              <a:spcBef>
                <a:spcPts val="0"/>
              </a:spcBef>
              <a:spcAft>
                <a:spcPts val="0"/>
              </a:spcAft>
              <a:buClr>
                <a:srgbClr val="000000"/>
              </a:buClr>
              <a:buSzPts val="1200"/>
              <a:buFont typeface="Arial"/>
              <a:buAutoNum type="alphaLcPeriod"/>
            </a:pPr>
            <a:r>
              <a:rPr lang="en" sz="1200">
                <a:solidFill>
                  <a:srgbClr val="000000"/>
                </a:solidFill>
                <a:latin typeface="Arial"/>
                <a:ea typeface="Arial"/>
                <a:cs typeface="Arial"/>
                <a:sym typeface="Arial"/>
              </a:rPr>
              <a:t>System should almost always be available, but especially during peak campus hours. Maintenance can be done during the night hours when parking is openly available.</a:t>
            </a:r>
            <a:endParaRPr sz="1200">
              <a:solidFill>
                <a:srgbClr val="000000"/>
              </a:solidFill>
              <a:latin typeface="Arial"/>
              <a:ea typeface="Arial"/>
              <a:cs typeface="Arial"/>
              <a:sym typeface="Arial"/>
            </a:endParaRPr>
          </a:p>
          <a:p>
            <a:pPr indent="-304800" lvl="0" marL="914400" rtl="0">
              <a:spcBef>
                <a:spcPts val="0"/>
              </a:spcBef>
              <a:spcAft>
                <a:spcPts val="0"/>
              </a:spcAft>
              <a:buClr>
                <a:srgbClr val="000000"/>
              </a:buClr>
              <a:buSzPts val="1200"/>
              <a:buFont typeface="Arial"/>
              <a:buAutoNum type="alphaLcPeriod"/>
            </a:pPr>
            <a:r>
              <a:rPr lang="en" sz="1200">
                <a:solidFill>
                  <a:srgbClr val="000000"/>
                </a:solidFill>
                <a:latin typeface="Arial"/>
                <a:ea typeface="Arial"/>
                <a:cs typeface="Arial"/>
                <a:sym typeface="Arial"/>
              </a:rPr>
              <a:t>The application should be able to support thousands of students at once. Determine that amount of server space needed.</a:t>
            </a:r>
            <a:endParaRPr sz="12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Non-Functional Requirements (Security) </a:t>
            </a:r>
            <a:endParaRPr/>
          </a:p>
        </p:txBody>
      </p:sp>
      <p:sp>
        <p:nvSpPr>
          <p:cNvPr id="308" name="Shape 30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04800" lvl="0" marL="914400" rtl="0">
              <a:spcBef>
                <a:spcPts val="0"/>
              </a:spcBef>
              <a:spcAft>
                <a:spcPts val="0"/>
              </a:spcAft>
              <a:buClr>
                <a:srgbClr val="000000"/>
              </a:buClr>
              <a:buSzPts val="1200"/>
              <a:buFont typeface="Arial"/>
              <a:buAutoNum type="alphaLcPeriod"/>
            </a:pPr>
            <a:r>
              <a:rPr lang="en" sz="1200">
                <a:solidFill>
                  <a:srgbClr val="000000"/>
                </a:solidFill>
                <a:latin typeface="Arial"/>
                <a:ea typeface="Arial"/>
                <a:cs typeface="Arial"/>
                <a:sym typeface="Arial"/>
              </a:rPr>
              <a:t>Only administrators should be able to access database containing all information regarding registered users.</a:t>
            </a:r>
            <a:endParaRPr sz="1200">
              <a:solidFill>
                <a:srgbClr val="000000"/>
              </a:solidFill>
              <a:latin typeface="Arial"/>
              <a:ea typeface="Arial"/>
              <a:cs typeface="Arial"/>
              <a:sym typeface="Arial"/>
            </a:endParaRPr>
          </a:p>
          <a:p>
            <a:pPr indent="-304800" lvl="0" marL="914400" rtl="0">
              <a:spcBef>
                <a:spcPts val="0"/>
              </a:spcBef>
              <a:spcAft>
                <a:spcPts val="0"/>
              </a:spcAft>
              <a:buClr>
                <a:srgbClr val="000000"/>
              </a:buClr>
              <a:buSzPts val="1200"/>
              <a:buFont typeface="Arial"/>
              <a:buAutoNum type="alphaLcPeriod"/>
            </a:pPr>
            <a:r>
              <a:rPr lang="en" sz="1200">
                <a:solidFill>
                  <a:srgbClr val="000000"/>
                </a:solidFill>
                <a:latin typeface="Arial"/>
                <a:ea typeface="Arial"/>
                <a:cs typeface="Arial"/>
                <a:sym typeface="Arial"/>
              </a:rPr>
              <a:t>The system should obviously include protection against any viruses, or exploits that could otherwise expose private information (although we shouldn’t be taking any real personal information)</a:t>
            </a:r>
            <a:endParaRPr sz="1200">
              <a:solidFill>
                <a:srgbClr val="000000"/>
              </a:solidFill>
              <a:latin typeface="Arial"/>
              <a:ea typeface="Arial"/>
              <a:cs typeface="Arial"/>
              <a:sym typeface="Arial"/>
            </a:endParaRPr>
          </a:p>
          <a:p>
            <a:pPr indent="0" lvl="0" marL="457200" rtl="0">
              <a:spcBef>
                <a:spcPts val="0"/>
              </a:spcBef>
              <a:spcAft>
                <a:spcPts val="0"/>
              </a:spcAft>
              <a:buNone/>
            </a:pPr>
            <a:r>
              <a:rPr lang="en" sz="1200">
                <a:solidFill>
                  <a:srgbClr val="000000"/>
                </a:solidFill>
                <a:latin typeface="Arial"/>
                <a:ea typeface="Arial"/>
                <a:cs typeface="Arial"/>
                <a:sym typeface="Arial"/>
              </a:rPr>
              <a:t>NOTE: Currently our app does not take any sensitive information from the user but in the future we may find the need to have this information .</a:t>
            </a:r>
            <a:endParaRPr sz="12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Non-Functional Requirements  (Political)</a:t>
            </a:r>
            <a:endParaRPr/>
          </a:p>
        </p:txBody>
      </p:sp>
      <p:sp>
        <p:nvSpPr>
          <p:cNvPr id="314" name="Shape 3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04800" lvl="0" marL="914400" rtl="0">
              <a:spcBef>
                <a:spcPts val="0"/>
              </a:spcBef>
              <a:spcAft>
                <a:spcPts val="0"/>
              </a:spcAft>
              <a:buClr>
                <a:srgbClr val="000000"/>
              </a:buClr>
              <a:buSzPts val="1200"/>
              <a:buFont typeface="Arial"/>
              <a:buAutoNum type="alphaLcPeriod"/>
            </a:pPr>
            <a:r>
              <a:rPr lang="en" sz="1200">
                <a:solidFill>
                  <a:srgbClr val="000000"/>
                </a:solidFill>
                <a:latin typeface="Arial"/>
                <a:ea typeface="Arial"/>
                <a:cs typeface="Arial"/>
                <a:sym typeface="Arial"/>
              </a:rPr>
              <a:t>Offer the application in different languages?</a:t>
            </a:r>
            <a:endParaRPr sz="1200">
              <a:solidFill>
                <a:srgbClr val="000000"/>
              </a:solidFill>
              <a:latin typeface="Arial"/>
              <a:ea typeface="Arial"/>
              <a:cs typeface="Arial"/>
              <a:sym typeface="Arial"/>
            </a:endParaRPr>
          </a:p>
          <a:p>
            <a:pPr indent="-304800" lvl="0" marL="914400" rtl="0">
              <a:spcBef>
                <a:spcPts val="0"/>
              </a:spcBef>
              <a:spcAft>
                <a:spcPts val="0"/>
              </a:spcAft>
              <a:buClr>
                <a:srgbClr val="000000"/>
              </a:buClr>
              <a:buSzPts val="1200"/>
              <a:buFont typeface="Arial"/>
              <a:buAutoNum type="alphaLcPeriod"/>
            </a:pPr>
            <a:r>
              <a:rPr lang="en" sz="1200">
                <a:solidFill>
                  <a:srgbClr val="000000"/>
                </a:solidFill>
                <a:latin typeface="Arial"/>
                <a:ea typeface="Arial"/>
                <a:cs typeface="Arial"/>
                <a:sym typeface="Arial"/>
              </a:rPr>
              <a:t>Perhaps an agreement to use a certain brand Smart-Parking technology sensor - contractual agreement?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Interview Scenario </a:t>
            </a:r>
            <a:endParaRPr/>
          </a:p>
          <a:p>
            <a:pPr indent="0" lvl="0" marL="0">
              <a:spcBef>
                <a:spcPts val="0"/>
              </a:spcBef>
              <a:spcAft>
                <a:spcPts val="0"/>
              </a:spcAft>
              <a:buNone/>
            </a:pPr>
            <a:r>
              <a:rPr lang="en"/>
              <a:t>(UMBC’s Inquiry on the Mobile App)</a:t>
            </a:r>
            <a:endParaRPr/>
          </a:p>
        </p:txBody>
      </p:sp>
      <p:sp>
        <p:nvSpPr>
          <p:cNvPr id="320" name="Shape 3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000000"/>
                </a:solidFill>
                <a:latin typeface="Arial"/>
                <a:ea typeface="Arial"/>
                <a:cs typeface="Arial"/>
                <a:sym typeface="Arial"/>
              </a:rPr>
              <a:t>Q: How does this app work? </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A: Our app will be able to determine how many parking spots are open in a specific lot at UMBC. The app will gage how many cars enter and exit a lot to determine the amount of spots that are opening up as well as being filled.</a:t>
            </a:r>
            <a:endParaRPr sz="12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Interview Scenario </a:t>
            </a:r>
            <a:endParaRPr/>
          </a:p>
          <a:p>
            <a:pPr indent="0" lvl="0" marL="0">
              <a:spcBef>
                <a:spcPts val="0"/>
              </a:spcBef>
              <a:spcAft>
                <a:spcPts val="0"/>
              </a:spcAft>
              <a:buNone/>
            </a:pPr>
            <a:r>
              <a:rPr lang="en"/>
              <a:t>(UMBC’s Inquiry on the Mobile App)</a:t>
            </a:r>
            <a:endParaRPr/>
          </a:p>
        </p:txBody>
      </p:sp>
      <p:sp>
        <p:nvSpPr>
          <p:cNvPr id="326" name="Shape 3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000000"/>
                </a:solidFill>
                <a:latin typeface="Arial"/>
                <a:ea typeface="Arial"/>
                <a:cs typeface="Arial"/>
                <a:sym typeface="Arial"/>
              </a:rPr>
              <a:t>Q: What are the requirements for the app?</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A: The requirements for this app include a team with skills in app development as well as the need for the installation of laser sensors in the parking garages and lots at UMBC.</a:t>
            </a:r>
            <a:endParaRPr sz="12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