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6858000" cx="9144000"/>
  <p:notesSz cx="6797675" cy="987425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4" roundtripDataSignature="AMtx7mgNZ+KUn/X8y1NHweCo5lxxvCOV0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0EFB506-D6B4-4E7F-BE97-06910ABA1B8F}">
  <a:tblStyle styleId="{A0EFB506-D6B4-4E7F-BE97-06910ABA1B8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12" Type="http://schemas.openxmlformats.org/officeDocument/2006/relationships/slide" Target="slides/slide6.xml"/><Relationship Id="rId34"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 y="0"/>
            <a:ext cx="2946443" cy="4940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49664" y="0"/>
            <a:ext cx="2946443" cy="49405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930275" y="739775"/>
            <a:ext cx="4938713"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1" y="9378514"/>
            <a:ext cx="2946443" cy="494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49664" y="9378514"/>
            <a:ext cx="2946443" cy="49405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 name="Shape 21"/>
        <p:cNvGrpSpPr/>
        <p:nvPr/>
      </p:nvGrpSpPr>
      <p:grpSpPr>
        <a:xfrm>
          <a:off x="0" y="0"/>
          <a:ext cx="0" cy="0"/>
          <a:chOff x="0" y="0"/>
          <a:chExt cx="0" cy="0"/>
        </a:xfrm>
      </p:grpSpPr>
      <p:sp>
        <p:nvSpPr>
          <p:cNvPr id="22" name="Google Shape;22;p1:notes"/>
          <p:cNvSpPr txBox="1"/>
          <p:nvPr>
            <p:ph idx="1" type="body"/>
          </p:nvPr>
        </p:nvSpPr>
        <p:spPr>
          <a:xfrm>
            <a:off x="680551" y="4690944"/>
            <a:ext cx="5438140" cy="4443076"/>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 name="Google Shape;23;p1:notes"/>
          <p:cNvSpPr/>
          <p:nvPr>
            <p:ph idx="2" type="sldImg"/>
          </p:nvPr>
        </p:nvSpPr>
        <p:spPr>
          <a:xfrm>
            <a:off x="930275" y="739775"/>
            <a:ext cx="4938713"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38cc6f180_9_8:notes"/>
          <p:cNvSpPr/>
          <p:nvPr>
            <p:ph idx="2" type="sldImg"/>
          </p:nvPr>
        </p:nvSpPr>
        <p:spPr>
          <a:xfrm>
            <a:off x="930275" y="739775"/>
            <a:ext cx="49386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g938cc6f180_9_8: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spcBef>
                <a:spcPts val="400"/>
              </a:spcBef>
              <a:spcAft>
                <a:spcPts val="0"/>
              </a:spcAft>
              <a:buClr>
                <a:schemeClr val="dk1"/>
              </a:buClr>
              <a:buSzPts val="2000"/>
              <a:buFont typeface="Arial"/>
              <a:buNone/>
            </a:pPr>
            <a:r>
              <a:rPr lang="en-US"/>
              <a:t>Built the model with 3 layers (1 layer to flatten the image to a 28 x 28 = 784 vector, 1 layer with 128 neurons and relu activatio</a:t>
            </a:r>
            <a:r>
              <a:rPr lang="en-US"/>
              <a:t>n </a:t>
            </a:r>
            <a:r>
              <a:rPr lang="en-US"/>
              <a:t>function &amp; 1 layer with 10 neurons and the Softmax function). We have 10 neurons because we have 10 labels for the image data set.</a:t>
            </a:r>
            <a:endParaRPr/>
          </a:p>
          <a:p>
            <a:pPr indent="0" lvl="0" marL="0" rtl="0" algn="l">
              <a:spcBef>
                <a:spcPts val="400"/>
              </a:spcBef>
              <a:spcAft>
                <a:spcPts val="0"/>
              </a:spcAft>
              <a:buClr>
                <a:schemeClr val="dk1"/>
              </a:buClr>
              <a:buSzPts val="2000"/>
              <a:buFont typeface="Arial"/>
              <a:buNone/>
            </a:pPr>
            <a:r>
              <a:t/>
            </a:r>
            <a:endParaRPr/>
          </a:p>
          <a:p>
            <a:pPr indent="0" lvl="0" marL="0" rtl="0" algn="l">
              <a:spcBef>
                <a:spcPts val="400"/>
              </a:spcBef>
              <a:spcAft>
                <a:spcPts val="0"/>
              </a:spcAft>
              <a:buClr>
                <a:schemeClr val="dk1"/>
              </a:buClr>
              <a:buSzPts val="2000"/>
              <a:buFont typeface="Arial"/>
              <a:buNone/>
            </a:pPr>
            <a:r>
              <a:rPr lang="en-US"/>
              <a:t>0=T-shirt / Top 1=Trouser 2=Pullover 3=Dress 4=Coat 5=Sandal 6=Shirt 7=Sneaker 8=Bag 9=Ankle Boot</a:t>
            </a:r>
            <a:endParaRPr/>
          </a:p>
          <a:p>
            <a:pPr indent="0" lvl="0" marL="0" rtl="0" algn="l">
              <a:spcBef>
                <a:spcPts val="400"/>
              </a:spcBef>
              <a:spcAft>
                <a:spcPts val="0"/>
              </a:spcAft>
              <a:buClr>
                <a:schemeClr val="dk1"/>
              </a:buClr>
              <a:buSzPts val="2000"/>
              <a:buFont typeface="Arial"/>
              <a:buNone/>
            </a:pPr>
            <a:r>
              <a:rPr lang="en-US"/>
              <a:t>##kavya</a:t>
            </a:r>
            <a:endParaRPr/>
          </a:p>
        </p:txBody>
      </p:sp>
      <p:sp>
        <p:nvSpPr>
          <p:cNvPr id="103" name="Google Shape;103;g938cc6f180_9_8: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9645b41543_0_17:notes"/>
          <p:cNvSpPr/>
          <p:nvPr>
            <p:ph idx="2" type="sldImg"/>
          </p:nvPr>
        </p:nvSpPr>
        <p:spPr>
          <a:xfrm>
            <a:off x="930275" y="739775"/>
            <a:ext cx="49386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g9645b41543_0_17: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spcBef>
                <a:spcPts val="400"/>
              </a:spcBef>
              <a:spcAft>
                <a:spcPts val="0"/>
              </a:spcAft>
              <a:buClr>
                <a:schemeClr val="dk1"/>
              </a:buClr>
              <a:buSzPts val="2000"/>
              <a:buFont typeface="Arial"/>
              <a:buNone/>
            </a:pPr>
            <a:r>
              <a:t/>
            </a:r>
            <a:endParaRPr/>
          </a:p>
        </p:txBody>
      </p:sp>
      <p:sp>
        <p:nvSpPr>
          <p:cNvPr id="112" name="Google Shape;112;g9645b41543_0_17: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645b41543_0_8:notes"/>
          <p:cNvSpPr/>
          <p:nvPr>
            <p:ph idx="2" type="sldImg"/>
          </p:nvPr>
        </p:nvSpPr>
        <p:spPr>
          <a:xfrm>
            <a:off x="930275" y="739775"/>
            <a:ext cx="49386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g9645b41543_0_8: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spcBef>
                <a:spcPts val="400"/>
              </a:spcBef>
              <a:spcAft>
                <a:spcPts val="0"/>
              </a:spcAft>
              <a:buClr>
                <a:schemeClr val="dk1"/>
              </a:buClr>
              <a:buSzPts val="2000"/>
              <a:buFont typeface="Arial"/>
              <a:buNone/>
            </a:pPr>
            <a:r>
              <a:t/>
            </a:r>
            <a:endParaRPr sz="1300">
              <a:solidFill>
                <a:srgbClr val="292929"/>
              </a:solidFill>
              <a:highlight>
                <a:srgbClr val="FFFFFF"/>
              </a:highlight>
              <a:latin typeface="Georgia"/>
              <a:ea typeface="Georgia"/>
              <a:cs typeface="Georgia"/>
              <a:sym typeface="Georgia"/>
            </a:endParaRPr>
          </a:p>
          <a:p>
            <a:pPr indent="0" lvl="0" marL="0" rtl="0" algn="l">
              <a:spcBef>
                <a:spcPts val="400"/>
              </a:spcBef>
              <a:spcAft>
                <a:spcPts val="0"/>
              </a:spcAft>
              <a:buClr>
                <a:schemeClr val="dk1"/>
              </a:buClr>
              <a:buSzPts val="2000"/>
              <a:buFont typeface="Arial"/>
              <a:buNone/>
            </a:pPr>
            <a:r>
              <a:rPr lang="en-US" sz="1300">
                <a:solidFill>
                  <a:srgbClr val="292929"/>
                </a:solidFill>
                <a:highlight>
                  <a:srgbClr val="FFFFFF"/>
                </a:highlight>
                <a:latin typeface="Georgia"/>
                <a:ea typeface="Georgia"/>
                <a:cs typeface="Georgia"/>
                <a:sym typeface="Georgia"/>
              </a:rPr>
              <a:t>Vanilla gans have 3 problems:</a:t>
            </a:r>
            <a:endParaRPr sz="1300">
              <a:solidFill>
                <a:srgbClr val="292929"/>
              </a:solidFill>
              <a:highlight>
                <a:srgbClr val="FFFFFF"/>
              </a:highlight>
              <a:latin typeface="Georgia"/>
              <a:ea typeface="Georgia"/>
              <a:cs typeface="Georgia"/>
              <a:sym typeface="Georgia"/>
            </a:endParaRPr>
          </a:p>
          <a:p>
            <a:pPr indent="0" lvl="0" marL="0" rtl="0" algn="l">
              <a:spcBef>
                <a:spcPts val="400"/>
              </a:spcBef>
              <a:spcAft>
                <a:spcPts val="0"/>
              </a:spcAft>
              <a:buClr>
                <a:schemeClr val="dk1"/>
              </a:buClr>
              <a:buSzPts val="2000"/>
              <a:buFont typeface="Arial"/>
              <a:buNone/>
            </a:pPr>
            <a:r>
              <a:rPr lang="en-US" sz="1300">
                <a:solidFill>
                  <a:srgbClr val="292929"/>
                </a:solidFill>
                <a:highlight>
                  <a:srgbClr val="FFFFFF"/>
                </a:highlight>
                <a:latin typeface="Georgia"/>
                <a:ea typeface="Georgia"/>
                <a:cs typeface="Georgia"/>
                <a:sym typeface="Georgia"/>
              </a:rPr>
              <a:t>1)feature entanglement:a GAN is not as capable of distinguishing these finer details as a human, thus leading the features to become “entangled” with each other to some extent within the GAN’s frame of perception. to avoid greater noise is added to assert to details</a:t>
            </a:r>
            <a:endParaRPr sz="1300">
              <a:solidFill>
                <a:srgbClr val="292929"/>
              </a:solidFill>
              <a:highlight>
                <a:srgbClr val="FFFFFF"/>
              </a:highlight>
              <a:latin typeface="Georgia"/>
              <a:ea typeface="Georgia"/>
              <a:cs typeface="Georgia"/>
              <a:sym typeface="Georgia"/>
            </a:endParaRPr>
          </a:p>
          <a:p>
            <a:pPr indent="0" lvl="0" marL="0" rtl="0" algn="l">
              <a:spcBef>
                <a:spcPts val="400"/>
              </a:spcBef>
              <a:spcAft>
                <a:spcPts val="0"/>
              </a:spcAft>
              <a:buClr>
                <a:schemeClr val="dk1"/>
              </a:buClr>
              <a:buSzPts val="2000"/>
              <a:buFont typeface="Arial"/>
              <a:buNone/>
            </a:pPr>
            <a:r>
              <a:rPr lang="en-US" sz="1300">
                <a:solidFill>
                  <a:srgbClr val="292929"/>
                </a:solidFill>
                <a:highlight>
                  <a:srgbClr val="FFFFFF"/>
                </a:highlight>
                <a:latin typeface="Georgia"/>
                <a:ea typeface="Georgia"/>
                <a:cs typeface="Georgia"/>
                <a:sym typeface="Georgia"/>
              </a:rPr>
              <a:t>2) generalization</a:t>
            </a:r>
            <a:endParaRPr sz="1300">
              <a:solidFill>
                <a:srgbClr val="292929"/>
              </a:solidFill>
              <a:highlight>
                <a:srgbClr val="FFFFFF"/>
              </a:highlight>
              <a:latin typeface="Georgia"/>
              <a:ea typeface="Georgia"/>
              <a:cs typeface="Georgia"/>
              <a:sym typeface="Georgia"/>
            </a:endParaRPr>
          </a:p>
          <a:p>
            <a:pPr indent="0" lvl="0" marL="0" rtl="0" algn="just">
              <a:spcBef>
                <a:spcPts val="0"/>
              </a:spcBef>
              <a:spcAft>
                <a:spcPts val="0"/>
              </a:spcAft>
              <a:buClr>
                <a:schemeClr val="dk1"/>
              </a:buClr>
              <a:buSzPts val="1100"/>
              <a:buFont typeface="Arial"/>
              <a:buNone/>
            </a:pPr>
            <a:r>
              <a:rPr b="1" lang="en-US">
                <a:solidFill>
                  <a:srgbClr val="292929"/>
                </a:solidFill>
                <a:highlight>
                  <a:srgbClr val="FFFFFF"/>
                </a:highlight>
                <a:latin typeface="Georgia"/>
                <a:ea typeface="Georgia"/>
                <a:cs typeface="Georgia"/>
                <a:sym typeface="Georgia"/>
              </a:rPr>
              <a:t>Perceptual path length </a:t>
            </a:r>
            <a:r>
              <a:rPr lang="en-US">
                <a:solidFill>
                  <a:srgbClr val="292929"/>
                </a:solidFill>
                <a:highlight>
                  <a:srgbClr val="FFFFFF"/>
                </a:highlight>
                <a:latin typeface="Georgia"/>
                <a:ea typeface="Georgia"/>
                <a:cs typeface="Georgia"/>
                <a:sym typeface="Georgia"/>
              </a:rPr>
              <a:t>— Calculate the difference between VGG16 embeddings of images when interpolating between two random inputs. A drastic change indicates that multiple features have changed together and thus might be entangled.</a:t>
            </a:r>
            <a:endParaRPr>
              <a:solidFill>
                <a:srgbClr val="292929"/>
              </a:solidFill>
              <a:highlight>
                <a:srgbClr val="FFFFFF"/>
              </a:highlight>
              <a:latin typeface="Georgia"/>
              <a:ea typeface="Georgia"/>
              <a:cs typeface="Georgia"/>
              <a:sym typeface="Georgia"/>
            </a:endParaRPr>
          </a:p>
          <a:p>
            <a:pPr indent="0" lvl="0" marL="0" rtl="0" algn="just">
              <a:spcBef>
                <a:spcPts val="0"/>
              </a:spcBef>
              <a:spcAft>
                <a:spcPts val="0"/>
              </a:spcAft>
              <a:buClr>
                <a:schemeClr val="dk1"/>
              </a:buClr>
              <a:buSzPts val="1100"/>
              <a:buFont typeface="Arial"/>
              <a:buNone/>
            </a:pPr>
            <a:r>
              <a:rPr b="1" lang="en-US">
                <a:solidFill>
                  <a:srgbClr val="292929"/>
                </a:solidFill>
                <a:highlight>
                  <a:srgbClr val="FFFFFF"/>
                </a:highlight>
                <a:latin typeface="Georgia"/>
                <a:ea typeface="Georgia"/>
                <a:cs typeface="Georgia"/>
                <a:sym typeface="Georgia"/>
              </a:rPr>
              <a:t>Linear separability </a:t>
            </a:r>
            <a:r>
              <a:rPr lang="en-US">
                <a:solidFill>
                  <a:srgbClr val="292929"/>
                </a:solidFill>
                <a:highlight>
                  <a:srgbClr val="FFFFFF"/>
                </a:highlight>
                <a:latin typeface="Georgia"/>
                <a:ea typeface="Georgia"/>
                <a:cs typeface="Georgia"/>
                <a:sym typeface="Georgia"/>
              </a:rPr>
              <a:t>— Classify all inputs into binary classes, such as male and female. The better the classification, the more separable the features.</a:t>
            </a:r>
            <a:endParaRPr sz="900">
              <a:solidFill>
                <a:srgbClr val="292929"/>
              </a:solidFill>
              <a:highlight>
                <a:srgbClr val="FFFFFF"/>
              </a:highlight>
              <a:latin typeface="Georgia"/>
              <a:ea typeface="Georgia"/>
              <a:cs typeface="Georgia"/>
              <a:sym typeface="Georgia"/>
            </a:endParaRPr>
          </a:p>
        </p:txBody>
      </p:sp>
      <p:sp>
        <p:nvSpPr>
          <p:cNvPr id="121" name="Google Shape;121;g9645b41543_0_8: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645b416f5_0_32:notes"/>
          <p:cNvSpPr/>
          <p:nvPr>
            <p:ph idx="2" type="sldImg"/>
          </p:nvPr>
        </p:nvSpPr>
        <p:spPr>
          <a:xfrm>
            <a:off x="930275" y="739775"/>
            <a:ext cx="49386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g9645b416f5_0_32: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spcBef>
                <a:spcPts val="400"/>
              </a:spcBef>
              <a:spcAft>
                <a:spcPts val="0"/>
              </a:spcAft>
              <a:buClr>
                <a:schemeClr val="dk1"/>
              </a:buClr>
              <a:buSzPts val="2000"/>
              <a:buFont typeface="Arial"/>
              <a:buNone/>
            </a:pPr>
            <a:r>
              <a:t/>
            </a:r>
            <a:endParaRPr sz="1300">
              <a:solidFill>
                <a:srgbClr val="292929"/>
              </a:solidFill>
              <a:highlight>
                <a:srgbClr val="FFFFFF"/>
              </a:highlight>
              <a:latin typeface="Georgia"/>
              <a:ea typeface="Georgia"/>
              <a:cs typeface="Georgia"/>
              <a:sym typeface="Georgia"/>
            </a:endParaRPr>
          </a:p>
          <a:p>
            <a:pPr indent="0" lvl="0" marL="0" rtl="0" algn="just">
              <a:spcBef>
                <a:spcPts val="0"/>
              </a:spcBef>
              <a:spcAft>
                <a:spcPts val="0"/>
              </a:spcAft>
              <a:buClr>
                <a:schemeClr val="dk1"/>
              </a:buClr>
              <a:buSzPts val="1100"/>
              <a:buFont typeface="Arial"/>
              <a:buNone/>
            </a:pPr>
            <a:r>
              <a:t/>
            </a:r>
            <a:endParaRPr sz="900">
              <a:solidFill>
                <a:srgbClr val="292929"/>
              </a:solidFill>
              <a:highlight>
                <a:srgbClr val="FFFFFF"/>
              </a:highlight>
              <a:latin typeface="Georgia"/>
              <a:ea typeface="Georgia"/>
              <a:cs typeface="Georgia"/>
              <a:sym typeface="Georgia"/>
            </a:endParaRPr>
          </a:p>
        </p:txBody>
      </p:sp>
      <p:sp>
        <p:nvSpPr>
          <p:cNvPr id="130" name="Google Shape;130;g9645b416f5_0_32: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38cc6f180_9_43:notes"/>
          <p:cNvSpPr/>
          <p:nvPr>
            <p:ph idx="2" type="sldImg"/>
          </p:nvPr>
        </p:nvSpPr>
        <p:spPr>
          <a:xfrm>
            <a:off x="930275" y="739775"/>
            <a:ext cx="49386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g938cc6f180_9_43: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spcBef>
                <a:spcPts val="400"/>
              </a:spcBef>
              <a:spcAft>
                <a:spcPts val="0"/>
              </a:spcAft>
              <a:buClr>
                <a:schemeClr val="dk1"/>
              </a:buClr>
              <a:buSzPts val="2000"/>
              <a:buFont typeface="Arial"/>
              <a:buNone/>
            </a:pPr>
            <a:r>
              <a:rPr lang="en-US"/>
              <a:t>The global and patch based style and content losses calculated by the discriminator alternatively back-propagate the generator network and optimize it.The global optimization stage preserves the clothing form and design and the local optimization stage preserves the detailed style pattern.</a:t>
            </a:r>
            <a:endParaRPr/>
          </a:p>
        </p:txBody>
      </p:sp>
      <p:sp>
        <p:nvSpPr>
          <p:cNvPr id="139" name="Google Shape;139;g938cc6f180_9_43: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645b416f5_2_12:notes"/>
          <p:cNvSpPr/>
          <p:nvPr>
            <p:ph idx="2" type="sldImg"/>
          </p:nvPr>
        </p:nvSpPr>
        <p:spPr>
          <a:xfrm>
            <a:off x="930275" y="739775"/>
            <a:ext cx="49386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g9645b416f5_2_12: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spcBef>
                <a:spcPts val="400"/>
              </a:spcBef>
              <a:spcAft>
                <a:spcPts val="0"/>
              </a:spcAft>
              <a:buClr>
                <a:schemeClr val="dk1"/>
              </a:buClr>
              <a:buSzPts val="2000"/>
              <a:buFont typeface="Arial"/>
              <a:buNone/>
            </a:pPr>
            <a:r>
              <a:rPr lang="en-US"/>
              <a:t>T</a:t>
            </a:r>
            <a:endParaRPr/>
          </a:p>
        </p:txBody>
      </p:sp>
      <p:sp>
        <p:nvSpPr>
          <p:cNvPr id="148" name="Google Shape;148;g9645b416f5_2_12: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9645b41543_0_0:notes"/>
          <p:cNvSpPr/>
          <p:nvPr>
            <p:ph idx="2" type="sldImg"/>
          </p:nvPr>
        </p:nvSpPr>
        <p:spPr>
          <a:xfrm>
            <a:off x="930275" y="739775"/>
            <a:ext cx="49386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g9645b41543_0_0: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spcBef>
                <a:spcPts val="400"/>
              </a:spcBef>
              <a:spcAft>
                <a:spcPts val="0"/>
              </a:spcAft>
              <a:buClr>
                <a:schemeClr val="dk1"/>
              </a:buClr>
              <a:buSzPts val="2000"/>
              <a:buFont typeface="Arial"/>
              <a:buNone/>
            </a:pPr>
            <a:r>
              <a:rPr lang="en-US" sz="1300">
                <a:solidFill>
                  <a:srgbClr val="292929"/>
                </a:solidFill>
                <a:highlight>
                  <a:srgbClr val="FFFFFF"/>
                </a:highlight>
                <a:latin typeface="Georgia"/>
                <a:ea typeface="Georgia"/>
                <a:cs typeface="Georgia"/>
                <a:sym typeface="Georgia"/>
              </a:rPr>
              <a:t>kavya</a:t>
            </a:r>
            <a:endParaRPr sz="1300">
              <a:solidFill>
                <a:srgbClr val="292929"/>
              </a:solidFill>
              <a:highlight>
                <a:srgbClr val="FFFFFF"/>
              </a:highlight>
              <a:latin typeface="Georgia"/>
              <a:ea typeface="Georgia"/>
              <a:cs typeface="Georgia"/>
              <a:sym typeface="Georgia"/>
            </a:endParaRPr>
          </a:p>
          <a:p>
            <a:pPr indent="0" lvl="0" marL="0" rtl="0" algn="just">
              <a:spcBef>
                <a:spcPts val="0"/>
              </a:spcBef>
              <a:spcAft>
                <a:spcPts val="0"/>
              </a:spcAft>
              <a:buClr>
                <a:schemeClr val="dk1"/>
              </a:buClr>
              <a:buSzPts val="1100"/>
              <a:buFont typeface="Arial"/>
              <a:buNone/>
            </a:pPr>
            <a:r>
              <a:t/>
            </a:r>
            <a:endParaRPr sz="900">
              <a:solidFill>
                <a:srgbClr val="292929"/>
              </a:solidFill>
              <a:highlight>
                <a:srgbClr val="FFFFFF"/>
              </a:highlight>
              <a:latin typeface="Georgia"/>
              <a:ea typeface="Georgia"/>
              <a:cs typeface="Georgia"/>
              <a:sym typeface="Georgia"/>
            </a:endParaRPr>
          </a:p>
        </p:txBody>
      </p:sp>
      <p:sp>
        <p:nvSpPr>
          <p:cNvPr id="161" name="Google Shape;161;g9645b41543_0_0: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9645b41543_0_26:notes"/>
          <p:cNvSpPr/>
          <p:nvPr>
            <p:ph idx="2" type="sldImg"/>
          </p:nvPr>
        </p:nvSpPr>
        <p:spPr>
          <a:xfrm>
            <a:off x="930275" y="739775"/>
            <a:ext cx="49386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g9645b41543_0_26: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100"/>
              <a:buFont typeface="Arial"/>
              <a:buNone/>
            </a:pPr>
            <a:r>
              <a:rPr lang="en-US" sz="900">
                <a:solidFill>
                  <a:srgbClr val="292929"/>
                </a:solidFill>
                <a:highlight>
                  <a:srgbClr val="FFFFFF"/>
                </a:highlight>
                <a:latin typeface="Georgia"/>
                <a:ea typeface="Georgia"/>
                <a:cs typeface="Georgia"/>
                <a:sym typeface="Georgia"/>
              </a:rPr>
              <a:t>true loss and loss functions</a:t>
            </a:r>
            <a:endParaRPr sz="900">
              <a:solidFill>
                <a:srgbClr val="292929"/>
              </a:solidFill>
              <a:highlight>
                <a:srgbClr val="FFFFFF"/>
              </a:highlight>
              <a:latin typeface="Georgia"/>
              <a:ea typeface="Georgia"/>
              <a:cs typeface="Georgia"/>
              <a:sym typeface="Georgia"/>
            </a:endParaRPr>
          </a:p>
          <a:p>
            <a:pPr indent="0" lvl="0" marL="0" rtl="0" algn="just">
              <a:spcBef>
                <a:spcPts val="0"/>
              </a:spcBef>
              <a:spcAft>
                <a:spcPts val="0"/>
              </a:spcAft>
              <a:buClr>
                <a:schemeClr val="dk1"/>
              </a:buClr>
              <a:buSzPts val="1100"/>
              <a:buFont typeface="Arial"/>
              <a:buNone/>
            </a:pPr>
            <a:r>
              <a:rPr lang="en-US" sz="900">
                <a:solidFill>
                  <a:srgbClr val="292929"/>
                </a:solidFill>
                <a:highlight>
                  <a:srgbClr val="FFFFFF"/>
                </a:highlight>
                <a:latin typeface="Georgia"/>
                <a:ea typeface="Georgia"/>
                <a:cs typeface="Georgia"/>
                <a:sym typeface="Georgia"/>
              </a:rPr>
              <a:t>kavya</a:t>
            </a:r>
            <a:endParaRPr sz="900">
              <a:solidFill>
                <a:srgbClr val="292929"/>
              </a:solidFill>
              <a:highlight>
                <a:srgbClr val="FFFFFF"/>
              </a:highlight>
              <a:latin typeface="Georgia"/>
              <a:ea typeface="Georgia"/>
              <a:cs typeface="Georgia"/>
              <a:sym typeface="Georgia"/>
            </a:endParaRPr>
          </a:p>
        </p:txBody>
      </p:sp>
      <p:sp>
        <p:nvSpPr>
          <p:cNvPr id="169" name="Google Shape;169;g9645b41543_0_26: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9645b416f5_0_52:notes"/>
          <p:cNvSpPr/>
          <p:nvPr>
            <p:ph idx="2" type="sldImg"/>
          </p:nvPr>
        </p:nvSpPr>
        <p:spPr>
          <a:xfrm>
            <a:off x="930275" y="739775"/>
            <a:ext cx="49386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g9645b416f5_0_52: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Aaditya</a:t>
            </a:r>
            <a:endParaRPr/>
          </a:p>
        </p:txBody>
      </p:sp>
      <p:sp>
        <p:nvSpPr>
          <p:cNvPr id="181" name="Google Shape;181;g9645b416f5_0_52: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6:notes"/>
          <p:cNvSpPr/>
          <p:nvPr>
            <p:ph idx="2" type="sldImg"/>
          </p:nvPr>
        </p:nvSpPr>
        <p:spPr>
          <a:xfrm>
            <a:off x="930275" y="739775"/>
            <a:ext cx="4938713"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6: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add snapshot of dataset</a:t>
            </a:r>
            <a:endParaRPr/>
          </a:p>
        </p:txBody>
      </p:sp>
      <p:sp>
        <p:nvSpPr>
          <p:cNvPr id="189" name="Google Shape;189;p6:notes"/>
          <p:cNvSpPr txBox="1"/>
          <p:nvPr>
            <p:ph idx="12" type="sldNum"/>
          </p:nvPr>
        </p:nvSpPr>
        <p:spPr>
          <a:xfrm>
            <a:off x="3849664" y="9378514"/>
            <a:ext cx="2946443" cy="4940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p3:notes"/>
          <p:cNvSpPr/>
          <p:nvPr>
            <p:ph idx="2" type="sldImg"/>
          </p:nvPr>
        </p:nvSpPr>
        <p:spPr>
          <a:xfrm>
            <a:off x="930275" y="739775"/>
            <a:ext cx="49386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 name="Google Shape;29;p3: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just">
              <a:spcBef>
                <a:spcPts val="480"/>
              </a:spcBef>
              <a:spcAft>
                <a:spcPts val="0"/>
              </a:spcAft>
              <a:buClr>
                <a:schemeClr val="dk1"/>
              </a:buClr>
              <a:buSzPts val="1100"/>
              <a:buFont typeface="Arial"/>
              <a:buNone/>
            </a:pPr>
            <a:r>
              <a:rPr lang="en-US" sz="700"/>
              <a:t>kavya</a:t>
            </a:r>
            <a:endParaRPr sz="700"/>
          </a:p>
          <a:p>
            <a:pPr indent="0" lvl="0" marL="0" rtl="0" algn="just">
              <a:spcBef>
                <a:spcPts val="480"/>
              </a:spcBef>
              <a:spcAft>
                <a:spcPts val="0"/>
              </a:spcAft>
              <a:buClr>
                <a:schemeClr val="dk1"/>
              </a:buClr>
              <a:buSzPts val="1100"/>
              <a:buFont typeface="Arial"/>
              <a:buNone/>
            </a:pPr>
            <a:r>
              <a:rPr lang="en-US" sz="700"/>
              <a:t>#revenue</a:t>
            </a:r>
            <a:endParaRPr sz="700"/>
          </a:p>
        </p:txBody>
      </p:sp>
      <p:sp>
        <p:nvSpPr>
          <p:cNvPr id="30" name="Google Shape;30;p3: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9645b416f5_2_5:notes"/>
          <p:cNvSpPr/>
          <p:nvPr>
            <p:ph idx="2" type="sldImg"/>
          </p:nvPr>
        </p:nvSpPr>
        <p:spPr>
          <a:xfrm>
            <a:off x="930275" y="739775"/>
            <a:ext cx="49386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g9645b416f5_2_5: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9645b416f5_2_5: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7:notes"/>
          <p:cNvSpPr/>
          <p:nvPr>
            <p:ph idx="2" type="sldImg"/>
          </p:nvPr>
        </p:nvSpPr>
        <p:spPr>
          <a:xfrm>
            <a:off x="930275" y="739775"/>
            <a:ext cx="4938713"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p7: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06" name="Google Shape;206;p7:notes"/>
          <p:cNvSpPr txBox="1"/>
          <p:nvPr>
            <p:ph idx="12" type="sldNum"/>
          </p:nvPr>
        </p:nvSpPr>
        <p:spPr>
          <a:xfrm>
            <a:off x="3849664" y="9378514"/>
            <a:ext cx="2946443" cy="4940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0:notes"/>
          <p:cNvSpPr txBox="1"/>
          <p:nvPr>
            <p:ph idx="1" type="body"/>
          </p:nvPr>
        </p:nvSpPr>
        <p:spPr>
          <a:xfrm>
            <a:off x="680551" y="4690944"/>
            <a:ext cx="5438140" cy="4443076"/>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3" name="Google Shape;213;p10:notes"/>
          <p:cNvSpPr/>
          <p:nvPr>
            <p:ph idx="2" type="sldImg"/>
          </p:nvPr>
        </p:nvSpPr>
        <p:spPr>
          <a:xfrm>
            <a:off x="930275" y="739775"/>
            <a:ext cx="4938713"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9610cfc7c9_1_0:notes"/>
          <p:cNvSpPr/>
          <p:nvPr>
            <p:ph idx="2" type="sldImg"/>
          </p:nvPr>
        </p:nvSpPr>
        <p:spPr>
          <a:xfrm>
            <a:off x="1133243" y="740569"/>
            <a:ext cx="4531800" cy="37029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9610cfc7c9_1_0: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takes 2 input picture and output generated image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g9720f1c465_1_1:notes"/>
          <p:cNvSpPr/>
          <p:nvPr>
            <p:ph idx="2" type="sldImg"/>
          </p:nvPr>
        </p:nvSpPr>
        <p:spPr>
          <a:xfrm>
            <a:off x="930275" y="739775"/>
            <a:ext cx="49386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 name="Google Shape;37;g9720f1c465_1_1: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just">
              <a:spcBef>
                <a:spcPts val="480"/>
              </a:spcBef>
              <a:spcAft>
                <a:spcPts val="0"/>
              </a:spcAft>
              <a:buClr>
                <a:schemeClr val="dk1"/>
              </a:buClr>
              <a:buSzPts val="1100"/>
              <a:buFont typeface="Arial"/>
              <a:buNone/>
            </a:pPr>
            <a:r>
              <a:rPr lang="en-US"/>
              <a:t>time comparison of generating clothes by our model and already present</a:t>
            </a:r>
            <a:endParaRPr/>
          </a:p>
          <a:p>
            <a:pPr indent="0" lvl="0" marL="0" rtl="0" algn="just">
              <a:spcBef>
                <a:spcPts val="480"/>
              </a:spcBef>
              <a:spcAft>
                <a:spcPts val="0"/>
              </a:spcAft>
              <a:buClr>
                <a:schemeClr val="dk1"/>
              </a:buClr>
              <a:buSzPts val="1100"/>
              <a:buFont typeface="Arial"/>
              <a:buNone/>
            </a:pPr>
            <a:r>
              <a:rPr lang="en-US"/>
              <a:t>no of designs generated are more</a:t>
            </a:r>
            <a:endParaRPr/>
          </a:p>
          <a:p>
            <a:pPr indent="0" lvl="0" marL="0" rtl="0" algn="just">
              <a:spcBef>
                <a:spcPts val="480"/>
              </a:spcBef>
              <a:spcAft>
                <a:spcPts val="0"/>
              </a:spcAft>
              <a:buClr>
                <a:schemeClr val="dk1"/>
              </a:buClr>
              <a:buSzPts val="1100"/>
              <a:buFont typeface="Arial"/>
              <a:buNone/>
            </a:pPr>
            <a:r>
              <a:rPr lang="en-US"/>
              <a:t>cost of a fashion designer is more </a:t>
            </a:r>
            <a:endParaRPr/>
          </a:p>
          <a:p>
            <a:pPr indent="0" lvl="0" marL="0" rtl="0" algn="just">
              <a:spcBef>
                <a:spcPts val="480"/>
              </a:spcBef>
              <a:spcAft>
                <a:spcPts val="0"/>
              </a:spcAft>
              <a:buClr>
                <a:schemeClr val="dk1"/>
              </a:buClr>
              <a:buSzPts val="1100"/>
              <a:buFont typeface="Arial"/>
              <a:buNone/>
            </a:pPr>
            <a:r>
              <a:t/>
            </a:r>
            <a:endParaRPr/>
          </a:p>
        </p:txBody>
      </p:sp>
      <p:sp>
        <p:nvSpPr>
          <p:cNvPr id="38" name="Google Shape;38;g9720f1c465_1_1: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9645b416f5_0_0:notes"/>
          <p:cNvSpPr/>
          <p:nvPr>
            <p:ph idx="2" type="sldImg"/>
          </p:nvPr>
        </p:nvSpPr>
        <p:spPr>
          <a:xfrm>
            <a:off x="930275" y="739775"/>
            <a:ext cx="49386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 name="Google Shape;47;g9645b416f5_0_0: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317500" lvl="0" marL="457200" rtl="0" algn="just">
              <a:spcBef>
                <a:spcPts val="480"/>
              </a:spcBef>
              <a:spcAft>
                <a:spcPts val="0"/>
              </a:spcAft>
              <a:buSzPts val="1400"/>
              <a:buChar char="-"/>
            </a:pPr>
            <a:r>
              <a:rPr lang="en-US"/>
              <a:t>Designers companies usually take 2-4 weeks to design one dress</a:t>
            </a:r>
            <a:endParaRPr/>
          </a:p>
          <a:p>
            <a:pPr indent="-317500" lvl="0" marL="457200" rtl="0" algn="just">
              <a:spcBef>
                <a:spcPts val="0"/>
              </a:spcBef>
              <a:spcAft>
                <a:spcPts val="0"/>
              </a:spcAft>
              <a:buSzPts val="1400"/>
              <a:buChar char="-"/>
            </a:pPr>
            <a:r>
              <a:rPr lang="en-US"/>
              <a:t>Our model takes in a collection of apparel and generates a new collection based on the features of the input collection</a:t>
            </a:r>
            <a:endParaRPr/>
          </a:p>
          <a:p>
            <a:pPr indent="-317500" lvl="0" marL="457200" rtl="0" algn="just">
              <a:spcBef>
                <a:spcPts val="0"/>
              </a:spcBef>
              <a:spcAft>
                <a:spcPts val="0"/>
              </a:spcAft>
              <a:buSzPts val="1400"/>
              <a:buChar char="-"/>
            </a:pPr>
            <a:r>
              <a:rPr lang="en-US"/>
              <a:t>Give example</a:t>
            </a:r>
            <a:endParaRPr/>
          </a:p>
        </p:txBody>
      </p:sp>
      <p:sp>
        <p:nvSpPr>
          <p:cNvPr id="48" name="Google Shape;48;g9645b416f5_0_0: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938cc6f180_8_11:notes"/>
          <p:cNvSpPr/>
          <p:nvPr>
            <p:ph idx="2" type="sldImg"/>
          </p:nvPr>
        </p:nvSpPr>
        <p:spPr>
          <a:xfrm>
            <a:off x="1133243" y="740569"/>
            <a:ext cx="4531800" cy="3702900"/>
          </a:xfrm>
          <a:custGeom>
            <a:rect b="b" l="l" r="r" t="t"/>
            <a:pathLst>
              <a:path extrusionOk="0" h="120000" w="120000">
                <a:moveTo>
                  <a:pt x="0" y="0"/>
                </a:moveTo>
                <a:lnTo>
                  <a:pt x="120000" y="0"/>
                </a:lnTo>
                <a:lnTo>
                  <a:pt x="120000" y="120000"/>
                </a:lnTo>
                <a:lnTo>
                  <a:pt x="0" y="120000"/>
                </a:lnTo>
                <a:close/>
              </a:path>
            </a:pathLst>
          </a:custGeom>
        </p:spPr>
      </p:sp>
      <p:sp>
        <p:nvSpPr>
          <p:cNvPr id="69" name="Google Shape;69;g938cc6f180_8_11: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Combined with noise injected directly into the network</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3e729815b_0_3:notes"/>
          <p:cNvSpPr/>
          <p:nvPr>
            <p:ph idx="2" type="sldImg"/>
          </p:nvPr>
        </p:nvSpPr>
        <p:spPr>
          <a:xfrm>
            <a:off x="1133243" y="740569"/>
            <a:ext cx="4531800" cy="3702900"/>
          </a:xfrm>
          <a:custGeom>
            <a:rect b="b" l="l" r="r" t="t"/>
            <a:pathLst>
              <a:path extrusionOk="0" h="120000" w="120000">
                <a:moveTo>
                  <a:pt x="0" y="0"/>
                </a:moveTo>
                <a:lnTo>
                  <a:pt x="120000" y="0"/>
                </a:lnTo>
                <a:lnTo>
                  <a:pt x="120000" y="120000"/>
                </a:lnTo>
                <a:lnTo>
                  <a:pt x="0" y="120000"/>
                </a:lnTo>
                <a:close/>
              </a:path>
            </a:pathLst>
          </a:custGeom>
        </p:spPr>
      </p:sp>
      <p:sp>
        <p:nvSpPr>
          <p:cNvPr id="76" name="Google Shape;76;g93e729815b_0_3: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93c18bb2a9_0_7:notes"/>
          <p:cNvSpPr/>
          <p:nvPr>
            <p:ph idx="2" type="sldImg"/>
          </p:nvPr>
        </p:nvSpPr>
        <p:spPr>
          <a:xfrm>
            <a:off x="1133243" y="740569"/>
            <a:ext cx="4531800" cy="3702900"/>
          </a:xfrm>
          <a:custGeom>
            <a:rect b="b" l="l" r="r" t="t"/>
            <a:pathLst>
              <a:path extrusionOk="0" h="120000" w="120000">
                <a:moveTo>
                  <a:pt x="0" y="0"/>
                </a:moveTo>
                <a:lnTo>
                  <a:pt x="120000" y="0"/>
                </a:lnTo>
                <a:lnTo>
                  <a:pt x="120000" y="120000"/>
                </a:lnTo>
                <a:lnTo>
                  <a:pt x="0" y="120000"/>
                </a:lnTo>
                <a:close/>
              </a:path>
            </a:pathLst>
          </a:custGeom>
        </p:spPr>
      </p:sp>
      <p:sp>
        <p:nvSpPr>
          <p:cNvPr id="83" name="Google Shape;83;g93c18bb2a9_0_7: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3c18bb2a9_0_16:notes"/>
          <p:cNvSpPr/>
          <p:nvPr>
            <p:ph idx="2" type="sldImg"/>
          </p:nvPr>
        </p:nvSpPr>
        <p:spPr>
          <a:xfrm>
            <a:off x="1133243" y="740569"/>
            <a:ext cx="4531800" cy="3702900"/>
          </a:xfrm>
          <a:custGeom>
            <a:rect b="b" l="l" r="r" t="t"/>
            <a:pathLst>
              <a:path extrusionOk="0" h="120000" w="120000">
                <a:moveTo>
                  <a:pt x="0" y="0"/>
                </a:moveTo>
                <a:lnTo>
                  <a:pt x="120000" y="0"/>
                </a:lnTo>
                <a:lnTo>
                  <a:pt x="120000" y="120000"/>
                </a:lnTo>
                <a:lnTo>
                  <a:pt x="0" y="120000"/>
                </a:lnTo>
                <a:close/>
              </a:path>
            </a:pathLst>
          </a:custGeom>
        </p:spPr>
      </p:sp>
      <p:sp>
        <p:nvSpPr>
          <p:cNvPr id="89" name="Google Shape;89;g93c18bb2a9_0_16: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645b416f5_2_21:notes"/>
          <p:cNvSpPr/>
          <p:nvPr>
            <p:ph idx="2" type="sldImg"/>
          </p:nvPr>
        </p:nvSpPr>
        <p:spPr>
          <a:xfrm>
            <a:off x="1133243" y="740569"/>
            <a:ext cx="4531800" cy="3702900"/>
          </a:xfrm>
          <a:custGeom>
            <a:rect b="b" l="l" r="r" t="t"/>
            <a:pathLst>
              <a:path extrusionOk="0" h="120000" w="120000">
                <a:moveTo>
                  <a:pt x="0" y="0"/>
                </a:moveTo>
                <a:lnTo>
                  <a:pt x="120000" y="0"/>
                </a:lnTo>
                <a:lnTo>
                  <a:pt x="120000" y="120000"/>
                </a:lnTo>
                <a:lnTo>
                  <a:pt x="0" y="120000"/>
                </a:lnTo>
                <a:close/>
              </a:path>
            </a:pathLst>
          </a:custGeom>
        </p:spPr>
      </p:sp>
      <p:sp>
        <p:nvSpPr>
          <p:cNvPr id="95" name="Google Shape;95;g9645b416f5_2_21: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&lt;Keep it short&gt;</a:t>
            </a:r>
            <a:endParaRPr/>
          </a:p>
          <a:p>
            <a:pPr indent="0" lvl="0" marL="0" rtl="0" algn="l">
              <a:spcBef>
                <a:spcPts val="360"/>
              </a:spcBef>
              <a:spcAft>
                <a:spcPts val="0"/>
              </a:spcAft>
              <a:buNone/>
            </a:pPr>
            <a:r>
              <a:rPr lang="en-US"/>
              <a:t>Next, we would like to explain our proposed implementation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5.png"/><Relationship Id="rId7" Type="http://schemas.openxmlformats.org/officeDocument/2006/relationships/image" Target="../media/image3.png"/><Relationship Id="rId8"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2"/>
          <p:cNvSpPr txBox="1"/>
          <p:nvPr/>
        </p:nvSpPr>
        <p:spPr>
          <a:xfrm>
            <a:off x="0" y="152404"/>
            <a:ext cx="1447800" cy="120032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https://lh4.googleusercontent.com/proxy/YA9Xoqs7jhpeuwrEjwhdi_EVSCDwUdpr72V-2YHZ2lz2y1FaqityK8c8RlZRTvUDEw3Y2TekyGNi07wcREil5Ez3ii80dA-DE8G6HAQjEmJVz8W32Wy2uaDAWwuZs6uPZtJp2zrUJ_Qps2T1CUmSpuPR8dk2XA=w128-h144-k-no" id="13" name="Google Shape;13;p12"/>
          <p:cNvPicPr preferRelativeResize="0"/>
          <p:nvPr/>
        </p:nvPicPr>
        <p:blipFill rotWithShape="1">
          <a:blip r:embed="rId2">
            <a:alphaModFix/>
          </a:blip>
          <a:srcRect b="0" l="0" r="0" t="0"/>
          <a:stretch/>
        </p:blipFill>
        <p:spPr>
          <a:xfrm>
            <a:off x="179696" y="138752"/>
            <a:ext cx="868725" cy="972000"/>
          </a:xfrm>
          <a:prstGeom prst="rect">
            <a:avLst/>
          </a:prstGeom>
          <a:noFill/>
          <a:ln>
            <a:noFill/>
          </a:ln>
        </p:spPr>
      </p:pic>
      <p:grpSp>
        <p:nvGrpSpPr>
          <p:cNvPr id="14" name="Google Shape;14;p12"/>
          <p:cNvGrpSpPr/>
          <p:nvPr/>
        </p:nvGrpSpPr>
        <p:grpSpPr>
          <a:xfrm>
            <a:off x="1219200" y="102154"/>
            <a:ext cx="7924800" cy="1004990"/>
            <a:chOff x="1219200" y="102154"/>
            <a:chExt cx="7924800" cy="1004990"/>
          </a:xfrm>
        </p:grpSpPr>
        <p:pic>
          <p:nvPicPr>
            <p:cNvPr id="15" name="Google Shape;15;p12"/>
            <p:cNvPicPr preferRelativeResize="0"/>
            <p:nvPr/>
          </p:nvPicPr>
          <p:blipFill rotWithShape="1">
            <a:blip r:embed="rId3">
              <a:alphaModFix/>
            </a:blip>
            <a:srcRect b="0" l="0" r="0" t="0"/>
            <a:stretch/>
          </p:blipFill>
          <p:spPr>
            <a:xfrm>
              <a:off x="2702618" y="103496"/>
              <a:ext cx="1620982" cy="990600"/>
            </a:xfrm>
            <a:prstGeom prst="rect">
              <a:avLst/>
            </a:prstGeom>
            <a:noFill/>
            <a:ln>
              <a:noFill/>
            </a:ln>
          </p:spPr>
        </p:pic>
        <p:pic>
          <p:nvPicPr>
            <p:cNvPr id="16" name="Google Shape;16;p12"/>
            <p:cNvPicPr preferRelativeResize="0"/>
            <p:nvPr/>
          </p:nvPicPr>
          <p:blipFill rotWithShape="1">
            <a:blip r:embed="rId4">
              <a:alphaModFix/>
            </a:blip>
            <a:srcRect b="0" l="0" r="0" t="0"/>
            <a:stretch/>
          </p:blipFill>
          <p:spPr>
            <a:xfrm>
              <a:off x="4323600" y="106680"/>
              <a:ext cx="1620000" cy="988695"/>
            </a:xfrm>
            <a:prstGeom prst="rect">
              <a:avLst/>
            </a:prstGeom>
            <a:noFill/>
            <a:ln>
              <a:noFill/>
            </a:ln>
          </p:spPr>
        </p:pic>
        <p:pic>
          <p:nvPicPr>
            <p:cNvPr id="17" name="Google Shape;17;p12"/>
            <p:cNvPicPr preferRelativeResize="0"/>
            <p:nvPr/>
          </p:nvPicPr>
          <p:blipFill rotWithShape="1">
            <a:blip r:embed="rId5">
              <a:alphaModFix/>
            </a:blip>
            <a:srcRect b="0" l="0" r="0" t="0"/>
            <a:stretch/>
          </p:blipFill>
          <p:spPr>
            <a:xfrm>
              <a:off x="5923800" y="117144"/>
              <a:ext cx="1620000" cy="990000"/>
            </a:xfrm>
            <a:prstGeom prst="rect">
              <a:avLst/>
            </a:prstGeom>
            <a:noFill/>
            <a:ln>
              <a:noFill/>
            </a:ln>
          </p:spPr>
        </p:pic>
        <p:pic>
          <p:nvPicPr>
            <p:cNvPr id="18" name="Google Shape;18;p12"/>
            <p:cNvPicPr preferRelativeResize="0"/>
            <p:nvPr/>
          </p:nvPicPr>
          <p:blipFill rotWithShape="1">
            <a:blip r:embed="rId6">
              <a:alphaModFix/>
            </a:blip>
            <a:srcRect b="0" l="0" r="0" t="0"/>
            <a:stretch/>
          </p:blipFill>
          <p:spPr>
            <a:xfrm>
              <a:off x="7524000" y="112056"/>
              <a:ext cx="1620000" cy="990000"/>
            </a:xfrm>
            <a:prstGeom prst="rect">
              <a:avLst/>
            </a:prstGeom>
            <a:noFill/>
            <a:ln>
              <a:noFill/>
            </a:ln>
          </p:spPr>
        </p:pic>
        <p:pic>
          <p:nvPicPr>
            <p:cNvPr id="19" name="Google Shape;19;p12"/>
            <p:cNvPicPr preferRelativeResize="0"/>
            <p:nvPr/>
          </p:nvPicPr>
          <p:blipFill rotWithShape="1">
            <a:blip r:embed="rId7">
              <a:alphaModFix/>
            </a:blip>
            <a:srcRect b="0" l="0" r="0" t="0"/>
            <a:stretch/>
          </p:blipFill>
          <p:spPr>
            <a:xfrm>
              <a:off x="1219200" y="102154"/>
              <a:ext cx="1620000" cy="990000"/>
            </a:xfrm>
            <a:prstGeom prst="rect">
              <a:avLst/>
            </a:prstGeom>
            <a:noFill/>
            <a:ln>
              <a:noFill/>
            </a:ln>
          </p:spPr>
        </p:pic>
      </p:grpSp>
      <p:pic>
        <p:nvPicPr>
          <p:cNvPr id="20" name="Google Shape;20;p12"/>
          <p:cNvPicPr preferRelativeResize="0"/>
          <p:nvPr/>
        </p:nvPicPr>
        <p:blipFill rotWithShape="1">
          <a:blip r:embed="rId8">
            <a:alphaModFix/>
          </a:blip>
          <a:srcRect b="0" l="0" r="0" t="0"/>
          <a:stretch/>
        </p:blipFill>
        <p:spPr>
          <a:xfrm>
            <a:off x="7530152" y="1600200"/>
            <a:ext cx="1600200" cy="512700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1"/>
          <p:cNvPicPr preferRelativeResize="0"/>
          <p:nvPr/>
        </p:nvPicPr>
        <p:blipFill rotWithShape="1">
          <a:blip r:embed="rId1">
            <a:alphaModFix/>
          </a:blip>
          <a:srcRect b="0" l="0" r="0" t="0"/>
          <a:stretch/>
        </p:blipFill>
        <p:spPr>
          <a:xfrm>
            <a:off x="1" y="-35256"/>
            <a:ext cx="9144000" cy="69342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hyperlink" Target="https://docs.google.com/spreadsheets/d/1_WmrUk2IAs9X2umAvLZw1qlpvDXdBJ-piLAuW8AXDN4/edit?usp=sharin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19.png"/><Relationship Id="rId6"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 name="Shape 24"/>
        <p:cNvGrpSpPr/>
        <p:nvPr/>
      </p:nvGrpSpPr>
      <p:grpSpPr>
        <a:xfrm>
          <a:off x="0" y="0"/>
          <a:ext cx="0" cy="0"/>
          <a:chOff x="0" y="0"/>
          <a:chExt cx="0" cy="0"/>
        </a:xfrm>
      </p:grpSpPr>
      <p:sp>
        <p:nvSpPr>
          <p:cNvPr id="25" name="Google Shape;25;p1"/>
          <p:cNvSpPr/>
          <p:nvPr/>
        </p:nvSpPr>
        <p:spPr>
          <a:xfrm>
            <a:off x="0" y="2209801"/>
            <a:ext cx="914400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FF0000"/>
                </a:solidFill>
                <a:latin typeface="Trebuchet MS"/>
                <a:ea typeface="Trebuchet MS"/>
                <a:cs typeface="Trebuchet MS"/>
                <a:sym typeface="Trebuchet MS"/>
              </a:rPr>
              <a:t>Capstone Project Approval</a:t>
            </a:r>
            <a:endParaRPr sz="3200">
              <a:solidFill>
                <a:srgbClr val="FF0000"/>
              </a:solidFill>
              <a:latin typeface="Trebuchet MS"/>
              <a:ea typeface="Trebuchet MS"/>
              <a:cs typeface="Trebuchet MS"/>
              <a:sym typeface="Trebuchet MS"/>
            </a:endParaRPr>
          </a:p>
        </p:txBody>
      </p:sp>
      <p:sp>
        <p:nvSpPr>
          <p:cNvPr id="26" name="Google Shape;26;p1"/>
          <p:cNvSpPr txBox="1"/>
          <p:nvPr/>
        </p:nvSpPr>
        <p:spPr>
          <a:xfrm>
            <a:off x="342900" y="3582100"/>
            <a:ext cx="8458200" cy="2623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300">
                <a:solidFill>
                  <a:srgbClr val="0033CC"/>
                </a:solidFill>
                <a:latin typeface="Trebuchet MS"/>
                <a:ea typeface="Trebuchet MS"/>
                <a:cs typeface="Trebuchet MS"/>
                <a:sym typeface="Trebuchet MS"/>
              </a:rPr>
              <a:t>Project Title   : Intelligent Fashion Generation and </a:t>
            </a:r>
            <a:endParaRPr sz="23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lang="en-US" sz="2300">
                <a:solidFill>
                  <a:srgbClr val="0033CC"/>
                </a:solidFill>
                <a:latin typeface="Trebuchet MS"/>
                <a:ea typeface="Trebuchet MS"/>
                <a:cs typeface="Trebuchet MS"/>
                <a:sym typeface="Trebuchet MS"/>
              </a:rPr>
              <a:t>                        Retrieval System </a:t>
            </a:r>
            <a:endParaRPr sz="23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lang="en-US" sz="2300">
                <a:solidFill>
                  <a:srgbClr val="0033CC"/>
                </a:solidFill>
                <a:latin typeface="Trebuchet MS"/>
                <a:ea typeface="Trebuchet MS"/>
                <a:cs typeface="Trebuchet MS"/>
                <a:sym typeface="Trebuchet MS"/>
              </a:rPr>
              <a:t>Project ID       : PW21KS09     </a:t>
            </a:r>
            <a:endParaRPr sz="23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lang="en-US" sz="2300">
                <a:solidFill>
                  <a:srgbClr val="0033CC"/>
                </a:solidFill>
                <a:latin typeface="Trebuchet MS"/>
                <a:ea typeface="Trebuchet MS"/>
                <a:cs typeface="Trebuchet MS"/>
                <a:sym typeface="Trebuchet MS"/>
              </a:rPr>
              <a:t>Project Guide : Mr K.S. Srinivas                </a:t>
            </a:r>
            <a:endParaRPr sz="23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lang="en-US" sz="2300">
                <a:solidFill>
                  <a:srgbClr val="0033CC"/>
                </a:solidFill>
                <a:latin typeface="Trebuchet MS"/>
                <a:ea typeface="Trebuchet MS"/>
                <a:cs typeface="Trebuchet MS"/>
                <a:sym typeface="Trebuchet MS"/>
              </a:rPr>
              <a:t>Project Team  : Daksha Singhal	     PES1201700847</a:t>
            </a:r>
            <a:endParaRPr sz="23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lang="en-US" sz="2300">
                <a:solidFill>
                  <a:srgbClr val="0033CC"/>
                </a:solidFill>
                <a:latin typeface="Trebuchet MS"/>
                <a:ea typeface="Trebuchet MS"/>
                <a:cs typeface="Trebuchet MS"/>
                <a:sym typeface="Trebuchet MS"/>
              </a:rPr>
              <a:t>				   Kavya Khatter	     PES1201701136</a:t>
            </a:r>
            <a:endParaRPr sz="23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lang="en-US" sz="2300">
                <a:solidFill>
                  <a:srgbClr val="0033CC"/>
                </a:solidFill>
                <a:latin typeface="Trebuchet MS"/>
                <a:ea typeface="Trebuchet MS"/>
                <a:cs typeface="Trebuchet MS"/>
                <a:sym typeface="Trebuchet MS"/>
              </a:rPr>
              <a:t>				   Adithya Vardhan	PES1201700788</a:t>
            </a:r>
            <a:endParaRPr sz="23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lang="en-US" sz="2400">
                <a:solidFill>
                  <a:srgbClr val="0033CC"/>
                </a:solidFill>
                <a:latin typeface="Trebuchet MS"/>
                <a:ea typeface="Trebuchet MS"/>
                <a:cs typeface="Trebuchet MS"/>
                <a:sym typeface="Trebuchet MS"/>
              </a:rPr>
              <a:t> </a:t>
            </a:r>
            <a:endParaRPr sz="2400">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938cc6f180_9_8"/>
          <p:cNvSpPr/>
          <p:nvPr/>
        </p:nvSpPr>
        <p:spPr>
          <a:xfrm>
            <a:off x="1524000" y="1581154"/>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 name="Google Shape;106;g938cc6f180_9_8"/>
          <p:cNvSpPr txBox="1"/>
          <p:nvPr/>
        </p:nvSpPr>
        <p:spPr>
          <a:xfrm>
            <a:off x="2667000" y="1143001"/>
            <a:ext cx="64770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Proposed Solution/Methodology</a:t>
            </a:r>
            <a:endParaRPr/>
          </a:p>
        </p:txBody>
      </p:sp>
      <p:sp>
        <p:nvSpPr>
          <p:cNvPr id="107" name="Google Shape;107;g938cc6f180_9_8"/>
          <p:cNvSpPr txBox="1"/>
          <p:nvPr/>
        </p:nvSpPr>
        <p:spPr>
          <a:xfrm>
            <a:off x="150500" y="1870375"/>
            <a:ext cx="8664000" cy="460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a:solidFill>
                  <a:schemeClr val="dk1"/>
                </a:solidFill>
              </a:rPr>
              <a:t>From the research work done so far, there are certain limitations which we can overcome using our model.</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US">
                <a:solidFill>
                  <a:schemeClr val="dk1"/>
                </a:solidFill>
              </a:rPr>
              <a:t>Preprocessing</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lang="en-US">
                <a:solidFill>
                  <a:schemeClr val="dk1"/>
                </a:solidFill>
              </a:rPr>
              <a:t>Given input images of different fashion styles we aim to first classify the images into a predefined categories:</a:t>
            </a:r>
            <a:endParaRPr>
              <a:solidFill>
                <a:schemeClr val="dk1"/>
              </a:solidFill>
            </a:endParaRPr>
          </a:p>
          <a:p>
            <a:pPr indent="0" lvl="0" marL="0" rtl="0" algn="l">
              <a:lnSpc>
                <a:spcPct val="115000"/>
              </a:lnSpc>
              <a:spcBef>
                <a:spcPts val="400"/>
              </a:spcBef>
              <a:spcAft>
                <a:spcPts val="0"/>
              </a:spcAft>
              <a:buClr>
                <a:schemeClr val="dk1"/>
              </a:buClr>
              <a:buSzPts val="1100"/>
              <a:buFont typeface="Arial"/>
              <a:buNone/>
            </a:pPr>
            <a:r>
              <a:rPr lang="en-US">
                <a:solidFill>
                  <a:schemeClr val="dk1"/>
                </a:solidFill>
              </a:rPr>
              <a:t>For this we have Built the model with 3 layers (1 layer to flatten the image to a 28 x 28 = 784 vector, 1 layer with 128 neurons and Relu activation function &amp; 1 layer with 10 neurons and the Softmax function). We have 10 N</a:t>
            </a:r>
            <a:r>
              <a:rPr lang="en-US">
                <a:solidFill>
                  <a:schemeClr val="dk1"/>
                </a:solidFill>
              </a:rPr>
              <a:t>eurons</a:t>
            </a:r>
            <a:r>
              <a:rPr lang="en-US">
                <a:solidFill>
                  <a:schemeClr val="dk1"/>
                </a:solidFill>
              </a:rPr>
              <a:t> because we have 10 labels for the image data set.</a:t>
            </a:r>
            <a:endParaRPr>
              <a:solidFill>
                <a:schemeClr val="dk1"/>
              </a:solidFill>
            </a:endParaRPr>
          </a:p>
          <a:p>
            <a:pPr indent="0" lvl="0" marL="0" rtl="0" algn="l">
              <a:lnSpc>
                <a:spcPct val="115000"/>
              </a:lnSpc>
              <a:spcBef>
                <a:spcPts val="400"/>
              </a:spcBef>
              <a:spcAft>
                <a:spcPts val="0"/>
              </a:spcAft>
              <a:buClr>
                <a:schemeClr val="dk1"/>
              </a:buClr>
              <a:buSzPts val="1100"/>
              <a:buFont typeface="Arial"/>
              <a:buNone/>
            </a:pPr>
            <a:r>
              <a:t/>
            </a:r>
            <a:endParaRPr sz="1700">
              <a:solidFill>
                <a:schemeClr val="dk1"/>
              </a:solidFill>
            </a:endParaRPr>
          </a:p>
          <a:p>
            <a:pPr indent="0" lvl="0" marL="0" rtl="0" algn="l">
              <a:lnSpc>
                <a:spcPct val="115000"/>
              </a:lnSpc>
              <a:spcBef>
                <a:spcPts val="400"/>
              </a:spcBef>
              <a:spcAft>
                <a:spcPts val="0"/>
              </a:spcAft>
              <a:buClr>
                <a:schemeClr val="dk1"/>
              </a:buClr>
              <a:buSzPts val="1100"/>
              <a:buFont typeface="Arial"/>
              <a:buNone/>
            </a:pPr>
            <a:r>
              <a:t/>
            </a:r>
            <a:endParaRPr sz="1700">
              <a:solidFill>
                <a:schemeClr val="dk1"/>
              </a:solidFill>
            </a:endParaRPr>
          </a:p>
          <a:p>
            <a:pPr indent="0" lvl="0" marL="0" rtl="0" algn="l">
              <a:lnSpc>
                <a:spcPct val="115000"/>
              </a:lnSpc>
              <a:spcBef>
                <a:spcPts val="400"/>
              </a:spcBef>
              <a:spcAft>
                <a:spcPts val="0"/>
              </a:spcAft>
              <a:buClr>
                <a:schemeClr val="dk1"/>
              </a:buClr>
              <a:buSzPts val="1100"/>
              <a:buFont typeface="Arial"/>
              <a:buNone/>
            </a:pPr>
            <a:r>
              <a:t/>
            </a:r>
            <a:endParaRPr sz="1700">
              <a:solidFill>
                <a:schemeClr val="dk1"/>
              </a:solidFill>
            </a:endParaRPr>
          </a:p>
          <a:p>
            <a:pPr indent="0" lvl="0" marL="0" rtl="0" algn="l">
              <a:lnSpc>
                <a:spcPct val="115000"/>
              </a:lnSpc>
              <a:spcBef>
                <a:spcPts val="400"/>
              </a:spcBef>
              <a:spcAft>
                <a:spcPts val="0"/>
              </a:spcAft>
              <a:buClr>
                <a:schemeClr val="dk1"/>
              </a:buClr>
              <a:buSzPts val="1100"/>
              <a:buFont typeface="Arial"/>
              <a:buNone/>
            </a:pPr>
            <a:r>
              <a:rPr lang="en-US">
                <a:solidFill>
                  <a:schemeClr val="dk1"/>
                </a:solidFill>
              </a:rPr>
              <a:t>Input type : Image</a:t>
            </a:r>
            <a:endParaRPr>
              <a:solidFill>
                <a:schemeClr val="dk1"/>
              </a:solidFill>
            </a:endParaRPr>
          </a:p>
          <a:p>
            <a:pPr indent="0" lvl="0" marL="0" rtl="0" algn="l">
              <a:lnSpc>
                <a:spcPct val="115000"/>
              </a:lnSpc>
              <a:spcBef>
                <a:spcPts val="400"/>
              </a:spcBef>
              <a:spcAft>
                <a:spcPts val="0"/>
              </a:spcAft>
              <a:buClr>
                <a:schemeClr val="dk1"/>
              </a:buClr>
              <a:buSzPts val="1100"/>
              <a:buFont typeface="Arial"/>
              <a:buNone/>
            </a:pPr>
            <a:r>
              <a:rPr lang="en-US">
                <a:solidFill>
                  <a:schemeClr val="dk1"/>
                </a:solidFill>
              </a:rPr>
              <a:t>Output Type : Category Number(0-9)</a:t>
            </a:r>
            <a:endParaRPr>
              <a:solidFill>
                <a:schemeClr val="dk1"/>
              </a:solidFill>
            </a:endParaRPr>
          </a:p>
          <a:p>
            <a:pPr indent="457200" lvl="0" marL="0" rtl="0" algn="l">
              <a:spcBef>
                <a:spcPts val="0"/>
              </a:spcBef>
              <a:spcAft>
                <a:spcPts val="0"/>
              </a:spcAft>
              <a:buNone/>
            </a:pPr>
            <a:r>
              <a:t/>
            </a:r>
            <a:endParaRPr sz="2000">
              <a:solidFill>
                <a:schemeClr val="dk1"/>
              </a:solidFill>
            </a:endParaRPr>
          </a:p>
          <a:p>
            <a:pPr indent="0" lvl="0" marL="45720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457200" lvl="0" marL="0" rtl="0" algn="l">
              <a:spcBef>
                <a:spcPts val="0"/>
              </a:spcBef>
              <a:spcAft>
                <a:spcPts val="0"/>
              </a:spcAft>
              <a:buClr>
                <a:schemeClr val="dk1"/>
              </a:buClr>
              <a:buSzPts val="1100"/>
              <a:buFont typeface="Arial"/>
              <a:buNone/>
            </a:pPr>
            <a:r>
              <a:t/>
            </a:r>
            <a:endParaRPr sz="2000">
              <a:solidFill>
                <a:schemeClr val="dk1"/>
              </a:solidFill>
            </a:endParaRPr>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b="1"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b="1" sz="2000"/>
          </a:p>
        </p:txBody>
      </p:sp>
      <p:graphicFrame>
        <p:nvGraphicFramePr>
          <p:cNvPr id="108" name="Google Shape;108;g938cc6f180_9_8"/>
          <p:cNvGraphicFramePr/>
          <p:nvPr/>
        </p:nvGraphicFramePr>
        <p:xfrm>
          <a:off x="722350" y="4187150"/>
          <a:ext cx="3000000" cy="3000000"/>
        </p:xfrm>
        <a:graphic>
          <a:graphicData uri="http://schemas.openxmlformats.org/drawingml/2006/table">
            <a:tbl>
              <a:tblPr>
                <a:noFill/>
                <a:tableStyleId>{A0EFB506-D6B4-4E7F-BE97-06910ABA1B8F}</a:tableStyleId>
              </a:tblPr>
              <a:tblGrid>
                <a:gridCol w="1447800"/>
                <a:gridCol w="1447800"/>
                <a:gridCol w="1447800"/>
                <a:gridCol w="1447800"/>
                <a:gridCol w="1447800"/>
              </a:tblGrid>
              <a:tr h="381000">
                <a:tc>
                  <a:txBody>
                    <a:bodyPr/>
                    <a:lstStyle/>
                    <a:p>
                      <a:pPr indent="0" lvl="0" marL="0" rtl="0" algn="ctr">
                        <a:spcBef>
                          <a:spcPts val="0"/>
                        </a:spcBef>
                        <a:spcAft>
                          <a:spcPts val="0"/>
                        </a:spcAft>
                        <a:buNone/>
                      </a:pPr>
                      <a:r>
                        <a:rPr lang="en-US"/>
                        <a:t>T-Shirt (0)</a:t>
                      </a:r>
                      <a:endParaRPr/>
                    </a:p>
                  </a:txBody>
                  <a:tcPr marT="91425" marB="91425" marR="91425" marL="91425" anchor="ctr"/>
                </a:tc>
                <a:tc>
                  <a:txBody>
                    <a:bodyPr/>
                    <a:lstStyle/>
                    <a:p>
                      <a:pPr indent="0" lvl="0" marL="0" rtl="0" algn="ctr">
                        <a:spcBef>
                          <a:spcPts val="0"/>
                        </a:spcBef>
                        <a:spcAft>
                          <a:spcPts val="0"/>
                        </a:spcAft>
                        <a:buNone/>
                      </a:pPr>
                      <a:r>
                        <a:rPr lang="en-US"/>
                        <a:t>Trouser</a:t>
                      </a:r>
                      <a:r>
                        <a:rPr lang="en-US">
                          <a:solidFill>
                            <a:schemeClr val="dk1"/>
                          </a:solidFill>
                        </a:rPr>
                        <a:t> (1)</a:t>
                      </a:r>
                      <a:endParaRPr/>
                    </a:p>
                  </a:txBody>
                  <a:tcPr marT="91425" marB="91425" marR="91425" marL="91425" anchor="ctr"/>
                </a:tc>
                <a:tc>
                  <a:txBody>
                    <a:bodyPr/>
                    <a:lstStyle/>
                    <a:p>
                      <a:pPr indent="0" lvl="0" marL="0" rtl="0" algn="ctr">
                        <a:spcBef>
                          <a:spcPts val="0"/>
                        </a:spcBef>
                        <a:spcAft>
                          <a:spcPts val="0"/>
                        </a:spcAft>
                        <a:buNone/>
                      </a:pPr>
                      <a:r>
                        <a:rPr lang="en-US"/>
                        <a:t>Pullover</a:t>
                      </a:r>
                      <a:r>
                        <a:rPr lang="en-US">
                          <a:solidFill>
                            <a:schemeClr val="dk1"/>
                          </a:solidFill>
                        </a:rPr>
                        <a:t> (2)</a:t>
                      </a:r>
                      <a:endParaRPr/>
                    </a:p>
                  </a:txBody>
                  <a:tcPr marT="91425" marB="91425" marR="91425" marL="91425" anchor="ctr"/>
                </a:tc>
                <a:tc>
                  <a:txBody>
                    <a:bodyPr/>
                    <a:lstStyle/>
                    <a:p>
                      <a:pPr indent="0" lvl="0" marL="0" rtl="0" algn="ctr">
                        <a:spcBef>
                          <a:spcPts val="0"/>
                        </a:spcBef>
                        <a:spcAft>
                          <a:spcPts val="0"/>
                        </a:spcAft>
                        <a:buNone/>
                      </a:pPr>
                      <a:r>
                        <a:rPr lang="en-US"/>
                        <a:t>Dress</a:t>
                      </a:r>
                      <a:r>
                        <a:rPr lang="en-US">
                          <a:solidFill>
                            <a:schemeClr val="dk1"/>
                          </a:solidFill>
                        </a:rPr>
                        <a:t> (3)</a:t>
                      </a:r>
                      <a:endParaRPr/>
                    </a:p>
                  </a:txBody>
                  <a:tcPr marT="91425" marB="91425" marR="91425" marL="91425" anchor="ctr"/>
                </a:tc>
                <a:tc>
                  <a:txBody>
                    <a:bodyPr/>
                    <a:lstStyle/>
                    <a:p>
                      <a:pPr indent="0" lvl="0" marL="0" rtl="0" algn="ctr">
                        <a:spcBef>
                          <a:spcPts val="0"/>
                        </a:spcBef>
                        <a:spcAft>
                          <a:spcPts val="0"/>
                        </a:spcAft>
                        <a:buNone/>
                      </a:pPr>
                      <a:r>
                        <a:rPr lang="en-US"/>
                        <a:t>Coat</a:t>
                      </a:r>
                      <a:r>
                        <a:rPr lang="en-US">
                          <a:solidFill>
                            <a:schemeClr val="dk1"/>
                          </a:solidFill>
                        </a:rPr>
                        <a:t> (4)</a:t>
                      </a:r>
                      <a:endParaRPr/>
                    </a:p>
                  </a:txBody>
                  <a:tcPr marT="91425" marB="91425" marR="91425" marL="91425" anchor="ctr"/>
                </a:tc>
              </a:tr>
              <a:tr h="381000">
                <a:tc>
                  <a:txBody>
                    <a:bodyPr/>
                    <a:lstStyle/>
                    <a:p>
                      <a:pPr indent="0" lvl="0" marL="0" rtl="0" algn="ctr">
                        <a:spcBef>
                          <a:spcPts val="0"/>
                        </a:spcBef>
                        <a:spcAft>
                          <a:spcPts val="0"/>
                        </a:spcAft>
                        <a:buNone/>
                      </a:pPr>
                      <a:r>
                        <a:rPr lang="en-US"/>
                        <a:t>Sandal</a:t>
                      </a:r>
                      <a:r>
                        <a:rPr lang="en-US">
                          <a:solidFill>
                            <a:schemeClr val="dk1"/>
                          </a:solidFill>
                        </a:rPr>
                        <a:t> (5)</a:t>
                      </a:r>
                      <a:endParaRPr/>
                    </a:p>
                  </a:txBody>
                  <a:tcPr marT="91425" marB="91425" marR="91425" marL="91425" anchor="ctr"/>
                </a:tc>
                <a:tc>
                  <a:txBody>
                    <a:bodyPr/>
                    <a:lstStyle/>
                    <a:p>
                      <a:pPr indent="0" lvl="0" marL="0" rtl="0" algn="ctr">
                        <a:spcBef>
                          <a:spcPts val="0"/>
                        </a:spcBef>
                        <a:spcAft>
                          <a:spcPts val="0"/>
                        </a:spcAft>
                        <a:buNone/>
                      </a:pPr>
                      <a:r>
                        <a:rPr lang="en-US"/>
                        <a:t>Shirt</a:t>
                      </a:r>
                      <a:r>
                        <a:rPr lang="en-US">
                          <a:solidFill>
                            <a:schemeClr val="dk1"/>
                          </a:solidFill>
                        </a:rPr>
                        <a:t> (6)</a:t>
                      </a:r>
                      <a:endParaRPr/>
                    </a:p>
                  </a:txBody>
                  <a:tcPr marT="91425" marB="91425" marR="91425" marL="91425" anchor="ctr"/>
                </a:tc>
                <a:tc>
                  <a:txBody>
                    <a:bodyPr/>
                    <a:lstStyle/>
                    <a:p>
                      <a:pPr indent="0" lvl="0" marL="0" rtl="0" algn="ctr">
                        <a:spcBef>
                          <a:spcPts val="0"/>
                        </a:spcBef>
                        <a:spcAft>
                          <a:spcPts val="0"/>
                        </a:spcAft>
                        <a:buNone/>
                      </a:pPr>
                      <a:r>
                        <a:rPr lang="en-US"/>
                        <a:t>Sneaker</a:t>
                      </a:r>
                      <a:r>
                        <a:rPr lang="en-US">
                          <a:solidFill>
                            <a:schemeClr val="dk1"/>
                          </a:solidFill>
                        </a:rPr>
                        <a:t> (7)</a:t>
                      </a:r>
                      <a:endParaRPr/>
                    </a:p>
                  </a:txBody>
                  <a:tcPr marT="91425" marB="91425" marR="91425" marL="91425" anchor="ctr"/>
                </a:tc>
                <a:tc>
                  <a:txBody>
                    <a:bodyPr/>
                    <a:lstStyle/>
                    <a:p>
                      <a:pPr indent="0" lvl="0" marL="0" rtl="0" algn="ctr">
                        <a:spcBef>
                          <a:spcPts val="0"/>
                        </a:spcBef>
                        <a:spcAft>
                          <a:spcPts val="0"/>
                        </a:spcAft>
                        <a:buNone/>
                      </a:pPr>
                      <a:r>
                        <a:rPr lang="en-US"/>
                        <a:t>Bag</a:t>
                      </a:r>
                      <a:r>
                        <a:rPr lang="en-US">
                          <a:solidFill>
                            <a:schemeClr val="dk1"/>
                          </a:solidFill>
                        </a:rPr>
                        <a:t> (8)</a:t>
                      </a:r>
                      <a:endParaRPr/>
                    </a:p>
                  </a:txBody>
                  <a:tcPr marT="91425" marB="91425" marR="91425" marL="91425" anchor="ctr"/>
                </a:tc>
                <a:tc>
                  <a:txBody>
                    <a:bodyPr/>
                    <a:lstStyle/>
                    <a:p>
                      <a:pPr indent="0" lvl="0" marL="0" rtl="0" algn="ctr">
                        <a:spcBef>
                          <a:spcPts val="0"/>
                        </a:spcBef>
                        <a:spcAft>
                          <a:spcPts val="0"/>
                        </a:spcAft>
                        <a:buNone/>
                      </a:pPr>
                      <a:r>
                        <a:rPr lang="en-US"/>
                        <a:t>Ankle Boot</a:t>
                      </a:r>
                      <a:r>
                        <a:rPr lang="en-US">
                          <a:solidFill>
                            <a:schemeClr val="dk1"/>
                          </a:solidFill>
                        </a:rPr>
                        <a:t> (9)</a:t>
                      </a:r>
                      <a:endParaRPr/>
                    </a:p>
                  </a:txBody>
                  <a:tcPr marT="91425" marB="91425" marR="91425" marL="91425"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9645b41543_0_17"/>
          <p:cNvSpPr/>
          <p:nvPr/>
        </p:nvSpPr>
        <p:spPr>
          <a:xfrm>
            <a:off x="1524000" y="1581154"/>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5" name="Google Shape;115;g9645b41543_0_17"/>
          <p:cNvSpPr txBox="1"/>
          <p:nvPr/>
        </p:nvSpPr>
        <p:spPr>
          <a:xfrm>
            <a:off x="2667000" y="1143001"/>
            <a:ext cx="64770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Proposed Solution/Methodology</a:t>
            </a:r>
            <a:endParaRPr/>
          </a:p>
        </p:txBody>
      </p:sp>
      <p:sp>
        <p:nvSpPr>
          <p:cNvPr id="116" name="Google Shape;116;g9645b41543_0_17"/>
          <p:cNvSpPr txBox="1"/>
          <p:nvPr/>
        </p:nvSpPr>
        <p:spPr>
          <a:xfrm>
            <a:off x="150500" y="1870375"/>
            <a:ext cx="8664000" cy="460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2000">
                <a:solidFill>
                  <a:schemeClr val="dk1"/>
                </a:solidFill>
              </a:rPr>
              <a:t>●</a:t>
            </a:r>
            <a:r>
              <a:rPr lang="en-US" sz="1700">
                <a:solidFill>
                  <a:schemeClr val="dk1"/>
                </a:solidFill>
              </a:rPr>
              <a:t>Bounding Box approach:</a:t>
            </a:r>
            <a:endParaRPr sz="1700">
              <a:solidFill>
                <a:schemeClr val="dk1"/>
              </a:solidFill>
            </a:endParaRPr>
          </a:p>
          <a:p>
            <a:pPr indent="0" lvl="0" marL="0" rtl="0" algn="l">
              <a:lnSpc>
                <a:spcPct val="115000"/>
              </a:lnSpc>
              <a:spcBef>
                <a:spcPts val="0"/>
              </a:spcBef>
              <a:spcAft>
                <a:spcPts val="0"/>
              </a:spcAft>
              <a:buNone/>
            </a:pPr>
            <a:r>
              <a:rPr lang="en-US" sz="1700">
                <a:solidFill>
                  <a:schemeClr val="dk1"/>
                </a:solidFill>
              </a:rPr>
              <a:t>Cropping based on different apparels of the human pose image</a:t>
            </a:r>
            <a:endParaRPr sz="1700">
              <a:solidFill>
                <a:schemeClr val="dk1"/>
              </a:solidFill>
            </a:endParaRPr>
          </a:p>
          <a:p>
            <a:pPr indent="0" lvl="0" marL="0" rtl="0" algn="l">
              <a:lnSpc>
                <a:spcPct val="115000"/>
              </a:lnSpc>
              <a:spcBef>
                <a:spcPts val="400"/>
              </a:spcBef>
              <a:spcAft>
                <a:spcPts val="0"/>
              </a:spcAft>
              <a:buNone/>
            </a:pPr>
            <a:r>
              <a:t/>
            </a:r>
            <a:endParaRPr sz="1700">
              <a:solidFill>
                <a:schemeClr val="dk1"/>
              </a:solidFill>
            </a:endParaRPr>
          </a:p>
          <a:p>
            <a:pPr indent="457200" lvl="0" marL="0" rtl="0" algn="l">
              <a:spcBef>
                <a:spcPts val="0"/>
              </a:spcBef>
              <a:spcAft>
                <a:spcPts val="0"/>
              </a:spcAft>
              <a:buNone/>
            </a:pPr>
            <a:r>
              <a:t/>
            </a:r>
            <a:endParaRPr sz="2000">
              <a:solidFill>
                <a:schemeClr val="dk1"/>
              </a:solidFill>
            </a:endParaRPr>
          </a:p>
          <a:p>
            <a:pPr indent="0" lvl="0" marL="45720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457200" lvl="0" marL="0" rtl="0" algn="l">
              <a:spcBef>
                <a:spcPts val="0"/>
              </a:spcBef>
              <a:spcAft>
                <a:spcPts val="0"/>
              </a:spcAft>
              <a:buClr>
                <a:schemeClr val="dk1"/>
              </a:buClr>
              <a:buSzPts val="1100"/>
              <a:buFont typeface="Arial"/>
              <a:buNone/>
            </a:pPr>
            <a:r>
              <a:t/>
            </a:r>
            <a:endParaRPr sz="2000">
              <a:solidFill>
                <a:schemeClr val="dk1"/>
              </a:solidFill>
            </a:endParaRPr>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b="1"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b="1" sz="2000"/>
          </a:p>
        </p:txBody>
      </p:sp>
      <p:pic>
        <p:nvPicPr>
          <p:cNvPr id="117" name="Google Shape;117;g9645b41543_0_17"/>
          <p:cNvPicPr preferRelativeResize="0"/>
          <p:nvPr/>
        </p:nvPicPr>
        <p:blipFill>
          <a:blip r:embed="rId3">
            <a:alphaModFix/>
          </a:blip>
          <a:stretch>
            <a:fillRect/>
          </a:stretch>
        </p:blipFill>
        <p:spPr>
          <a:xfrm>
            <a:off x="2621084" y="2333700"/>
            <a:ext cx="3350216" cy="4600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9645b41543_0_8"/>
          <p:cNvSpPr/>
          <p:nvPr/>
        </p:nvSpPr>
        <p:spPr>
          <a:xfrm>
            <a:off x="1524000" y="1581154"/>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4" name="Google Shape;124;g9645b41543_0_8"/>
          <p:cNvSpPr txBox="1"/>
          <p:nvPr/>
        </p:nvSpPr>
        <p:spPr>
          <a:xfrm>
            <a:off x="2667000" y="1143001"/>
            <a:ext cx="64770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Proposed Solution/Methodology</a:t>
            </a:r>
            <a:endParaRPr/>
          </a:p>
        </p:txBody>
      </p:sp>
      <p:sp>
        <p:nvSpPr>
          <p:cNvPr id="125" name="Google Shape;125;g9645b41543_0_8"/>
          <p:cNvSpPr txBox="1"/>
          <p:nvPr/>
        </p:nvSpPr>
        <p:spPr>
          <a:xfrm>
            <a:off x="124375" y="1617750"/>
            <a:ext cx="8847900" cy="499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1600" u="sng">
                <a:solidFill>
                  <a:schemeClr val="dk1"/>
                </a:solidFill>
                <a:latin typeface="Times New Roman"/>
                <a:ea typeface="Times New Roman"/>
                <a:cs typeface="Times New Roman"/>
                <a:sym typeface="Times New Roman"/>
              </a:rPr>
              <a:t>Approach 1:</a:t>
            </a:r>
            <a:endParaRPr b="1" sz="1600" u="sng">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600">
                <a:solidFill>
                  <a:schemeClr val="dk1"/>
                </a:solidFill>
                <a:latin typeface="Times New Roman"/>
                <a:ea typeface="Times New Roman"/>
                <a:cs typeface="Times New Roman"/>
                <a:sym typeface="Times New Roman"/>
              </a:rPr>
              <a:t>Using PGAN</a:t>
            </a:r>
            <a:endParaRPr b="1" sz="20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US">
                <a:solidFill>
                  <a:schemeClr val="dk1"/>
                </a:solidFill>
                <a:highlight>
                  <a:srgbClr val="FFFFFF"/>
                </a:highlight>
              </a:rPr>
              <a:t>In this design the generator and discriminator are kept symmetric in depth during training and adding layers step-wise, much like the greedy layer-wise pretraining technique in the early developing of deep neural networks, except weights in prior layers are not frozen. The key idea is to grow both the generator and discriminator progressively: starting from a low resolution, we add new layers that model increasingly fine details as training progresses.</a:t>
            </a:r>
            <a:endParaRPr>
              <a:solidFill>
                <a:schemeClr val="dk1"/>
              </a:solidFill>
              <a:highlight>
                <a:srgbClr val="FFFFFF"/>
              </a:highlight>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b="1" lang="en-US">
                <a:solidFill>
                  <a:schemeClr val="dk1"/>
                </a:solidFill>
              </a:rPr>
              <a:t>Pros:</a:t>
            </a:r>
            <a:endParaRPr b="1">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US">
                <a:solidFill>
                  <a:schemeClr val="dk1"/>
                </a:solidFill>
              </a:rPr>
              <a:t>High Resolution images will be Generated.</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b="1" lang="en-US">
                <a:solidFill>
                  <a:schemeClr val="dk1"/>
                </a:solidFill>
              </a:rPr>
              <a:t>Cons:</a:t>
            </a:r>
            <a:endParaRPr b="1">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US">
                <a:solidFill>
                  <a:schemeClr val="dk1"/>
                </a:solidFill>
              </a:rPr>
              <a:t>Powerful </a:t>
            </a:r>
            <a:r>
              <a:rPr lang="en-US">
                <a:solidFill>
                  <a:schemeClr val="dk1"/>
                </a:solidFill>
              </a:rPr>
              <a:t>GPUs</a:t>
            </a:r>
            <a:r>
              <a:rPr lang="en-US">
                <a:solidFill>
                  <a:schemeClr val="dk1"/>
                </a:solidFill>
              </a:rPr>
              <a:t> can be a requirement</a:t>
            </a:r>
            <a:endParaRPr>
              <a:solidFill>
                <a:schemeClr val="dk1"/>
              </a:solidFill>
            </a:endParaRPr>
          </a:p>
          <a:p>
            <a:pPr indent="0" lvl="0" marL="0" rtl="0" algn="l">
              <a:spcBef>
                <a:spcPts val="0"/>
              </a:spcBef>
              <a:spcAft>
                <a:spcPts val="0"/>
              </a:spcAft>
              <a:buNone/>
            </a:pPr>
            <a:r>
              <a:t/>
            </a:r>
            <a:endParaRPr/>
          </a:p>
        </p:txBody>
      </p:sp>
      <p:pic>
        <p:nvPicPr>
          <p:cNvPr id="126" name="Google Shape;126;g9645b41543_0_8"/>
          <p:cNvPicPr preferRelativeResize="0"/>
          <p:nvPr/>
        </p:nvPicPr>
        <p:blipFill>
          <a:blip r:embed="rId3">
            <a:alphaModFix/>
          </a:blip>
          <a:stretch>
            <a:fillRect/>
          </a:stretch>
        </p:blipFill>
        <p:spPr>
          <a:xfrm>
            <a:off x="3562350" y="3678963"/>
            <a:ext cx="4686300" cy="2733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9645b416f5_0_32"/>
          <p:cNvSpPr/>
          <p:nvPr/>
        </p:nvSpPr>
        <p:spPr>
          <a:xfrm>
            <a:off x="1524000" y="1581154"/>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3" name="Google Shape;133;g9645b416f5_0_32"/>
          <p:cNvSpPr txBox="1"/>
          <p:nvPr/>
        </p:nvSpPr>
        <p:spPr>
          <a:xfrm>
            <a:off x="2667000" y="1143001"/>
            <a:ext cx="64770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Proposed Solution/Methodology</a:t>
            </a:r>
            <a:endParaRPr/>
          </a:p>
        </p:txBody>
      </p:sp>
      <p:sp>
        <p:nvSpPr>
          <p:cNvPr id="134" name="Google Shape;134;g9645b416f5_0_32"/>
          <p:cNvSpPr txBox="1"/>
          <p:nvPr/>
        </p:nvSpPr>
        <p:spPr>
          <a:xfrm>
            <a:off x="0" y="1617750"/>
            <a:ext cx="9144000" cy="195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u="sng">
                <a:solidFill>
                  <a:schemeClr val="dk1"/>
                </a:solidFill>
                <a:latin typeface="Times New Roman"/>
                <a:ea typeface="Times New Roman"/>
                <a:cs typeface="Times New Roman"/>
                <a:sym typeface="Times New Roman"/>
              </a:rPr>
              <a:t>Approach 2:</a:t>
            </a:r>
            <a:endParaRPr b="1" sz="1600" u="sng">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6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b="1" lang="en-US" sz="1600">
                <a:solidFill>
                  <a:schemeClr val="dk1"/>
                </a:solidFill>
                <a:latin typeface="Times New Roman"/>
                <a:ea typeface="Times New Roman"/>
                <a:cs typeface="Times New Roman"/>
                <a:sym typeface="Times New Roman"/>
              </a:rPr>
              <a:t>Style Gans</a:t>
            </a:r>
            <a:endParaRPr b="1" sz="1600">
              <a:solidFill>
                <a:schemeClr val="dk1"/>
              </a:solidFill>
            </a:endParaRPr>
          </a:p>
          <a:p>
            <a:pPr indent="0" lvl="0" marL="0" rtl="0" algn="just">
              <a:spcBef>
                <a:spcPts val="0"/>
              </a:spcBef>
              <a:spcAft>
                <a:spcPts val="0"/>
              </a:spcAft>
              <a:buNone/>
            </a:pPr>
            <a:r>
              <a:rPr lang="en-US">
                <a:solidFill>
                  <a:srgbClr val="292929"/>
                </a:solidFill>
                <a:highlight>
                  <a:srgbClr val="FFFFFF"/>
                </a:highlight>
              </a:rPr>
              <a:t>Using the intermediate latent space, the StyleGAN architecture lets the user make small changes to the input vector in such a way that the output image is not altered dramatically. A “mapping network” is included that maps an input vector to another intermediate latent vector, which is then fed to the generator network.</a:t>
            </a:r>
            <a:endParaRPr>
              <a:solidFill>
                <a:srgbClr val="292929"/>
              </a:solidFill>
              <a:highlight>
                <a:srgbClr val="FFFFFF"/>
              </a:highlight>
            </a:endParaRPr>
          </a:p>
          <a:p>
            <a:pPr indent="0" lvl="0" marL="0" rtl="0" algn="just">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just">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b="1"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b="1" sz="2000"/>
          </a:p>
        </p:txBody>
      </p:sp>
      <p:pic>
        <p:nvPicPr>
          <p:cNvPr id="135" name="Google Shape;135;g9645b416f5_0_32"/>
          <p:cNvPicPr preferRelativeResize="0"/>
          <p:nvPr/>
        </p:nvPicPr>
        <p:blipFill>
          <a:blip r:embed="rId3">
            <a:alphaModFix/>
          </a:blip>
          <a:stretch>
            <a:fillRect/>
          </a:stretch>
        </p:blipFill>
        <p:spPr>
          <a:xfrm>
            <a:off x="2365275" y="3115150"/>
            <a:ext cx="4135000" cy="3601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938cc6f180_9_43"/>
          <p:cNvSpPr/>
          <p:nvPr/>
        </p:nvSpPr>
        <p:spPr>
          <a:xfrm>
            <a:off x="1524000" y="1581154"/>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2" name="Google Shape;142;g938cc6f180_9_43"/>
          <p:cNvSpPr txBox="1"/>
          <p:nvPr/>
        </p:nvSpPr>
        <p:spPr>
          <a:xfrm>
            <a:off x="2667000" y="1143001"/>
            <a:ext cx="64770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Proposed Solution/Methodology</a:t>
            </a:r>
            <a:endParaRPr/>
          </a:p>
        </p:txBody>
      </p:sp>
      <p:sp>
        <p:nvSpPr>
          <p:cNvPr id="143" name="Google Shape;143;g938cc6f180_9_43"/>
          <p:cNvSpPr txBox="1"/>
          <p:nvPr/>
        </p:nvSpPr>
        <p:spPr>
          <a:xfrm>
            <a:off x="150500" y="1870375"/>
            <a:ext cx="8664000" cy="46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u="sng">
                <a:solidFill>
                  <a:schemeClr val="dk1"/>
                </a:solidFill>
                <a:latin typeface="Times New Roman"/>
                <a:ea typeface="Times New Roman"/>
                <a:cs typeface="Times New Roman"/>
                <a:sym typeface="Times New Roman"/>
              </a:rPr>
              <a:t>Approach 3:</a:t>
            </a:r>
            <a:endParaRPr b="1" sz="1600" u="sng">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6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b="1" lang="en-US" sz="1600">
                <a:solidFill>
                  <a:schemeClr val="dk1"/>
                </a:solidFill>
                <a:latin typeface="Times New Roman"/>
                <a:ea typeface="Times New Roman"/>
                <a:cs typeface="Times New Roman"/>
                <a:sym typeface="Times New Roman"/>
              </a:rPr>
              <a:t>GAN with an alternating global-patch backpropagation</a:t>
            </a:r>
            <a:endParaRPr b="1" sz="1600">
              <a:solidFill>
                <a:schemeClr val="dk1"/>
              </a:solidFill>
            </a:endParaRPr>
          </a:p>
          <a:p>
            <a:pPr indent="0" lvl="0" marL="0" rtl="0" algn="just">
              <a:spcBef>
                <a:spcPts val="0"/>
              </a:spcBef>
              <a:spcAft>
                <a:spcPts val="0"/>
              </a:spcAft>
              <a:buNone/>
            </a:pPr>
            <a:r>
              <a:rPr lang="en-US">
                <a:solidFill>
                  <a:schemeClr val="dk1"/>
                </a:solidFill>
                <a:highlight>
                  <a:srgbClr val="FFFFFF"/>
                </a:highlight>
              </a:rPr>
              <a:t>an image transformation network G and a discriminator network D calculates both global and patch based content and style reconstruction losses. </a:t>
            </a:r>
            <a:endParaRPr>
              <a:solidFill>
                <a:schemeClr val="dk1"/>
              </a:solidFill>
              <a:highlight>
                <a:srgbClr val="FFFFFF"/>
              </a:highlight>
            </a:endParaRPr>
          </a:p>
          <a:p>
            <a:pPr indent="0" lvl="0" marL="0" rtl="0" algn="just">
              <a:spcBef>
                <a:spcPts val="0"/>
              </a:spcBef>
              <a:spcAft>
                <a:spcPts val="0"/>
              </a:spcAft>
              <a:buNone/>
            </a:pPr>
            <a:r>
              <a:rPr lang="en-US">
                <a:solidFill>
                  <a:schemeClr val="dk1"/>
                </a:solidFill>
                <a:highlight>
                  <a:srgbClr val="FFFFFF"/>
                </a:highlight>
              </a:rPr>
              <a:t>Alternating global-patch backpropagation strategy is proposed to optimize the generator to preserve both global and local structures.</a:t>
            </a:r>
            <a:endParaRPr>
              <a:solidFill>
                <a:schemeClr val="dk1"/>
              </a:solidFill>
              <a:highlight>
                <a:srgbClr val="FFFFFF"/>
              </a:highlight>
            </a:endParaRPr>
          </a:p>
          <a:p>
            <a:pPr indent="0" lvl="0" marL="0" rtl="0" algn="just">
              <a:spcBef>
                <a:spcPts val="0"/>
              </a:spcBef>
              <a:spcAft>
                <a:spcPts val="0"/>
              </a:spcAft>
              <a:buNone/>
            </a:pPr>
            <a:r>
              <a:t/>
            </a:r>
            <a:endParaRPr>
              <a:solidFill>
                <a:schemeClr val="dk1"/>
              </a:solidFill>
            </a:endParaRPr>
          </a:p>
          <a:p>
            <a:pPr indent="0" lvl="0" marL="0" rtl="0" algn="just">
              <a:spcBef>
                <a:spcPts val="0"/>
              </a:spcBef>
              <a:spcAft>
                <a:spcPts val="0"/>
              </a:spcAft>
              <a:buNone/>
            </a:pPr>
            <a:r>
              <a:t/>
            </a:r>
            <a:endParaRPr>
              <a:solidFill>
                <a:schemeClr val="dk1"/>
              </a:solidFill>
            </a:endParaRPr>
          </a:p>
          <a:p>
            <a:pPr indent="0" lvl="0" marL="0" rtl="0" algn="just">
              <a:spcBef>
                <a:spcPts val="0"/>
              </a:spcBef>
              <a:spcAft>
                <a:spcPts val="0"/>
              </a:spcAft>
              <a:buNone/>
            </a:pPr>
            <a:r>
              <a:t/>
            </a:r>
            <a:endParaRPr>
              <a:solidFill>
                <a:schemeClr val="dk1"/>
              </a:solidFill>
            </a:endParaRPr>
          </a:p>
          <a:p>
            <a:pPr indent="0" lvl="0" marL="0" rtl="0" algn="just">
              <a:spcBef>
                <a:spcPts val="0"/>
              </a:spcBef>
              <a:spcAft>
                <a:spcPts val="0"/>
              </a:spcAft>
              <a:buNone/>
            </a:pPr>
            <a:r>
              <a:t/>
            </a:r>
            <a:endParaRPr>
              <a:solidFill>
                <a:schemeClr val="dk1"/>
              </a:solidFill>
            </a:endParaRPr>
          </a:p>
          <a:p>
            <a:pPr indent="0" lvl="0" marL="0" rtl="0" algn="just">
              <a:spcBef>
                <a:spcPts val="0"/>
              </a:spcBef>
              <a:spcAft>
                <a:spcPts val="0"/>
              </a:spcAft>
              <a:buNone/>
            </a:pPr>
            <a:r>
              <a:t/>
            </a:r>
            <a:endParaRPr>
              <a:solidFill>
                <a:schemeClr val="dk1"/>
              </a:solidFill>
            </a:endParaRPr>
          </a:p>
          <a:p>
            <a:pPr indent="0" lvl="0" marL="0" rtl="0" algn="just">
              <a:spcBef>
                <a:spcPts val="0"/>
              </a:spcBef>
              <a:spcAft>
                <a:spcPts val="0"/>
              </a:spcAft>
              <a:buNone/>
            </a:pPr>
            <a:r>
              <a:t/>
            </a:r>
            <a:endParaRPr>
              <a:solidFill>
                <a:schemeClr val="dk1"/>
              </a:solidFill>
            </a:endParaRPr>
          </a:p>
          <a:p>
            <a:pPr indent="0" lvl="0" marL="0" rtl="0" algn="just">
              <a:spcBef>
                <a:spcPts val="0"/>
              </a:spcBef>
              <a:spcAft>
                <a:spcPts val="0"/>
              </a:spcAft>
              <a:buNone/>
            </a:pPr>
            <a:r>
              <a:t/>
            </a:r>
            <a:endParaRPr>
              <a:solidFill>
                <a:schemeClr val="dk1"/>
              </a:solidFill>
            </a:endParaRPr>
          </a:p>
          <a:p>
            <a:pPr indent="0" lvl="0" marL="0" rtl="0" algn="just">
              <a:spcBef>
                <a:spcPts val="0"/>
              </a:spcBef>
              <a:spcAft>
                <a:spcPts val="0"/>
              </a:spcAft>
              <a:buNone/>
            </a:pPr>
            <a:r>
              <a:t/>
            </a:r>
            <a:endParaRPr>
              <a:solidFill>
                <a:schemeClr val="dk1"/>
              </a:solidFill>
            </a:endParaRPr>
          </a:p>
          <a:p>
            <a:pPr indent="0" lvl="0" marL="0" rtl="0" algn="just">
              <a:spcBef>
                <a:spcPts val="0"/>
              </a:spcBef>
              <a:spcAft>
                <a:spcPts val="0"/>
              </a:spcAft>
              <a:buNone/>
            </a:pPr>
            <a:r>
              <a:t/>
            </a:r>
            <a:endParaRPr>
              <a:solidFill>
                <a:schemeClr val="dk1"/>
              </a:solidFill>
            </a:endParaRPr>
          </a:p>
          <a:p>
            <a:pPr indent="0" lvl="0" marL="0" rtl="0" algn="just">
              <a:spcBef>
                <a:spcPts val="0"/>
              </a:spcBef>
              <a:spcAft>
                <a:spcPts val="0"/>
              </a:spcAft>
              <a:buNone/>
            </a:pPr>
            <a:r>
              <a:t/>
            </a:r>
            <a:endParaRPr>
              <a:solidFill>
                <a:schemeClr val="dk1"/>
              </a:solidFill>
            </a:endParaRPr>
          </a:p>
          <a:p>
            <a:pPr indent="0" lvl="0" marL="0" rtl="0" algn="just">
              <a:spcBef>
                <a:spcPts val="0"/>
              </a:spcBef>
              <a:spcAft>
                <a:spcPts val="0"/>
              </a:spcAft>
              <a:buNone/>
            </a:pPr>
            <a:r>
              <a:rPr lang="en-US">
                <a:solidFill>
                  <a:schemeClr val="dk1"/>
                </a:solidFill>
                <a:highlight>
                  <a:srgbClr val="FFFFFF"/>
                </a:highlight>
              </a:rPr>
              <a:t>Although the resolution of the generated images would be lower than the original.</a:t>
            </a:r>
            <a:endParaRPr>
              <a:solidFill>
                <a:schemeClr val="dk1"/>
              </a:solidFill>
              <a:highlight>
                <a:srgbClr val="FFFFFF"/>
              </a:highlight>
            </a:endParaRPr>
          </a:p>
          <a:p>
            <a:pPr indent="0" lvl="0" marL="0" rtl="0" algn="just">
              <a:spcBef>
                <a:spcPts val="0"/>
              </a:spcBef>
              <a:spcAft>
                <a:spcPts val="0"/>
              </a:spcAft>
              <a:buClr>
                <a:schemeClr val="dk1"/>
              </a:buClr>
              <a:buSzPts val="1100"/>
              <a:buFont typeface="Arial"/>
              <a:buNone/>
            </a:pPr>
            <a:r>
              <a:rPr lang="en-US">
                <a:solidFill>
                  <a:schemeClr val="dk1"/>
                </a:solidFill>
                <a:highlight>
                  <a:srgbClr val="FFFFFF"/>
                </a:highlight>
              </a:rPr>
              <a:t>To deal with this problem we introduce a model that would reconstruct the low resolution image into a high resolution image.</a:t>
            </a:r>
            <a:endParaRPr>
              <a:solidFill>
                <a:schemeClr val="dk1"/>
              </a:solidFill>
              <a:highlight>
                <a:srgbClr val="FFFFFF"/>
              </a:highlight>
            </a:endParaRPr>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b="1"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b="1" sz="2000"/>
          </a:p>
        </p:txBody>
      </p:sp>
      <p:pic>
        <p:nvPicPr>
          <p:cNvPr id="144" name="Google Shape;144;g938cc6f180_9_43"/>
          <p:cNvPicPr preferRelativeResize="0"/>
          <p:nvPr/>
        </p:nvPicPr>
        <p:blipFill>
          <a:blip r:embed="rId3">
            <a:alphaModFix/>
          </a:blip>
          <a:stretch>
            <a:fillRect/>
          </a:stretch>
        </p:blipFill>
        <p:spPr>
          <a:xfrm>
            <a:off x="2453000" y="3508596"/>
            <a:ext cx="4979600" cy="2077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9645b416f5_2_12"/>
          <p:cNvSpPr/>
          <p:nvPr/>
        </p:nvSpPr>
        <p:spPr>
          <a:xfrm>
            <a:off x="1524000" y="1581154"/>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1" name="Google Shape;151;g9645b416f5_2_12"/>
          <p:cNvSpPr txBox="1"/>
          <p:nvPr/>
        </p:nvSpPr>
        <p:spPr>
          <a:xfrm>
            <a:off x="2667000" y="1143001"/>
            <a:ext cx="64770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Proposed Solution/Methodology</a:t>
            </a:r>
            <a:endParaRPr/>
          </a:p>
        </p:txBody>
      </p:sp>
      <p:sp>
        <p:nvSpPr>
          <p:cNvPr id="152" name="Google Shape;152;g9645b416f5_2_12"/>
          <p:cNvSpPr txBox="1"/>
          <p:nvPr/>
        </p:nvSpPr>
        <p:spPr>
          <a:xfrm>
            <a:off x="150500" y="1870375"/>
            <a:ext cx="8664000" cy="46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u="sng">
                <a:solidFill>
                  <a:schemeClr val="dk1"/>
                </a:solidFill>
                <a:latin typeface="Times New Roman"/>
                <a:ea typeface="Times New Roman"/>
                <a:cs typeface="Times New Roman"/>
                <a:sym typeface="Times New Roman"/>
              </a:rPr>
              <a:t>Extended Approach 3:</a:t>
            </a:r>
            <a:endParaRPr b="1" sz="1600" u="sng">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6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b="1" lang="en-US" sz="1600">
                <a:solidFill>
                  <a:schemeClr val="dk1"/>
                </a:solidFill>
                <a:latin typeface="Times New Roman"/>
                <a:ea typeface="Times New Roman"/>
                <a:cs typeface="Times New Roman"/>
                <a:sym typeface="Times New Roman"/>
              </a:rPr>
              <a:t>Generative Variational Encoders</a:t>
            </a:r>
            <a:endParaRPr b="1" sz="1600">
              <a:solidFill>
                <a:schemeClr val="dk1"/>
              </a:solidFill>
            </a:endParaRPr>
          </a:p>
          <a:p>
            <a:pPr indent="0" lvl="0" marL="0" rtl="0" algn="just">
              <a:spcBef>
                <a:spcPts val="0"/>
              </a:spcBef>
              <a:spcAft>
                <a:spcPts val="0"/>
              </a:spcAft>
              <a:buNone/>
            </a:pPr>
            <a:r>
              <a:rPr lang="en-US">
                <a:solidFill>
                  <a:schemeClr val="dk1"/>
                </a:solidFill>
                <a:highlight>
                  <a:srgbClr val="FFFFFF"/>
                </a:highlight>
              </a:rPr>
              <a:t>A Variational AutoEncoder with a Discriminator instead of a Decoder. </a:t>
            </a:r>
            <a:endParaRPr>
              <a:solidFill>
                <a:schemeClr val="dk1"/>
              </a:solidFill>
              <a:highlight>
                <a:srgbClr val="FFFFFF"/>
              </a:highlight>
            </a:endParaRPr>
          </a:p>
          <a:p>
            <a:pPr indent="0" lvl="0" marL="0" rtl="0" algn="just">
              <a:spcBef>
                <a:spcPts val="0"/>
              </a:spcBef>
              <a:spcAft>
                <a:spcPts val="0"/>
              </a:spcAft>
              <a:buNone/>
            </a:pPr>
            <a:r>
              <a:rPr lang="en-US">
                <a:solidFill>
                  <a:schemeClr val="dk1"/>
                </a:solidFill>
                <a:highlight>
                  <a:srgbClr val="FFFFFF"/>
                </a:highlight>
              </a:rPr>
              <a:t>We replace the decoder of VAE with a discriminator while using the encoder as it is.The encoder uses data from a normal distribution while the generator from a gaussian distribution. The combination from both is given to a discriminator which tells whether the generated images are correct or not.</a:t>
            </a:r>
            <a:endParaRPr>
              <a:solidFill>
                <a:schemeClr val="dk1"/>
              </a:solidFill>
              <a:highlight>
                <a:srgbClr val="FFFFFF"/>
              </a:highlight>
            </a:endParaRPr>
          </a:p>
          <a:p>
            <a:pPr indent="0" lvl="0" marL="0" rtl="0" algn="just">
              <a:spcBef>
                <a:spcPts val="0"/>
              </a:spcBef>
              <a:spcAft>
                <a:spcPts val="0"/>
              </a:spcAft>
              <a:buNone/>
            </a:pPr>
            <a:r>
              <a:t/>
            </a:r>
            <a:endParaRPr>
              <a:solidFill>
                <a:schemeClr val="dk1"/>
              </a:solidFill>
              <a:highlight>
                <a:srgbClr val="FFFFFF"/>
              </a:highlight>
            </a:endParaRPr>
          </a:p>
          <a:p>
            <a:pPr indent="0" lvl="0" marL="0" rtl="0" algn="just">
              <a:spcBef>
                <a:spcPts val="0"/>
              </a:spcBef>
              <a:spcAft>
                <a:spcPts val="0"/>
              </a:spcAft>
              <a:buNone/>
            </a:pPr>
            <a:r>
              <a:t/>
            </a:r>
            <a:endParaRPr>
              <a:solidFill>
                <a:schemeClr val="dk1"/>
              </a:solidFill>
              <a:highlight>
                <a:srgbClr val="FFFFFF"/>
              </a:highlight>
            </a:endParaRPr>
          </a:p>
          <a:p>
            <a:pPr indent="0" lvl="0" marL="0" rtl="0" algn="just">
              <a:spcBef>
                <a:spcPts val="0"/>
              </a:spcBef>
              <a:spcAft>
                <a:spcPts val="0"/>
              </a:spcAft>
              <a:buClr>
                <a:schemeClr val="dk1"/>
              </a:buClr>
              <a:buSzPts val="1100"/>
              <a:buFont typeface="Arial"/>
              <a:buNone/>
            </a:pPr>
            <a:r>
              <a:rPr lang="en-US">
                <a:solidFill>
                  <a:schemeClr val="dk1"/>
                </a:solidFill>
                <a:highlight>
                  <a:srgbClr val="FFFFFF"/>
                </a:highlight>
              </a:rPr>
              <a:t>Using GANs as a stand-alone model was susceptible to mode-collapse issue while VAEs couldn’t solve the blurring issue by itself. So by combining the models together, we not only solve both of these issues together but also allow for improved results.</a:t>
            </a:r>
            <a:endParaRPr>
              <a:solidFill>
                <a:schemeClr val="dk1"/>
              </a:solidFill>
              <a:highlight>
                <a:srgbClr val="FFFFFF"/>
              </a:highlight>
            </a:endParaRPr>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b="1"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b="1" sz="2000"/>
          </a:p>
        </p:txBody>
      </p:sp>
      <p:cxnSp>
        <p:nvCxnSpPr>
          <p:cNvPr id="153" name="Google Shape;153;g9645b416f5_2_12"/>
          <p:cNvCxnSpPr>
            <a:stCxn id="154" idx="3"/>
            <a:endCxn id="155" idx="1"/>
          </p:cNvCxnSpPr>
          <p:nvPr/>
        </p:nvCxnSpPr>
        <p:spPr>
          <a:xfrm flipH="1" rot="10800000">
            <a:off x="2728100" y="5605075"/>
            <a:ext cx="1316400" cy="34500"/>
          </a:xfrm>
          <a:prstGeom prst="straightConnector1">
            <a:avLst/>
          </a:prstGeom>
          <a:noFill/>
          <a:ln cap="flat" cmpd="sng" w="28575">
            <a:solidFill>
              <a:schemeClr val="dk2"/>
            </a:solidFill>
            <a:prstDash val="solid"/>
            <a:round/>
            <a:headEnd len="med" w="med" type="none"/>
            <a:tailEnd len="med" w="med" type="triangle"/>
          </a:ln>
        </p:spPr>
      </p:cxnSp>
      <p:sp>
        <p:nvSpPr>
          <p:cNvPr id="156" name="Google Shape;156;g9645b416f5_2_12"/>
          <p:cNvSpPr txBox="1"/>
          <p:nvPr/>
        </p:nvSpPr>
        <p:spPr>
          <a:xfrm>
            <a:off x="3069775" y="5328150"/>
            <a:ext cx="6330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t>4x</a:t>
            </a:r>
            <a:endParaRPr/>
          </a:p>
        </p:txBody>
      </p:sp>
      <p:pic>
        <p:nvPicPr>
          <p:cNvPr id="157" name="Google Shape;157;g9645b416f5_2_12"/>
          <p:cNvPicPr preferRelativeResize="0"/>
          <p:nvPr/>
        </p:nvPicPr>
        <p:blipFill>
          <a:blip r:embed="rId3">
            <a:alphaModFix/>
          </a:blip>
          <a:stretch>
            <a:fillRect/>
          </a:stretch>
        </p:blipFill>
        <p:spPr>
          <a:xfrm>
            <a:off x="1958650" y="4899852"/>
            <a:ext cx="5047700" cy="1640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9645b41543_0_0"/>
          <p:cNvSpPr/>
          <p:nvPr/>
        </p:nvSpPr>
        <p:spPr>
          <a:xfrm>
            <a:off x="1524000" y="1581154"/>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4" name="Google Shape;164;g9645b41543_0_0"/>
          <p:cNvSpPr txBox="1"/>
          <p:nvPr/>
        </p:nvSpPr>
        <p:spPr>
          <a:xfrm>
            <a:off x="2667000" y="1143001"/>
            <a:ext cx="64770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Proposed Solution/Methodology</a:t>
            </a:r>
            <a:endParaRPr/>
          </a:p>
        </p:txBody>
      </p:sp>
      <p:sp>
        <p:nvSpPr>
          <p:cNvPr id="165" name="Google Shape;165;g9645b41543_0_0"/>
          <p:cNvSpPr txBox="1"/>
          <p:nvPr/>
        </p:nvSpPr>
        <p:spPr>
          <a:xfrm>
            <a:off x="0" y="1617750"/>
            <a:ext cx="9144000" cy="490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1600" u="sng">
                <a:solidFill>
                  <a:schemeClr val="dk1"/>
                </a:solidFill>
                <a:latin typeface="Times New Roman"/>
                <a:ea typeface="Times New Roman"/>
                <a:cs typeface="Times New Roman"/>
                <a:sym typeface="Times New Roman"/>
              </a:rPr>
              <a:t>Approach 4:</a:t>
            </a:r>
            <a:endParaRPr b="1" sz="1600" u="sng">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600" u="sng">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600">
                <a:solidFill>
                  <a:schemeClr val="dk1"/>
                </a:solidFill>
                <a:latin typeface="Times New Roman"/>
                <a:ea typeface="Times New Roman"/>
                <a:cs typeface="Times New Roman"/>
                <a:sym typeface="Times New Roman"/>
              </a:rPr>
              <a:t>Using DCGAN</a:t>
            </a:r>
            <a:endParaRPr b="1"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a:solidFill>
                  <a:schemeClr val="dk1"/>
                </a:solidFill>
                <a:highlight>
                  <a:srgbClr val="FFFFFF"/>
                </a:highlight>
              </a:rPr>
              <a:t>A DCGAN is a direct extension of the vanilla GAN, except that it explicitly uses convolutional and convolutional-transpose layers in the discriminator and generator, respectively.</a:t>
            </a:r>
            <a:endParaRPr>
              <a:solidFill>
                <a:schemeClr val="dk1"/>
              </a:solidFill>
              <a:highlight>
                <a:srgbClr val="FFFFFF"/>
              </a:highlight>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just">
              <a:lnSpc>
                <a:spcPct val="115000"/>
              </a:lnSpc>
              <a:spcBef>
                <a:spcPts val="0"/>
              </a:spcBef>
              <a:spcAft>
                <a:spcPts val="0"/>
              </a:spcAft>
              <a:buClr>
                <a:schemeClr val="dk1"/>
              </a:buClr>
              <a:buSzPts val="1100"/>
              <a:buFont typeface="Arial"/>
              <a:buNone/>
            </a:pPr>
            <a:r>
              <a:rPr b="1" lang="en-US">
                <a:solidFill>
                  <a:schemeClr val="dk1"/>
                </a:solidFill>
                <a:highlight>
                  <a:srgbClr val="FFFFFF"/>
                </a:highlight>
              </a:rPr>
              <a:t>Cons:</a:t>
            </a:r>
            <a:endParaRPr b="1">
              <a:solidFill>
                <a:schemeClr val="dk1"/>
              </a:solidFill>
              <a:highlight>
                <a:srgbClr val="FFFFFF"/>
              </a:highlight>
            </a:endParaRPr>
          </a:p>
          <a:p>
            <a:pPr indent="0" lvl="0" marL="0" rtl="0" algn="just">
              <a:lnSpc>
                <a:spcPct val="115000"/>
              </a:lnSpc>
              <a:spcBef>
                <a:spcPts val="0"/>
              </a:spcBef>
              <a:spcAft>
                <a:spcPts val="0"/>
              </a:spcAft>
              <a:buClr>
                <a:schemeClr val="dk1"/>
              </a:buClr>
              <a:buSzPts val="1100"/>
              <a:buFont typeface="Arial"/>
              <a:buNone/>
            </a:pPr>
            <a:r>
              <a:rPr lang="en-US">
                <a:solidFill>
                  <a:schemeClr val="dk1"/>
                </a:solidFill>
                <a:highlight>
                  <a:srgbClr val="FFFFFF"/>
                </a:highlight>
              </a:rPr>
              <a:t>Conv-transpose layers allow the latent vector to be transformed into a volume with the same shape as the input, though the resolution of the new generated image can be less or equal to the input image.</a:t>
            </a:r>
            <a:endParaRPr>
              <a:solidFill>
                <a:schemeClr val="dk1"/>
              </a:solidFill>
              <a:highlight>
                <a:srgbClr val="FFFFFF"/>
              </a:highlight>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just">
              <a:lnSpc>
                <a:spcPct val="115000"/>
              </a:lnSpc>
              <a:spcBef>
                <a:spcPts val="0"/>
              </a:spcBef>
              <a:spcAft>
                <a:spcPts val="0"/>
              </a:spcAft>
              <a:buClr>
                <a:schemeClr val="dk1"/>
              </a:buClr>
              <a:buSzPts val="1100"/>
              <a:buFont typeface="Arial"/>
              <a:buNone/>
            </a:pPr>
            <a:r>
              <a:rPr b="1" lang="en-US">
                <a:solidFill>
                  <a:schemeClr val="dk1"/>
                </a:solidFill>
                <a:highlight>
                  <a:srgbClr val="FFFFFF"/>
                </a:highlight>
              </a:rPr>
              <a:t>Pros:</a:t>
            </a:r>
            <a:endParaRPr b="1">
              <a:solidFill>
                <a:schemeClr val="dk1"/>
              </a:solidFill>
              <a:highlight>
                <a:srgbClr val="FFFFFF"/>
              </a:highlight>
            </a:endParaRPr>
          </a:p>
          <a:p>
            <a:pPr indent="0" lvl="0" marL="0" rtl="0" algn="just">
              <a:lnSpc>
                <a:spcPct val="115000"/>
              </a:lnSpc>
              <a:spcBef>
                <a:spcPts val="0"/>
              </a:spcBef>
              <a:spcAft>
                <a:spcPts val="0"/>
              </a:spcAft>
              <a:buClr>
                <a:schemeClr val="dk1"/>
              </a:buClr>
              <a:buSzPts val="1100"/>
              <a:buFont typeface="Arial"/>
              <a:buNone/>
            </a:pPr>
            <a:r>
              <a:rPr lang="en-US">
                <a:solidFill>
                  <a:schemeClr val="dk1"/>
                </a:solidFill>
                <a:highlight>
                  <a:srgbClr val="FFFFFF"/>
                </a:highlight>
              </a:rPr>
              <a:t>DCGAN tend to preserve the texture and color attributes from the input image.</a:t>
            </a:r>
            <a:endParaRPr>
              <a:solidFill>
                <a:schemeClr val="dk1"/>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9645b41543_0_26"/>
          <p:cNvSpPr/>
          <p:nvPr/>
        </p:nvSpPr>
        <p:spPr>
          <a:xfrm>
            <a:off x="1524000" y="1581154"/>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2" name="Google Shape;172;g9645b41543_0_26"/>
          <p:cNvSpPr txBox="1"/>
          <p:nvPr/>
        </p:nvSpPr>
        <p:spPr>
          <a:xfrm>
            <a:off x="2667000" y="1143001"/>
            <a:ext cx="64770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Proposed Solution/Methodology</a:t>
            </a:r>
            <a:endParaRPr/>
          </a:p>
        </p:txBody>
      </p:sp>
      <p:sp>
        <p:nvSpPr>
          <p:cNvPr id="173" name="Google Shape;173;g9645b41543_0_26"/>
          <p:cNvSpPr txBox="1"/>
          <p:nvPr/>
        </p:nvSpPr>
        <p:spPr>
          <a:xfrm>
            <a:off x="0" y="1617750"/>
            <a:ext cx="9144000" cy="490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600" u="sng">
                <a:solidFill>
                  <a:schemeClr val="dk1"/>
                </a:solidFill>
                <a:latin typeface="Times New Roman"/>
                <a:ea typeface="Times New Roman"/>
                <a:cs typeface="Times New Roman"/>
                <a:sym typeface="Times New Roman"/>
              </a:rPr>
              <a:t>Modified approach 4:</a:t>
            </a:r>
            <a:endParaRPr b="1" sz="1600" u="sng">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600" u="sng">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a:solidFill>
                  <a:srgbClr val="24292E"/>
                </a:solidFill>
                <a:highlight>
                  <a:srgbClr val="FFFFFF"/>
                </a:highlight>
              </a:rPr>
              <a:t>We propose a new improved technique based on the </a:t>
            </a:r>
            <a:r>
              <a:rPr b="1" lang="en-US">
                <a:solidFill>
                  <a:srgbClr val="24292E"/>
                </a:solidFill>
                <a:highlight>
                  <a:srgbClr val="FFFFFF"/>
                </a:highlight>
              </a:rPr>
              <a:t>GAN architecture and Residual Blocks.</a:t>
            </a:r>
            <a:r>
              <a:rPr lang="en-US">
                <a:solidFill>
                  <a:srgbClr val="24292E"/>
                </a:solidFill>
                <a:highlight>
                  <a:srgbClr val="FFFFFF"/>
                </a:highlight>
              </a:rPr>
              <a:t> A Residual Block is simply when the activation of a layer is fast-forwarded to a deeper layer in the neural network.</a:t>
            </a:r>
            <a:endParaRPr>
              <a:solidFill>
                <a:srgbClr val="24292E"/>
              </a:solidFill>
              <a:highlight>
                <a:srgbClr val="FFFFFF"/>
              </a:highlight>
            </a:endParaRPr>
          </a:p>
          <a:p>
            <a:pPr indent="0" lvl="0" marL="0" rtl="0" algn="just">
              <a:lnSpc>
                <a:spcPct val="115000"/>
              </a:lnSpc>
              <a:spcBef>
                <a:spcPts val="0"/>
              </a:spcBef>
              <a:spcAft>
                <a:spcPts val="0"/>
              </a:spcAft>
              <a:buNone/>
            </a:pPr>
            <a:r>
              <a:rPr lang="en-US">
                <a:solidFill>
                  <a:srgbClr val="24292E"/>
                </a:solidFill>
                <a:highlight>
                  <a:srgbClr val="FFFFFF"/>
                </a:highlight>
              </a:rPr>
              <a:t>Acc to our design ,instead of residual blocks, inverted residual blocks can be employed for parameter efficiency and fast operation.</a:t>
            </a:r>
            <a:endParaRPr>
              <a:solidFill>
                <a:srgbClr val="24292E"/>
              </a:solidFill>
              <a:highlight>
                <a:srgbClr val="FFFFFF"/>
              </a:highlight>
            </a:endParaRPr>
          </a:p>
          <a:p>
            <a:pPr indent="0" lvl="0" marL="0" rtl="0" algn="just">
              <a:lnSpc>
                <a:spcPct val="115000"/>
              </a:lnSpc>
              <a:spcBef>
                <a:spcPts val="0"/>
              </a:spcBef>
              <a:spcAft>
                <a:spcPts val="0"/>
              </a:spcAft>
              <a:buNone/>
            </a:pPr>
            <a:r>
              <a:t/>
            </a:r>
            <a:endParaRPr sz="1700">
              <a:solidFill>
                <a:srgbClr val="24292E"/>
              </a:solidFill>
            </a:endParaRPr>
          </a:p>
          <a:p>
            <a:pPr indent="0" lvl="0" marL="0" rtl="0" algn="just">
              <a:lnSpc>
                <a:spcPct val="115000"/>
              </a:lnSpc>
              <a:spcBef>
                <a:spcPts val="0"/>
              </a:spcBef>
              <a:spcAft>
                <a:spcPts val="0"/>
              </a:spcAft>
              <a:buNone/>
            </a:pPr>
            <a:r>
              <a:t/>
            </a:r>
            <a:endParaRPr sz="1700">
              <a:solidFill>
                <a:srgbClr val="24292E"/>
              </a:solidFill>
            </a:endParaRPr>
          </a:p>
          <a:p>
            <a:pPr indent="0" lvl="0" marL="0" rtl="0" algn="just">
              <a:lnSpc>
                <a:spcPct val="115000"/>
              </a:lnSpc>
              <a:spcBef>
                <a:spcPts val="0"/>
              </a:spcBef>
              <a:spcAft>
                <a:spcPts val="0"/>
              </a:spcAft>
              <a:buNone/>
            </a:pPr>
            <a:r>
              <a:t/>
            </a:r>
            <a:endParaRPr sz="1700">
              <a:solidFill>
                <a:srgbClr val="24292E"/>
              </a:solidFill>
            </a:endParaRPr>
          </a:p>
          <a:p>
            <a:pPr indent="0" lvl="0" marL="0" rtl="0" algn="just">
              <a:lnSpc>
                <a:spcPct val="115000"/>
              </a:lnSpc>
              <a:spcBef>
                <a:spcPts val="0"/>
              </a:spcBef>
              <a:spcAft>
                <a:spcPts val="0"/>
              </a:spcAft>
              <a:buNone/>
            </a:pPr>
            <a:r>
              <a:t/>
            </a:r>
            <a:endParaRPr sz="1700">
              <a:solidFill>
                <a:srgbClr val="24292E"/>
              </a:solidFill>
            </a:endParaRPr>
          </a:p>
          <a:p>
            <a:pPr indent="0" lvl="0" marL="0" rtl="0" algn="just">
              <a:lnSpc>
                <a:spcPct val="115000"/>
              </a:lnSpc>
              <a:spcBef>
                <a:spcPts val="0"/>
              </a:spcBef>
              <a:spcAft>
                <a:spcPts val="0"/>
              </a:spcAft>
              <a:buNone/>
            </a:pPr>
            <a:r>
              <a:t/>
            </a:r>
            <a:endParaRPr sz="1700">
              <a:solidFill>
                <a:srgbClr val="24292E"/>
              </a:solidFill>
            </a:endParaRPr>
          </a:p>
          <a:p>
            <a:pPr indent="0" lvl="0" marL="0" rtl="0" algn="just">
              <a:lnSpc>
                <a:spcPct val="115000"/>
              </a:lnSpc>
              <a:spcBef>
                <a:spcPts val="0"/>
              </a:spcBef>
              <a:spcAft>
                <a:spcPts val="0"/>
              </a:spcAft>
              <a:buNone/>
            </a:pPr>
            <a:r>
              <a:t/>
            </a:r>
            <a:endParaRPr sz="1700">
              <a:solidFill>
                <a:srgbClr val="24292E"/>
              </a:solidFill>
            </a:endParaRPr>
          </a:p>
          <a:p>
            <a:pPr indent="0" lvl="0" marL="0" rtl="0" algn="just">
              <a:lnSpc>
                <a:spcPct val="115000"/>
              </a:lnSpc>
              <a:spcBef>
                <a:spcPts val="0"/>
              </a:spcBef>
              <a:spcAft>
                <a:spcPts val="0"/>
              </a:spcAft>
              <a:buNone/>
            </a:pPr>
            <a:r>
              <a:t/>
            </a:r>
            <a:endParaRPr sz="1700">
              <a:solidFill>
                <a:srgbClr val="24292E"/>
              </a:solidFill>
            </a:endParaRPr>
          </a:p>
          <a:p>
            <a:pPr indent="0" lvl="0" marL="0" rtl="0" algn="just">
              <a:lnSpc>
                <a:spcPct val="115000"/>
              </a:lnSpc>
              <a:spcBef>
                <a:spcPts val="0"/>
              </a:spcBef>
              <a:spcAft>
                <a:spcPts val="0"/>
              </a:spcAft>
              <a:buNone/>
            </a:pPr>
            <a:r>
              <a:t/>
            </a:r>
            <a:endParaRPr sz="1700">
              <a:solidFill>
                <a:srgbClr val="24292E"/>
              </a:solidFill>
            </a:endParaRPr>
          </a:p>
          <a:p>
            <a:pPr indent="0" lvl="0" marL="0" rtl="0" algn="just">
              <a:lnSpc>
                <a:spcPct val="115000"/>
              </a:lnSpc>
              <a:spcBef>
                <a:spcPts val="0"/>
              </a:spcBef>
              <a:spcAft>
                <a:spcPts val="0"/>
              </a:spcAft>
              <a:buNone/>
            </a:pPr>
            <a:r>
              <a:t/>
            </a:r>
            <a:endParaRPr>
              <a:solidFill>
                <a:schemeClr val="dk1"/>
              </a:solidFill>
            </a:endParaRPr>
          </a:p>
          <a:p>
            <a:pPr indent="0" lvl="0" marL="0" rtl="0" algn="just">
              <a:lnSpc>
                <a:spcPct val="115000"/>
              </a:lnSpc>
              <a:spcBef>
                <a:spcPts val="0"/>
              </a:spcBef>
              <a:spcAft>
                <a:spcPts val="0"/>
              </a:spcAft>
              <a:buNone/>
            </a:pPr>
            <a:r>
              <a:t/>
            </a:r>
            <a:endParaRPr>
              <a:solidFill>
                <a:schemeClr val="dk1"/>
              </a:solidFill>
              <a:highlight>
                <a:srgbClr val="FFFFFF"/>
              </a:highlight>
            </a:endParaRPr>
          </a:p>
          <a:p>
            <a:pPr indent="0" lvl="0" marL="0" rtl="0" algn="just">
              <a:lnSpc>
                <a:spcPct val="115000"/>
              </a:lnSpc>
              <a:spcBef>
                <a:spcPts val="0"/>
              </a:spcBef>
              <a:spcAft>
                <a:spcPts val="0"/>
              </a:spcAft>
              <a:buNone/>
            </a:pPr>
            <a:r>
              <a:t/>
            </a:r>
            <a:endParaRPr b="1" sz="2000">
              <a:solidFill>
                <a:schemeClr val="dk1"/>
              </a:solidFill>
            </a:endParaRPr>
          </a:p>
        </p:txBody>
      </p:sp>
      <p:pic>
        <p:nvPicPr>
          <p:cNvPr id="174" name="Google Shape;174;g9645b41543_0_26"/>
          <p:cNvPicPr preferRelativeResize="0"/>
          <p:nvPr/>
        </p:nvPicPr>
        <p:blipFill>
          <a:blip r:embed="rId3">
            <a:alphaModFix/>
          </a:blip>
          <a:stretch>
            <a:fillRect/>
          </a:stretch>
        </p:blipFill>
        <p:spPr>
          <a:xfrm>
            <a:off x="83600" y="3199062"/>
            <a:ext cx="5063628" cy="2043200"/>
          </a:xfrm>
          <a:prstGeom prst="rect">
            <a:avLst/>
          </a:prstGeom>
          <a:noFill/>
          <a:ln>
            <a:noFill/>
          </a:ln>
        </p:spPr>
      </p:pic>
      <p:pic>
        <p:nvPicPr>
          <p:cNvPr id="175" name="Google Shape;175;g9645b41543_0_26"/>
          <p:cNvPicPr preferRelativeResize="0"/>
          <p:nvPr/>
        </p:nvPicPr>
        <p:blipFill>
          <a:blip r:embed="rId4">
            <a:alphaModFix/>
          </a:blip>
          <a:stretch>
            <a:fillRect/>
          </a:stretch>
        </p:blipFill>
        <p:spPr>
          <a:xfrm>
            <a:off x="5694825" y="3421228"/>
            <a:ext cx="2625970" cy="1598825"/>
          </a:xfrm>
          <a:prstGeom prst="rect">
            <a:avLst/>
          </a:prstGeom>
          <a:noFill/>
          <a:ln>
            <a:noFill/>
          </a:ln>
        </p:spPr>
      </p:pic>
      <p:sp>
        <p:nvSpPr>
          <p:cNvPr id="176" name="Google Shape;176;g9645b41543_0_26"/>
          <p:cNvSpPr txBox="1"/>
          <p:nvPr/>
        </p:nvSpPr>
        <p:spPr>
          <a:xfrm>
            <a:off x="1935950" y="5115375"/>
            <a:ext cx="2319000" cy="461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US" sz="1200">
                <a:solidFill>
                  <a:srgbClr val="24292E"/>
                </a:solidFill>
              </a:rPr>
              <a:t>GAN Architecture </a:t>
            </a:r>
            <a:endParaRPr sz="1200"/>
          </a:p>
        </p:txBody>
      </p:sp>
      <p:sp>
        <p:nvSpPr>
          <p:cNvPr id="177" name="Google Shape;177;g9645b41543_0_26"/>
          <p:cNvSpPr txBox="1"/>
          <p:nvPr/>
        </p:nvSpPr>
        <p:spPr>
          <a:xfrm>
            <a:off x="6382200" y="5184400"/>
            <a:ext cx="1938600" cy="461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US" sz="1200">
                <a:solidFill>
                  <a:srgbClr val="24292E"/>
                </a:solidFill>
              </a:rPr>
              <a:t>Residual block</a:t>
            </a:r>
            <a:endParaRPr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9645b416f5_0_52"/>
          <p:cNvSpPr/>
          <p:nvPr/>
        </p:nvSpPr>
        <p:spPr>
          <a:xfrm>
            <a:off x="1524000" y="1581154"/>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4" name="Google Shape;184;g9645b416f5_0_52"/>
          <p:cNvSpPr txBox="1"/>
          <p:nvPr/>
        </p:nvSpPr>
        <p:spPr>
          <a:xfrm>
            <a:off x="0" y="1581150"/>
            <a:ext cx="8077200" cy="4724400"/>
          </a:xfrm>
          <a:prstGeom prst="rect">
            <a:avLst/>
          </a:prstGeom>
          <a:noFill/>
          <a:ln>
            <a:noFill/>
          </a:ln>
        </p:spPr>
        <p:txBody>
          <a:bodyPr anchorCtr="0" anchor="t" bIns="45700" lIns="91425" spcFirstLastPara="1" rIns="91425" wrap="square" tIns="45700">
            <a:noAutofit/>
          </a:bodyPr>
          <a:lstStyle/>
          <a:p>
            <a:pPr indent="0" lvl="0" marL="342900" marR="0" rtl="0" algn="just">
              <a:lnSpc>
                <a:spcPct val="100000"/>
              </a:lnSpc>
              <a:spcBef>
                <a:spcPts val="0"/>
              </a:spcBef>
              <a:spcAft>
                <a:spcPts val="0"/>
              </a:spcAft>
              <a:buClr>
                <a:srgbClr val="0000FF"/>
              </a:buClr>
              <a:buSzPts val="2400"/>
              <a:buFont typeface="Trebuchet MS"/>
              <a:buNone/>
            </a:pPr>
            <a:r>
              <a:t/>
            </a:r>
            <a:endParaRPr/>
          </a:p>
          <a:p>
            <a:pPr indent="0" lvl="0" marL="0" marR="0" rtl="0" algn="just">
              <a:spcBef>
                <a:spcPts val="480"/>
              </a:spcBef>
              <a:spcAft>
                <a:spcPts val="0"/>
              </a:spcAft>
              <a:buNone/>
            </a:pPr>
            <a:r>
              <a:rPr b="1" lang="en-US" sz="1800"/>
              <a:t>Software Dependencies:</a:t>
            </a:r>
            <a:endParaRPr b="1" sz="1800"/>
          </a:p>
          <a:p>
            <a:pPr indent="-317500" lvl="0" marL="457200" marR="0" rtl="0" algn="just">
              <a:spcBef>
                <a:spcPts val="480"/>
              </a:spcBef>
              <a:spcAft>
                <a:spcPts val="0"/>
              </a:spcAft>
              <a:buSzPts val="1400"/>
              <a:buChar char="-"/>
            </a:pPr>
            <a:r>
              <a:rPr lang="en-US"/>
              <a:t>Python 3</a:t>
            </a:r>
            <a:endParaRPr/>
          </a:p>
          <a:p>
            <a:pPr indent="-317500" lvl="0" marL="457200" marR="0" rtl="0" algn="just">
              <a:spcBef>
                <a:spcPts val="0"/>
              </a:spcBef>
              <a:spcAft>
                <a:spcPts val="0"/>
              </a:spcAft>
              <a:buSzPts val="1400"/>
              <a:buChar char="-"/>
            </a:pPr>
            <a:r>
              <a:rPr lang="en-US"/>
              <a:t>TensorFlow</a:t>
            </a:r>
            <a:endParaRPr/>
          </a:p>
          <a:p>
            <a:pPr indent="-317500" lvl="0" marL="457200" marR="0" rtl="0" algn="just">
              <a:spcBef>
                <a:spcPts val="0"/>
              </a:spcBef>
              <a:spcAft>
                <a:spcPts val="0"/>
              </a:spcAft>
              <a:buSzPts val="1400"/>
              <a:buChar char="-"/>
            </a:pPr>
            <a:r>
              <a:rPr lang="en-US"/>
              <a:t>Keras</a:t>
            </a:r>
            <a:endParaRPr/>
          </a:p>
          <a:p>
            <a:pPr indent="-317500" lvl="0" marL="457200" marR="0" rtl="0" algn="just">
              <a:spcBef>
                <a:spcPts val="0"/>
              </a:spcBef>
              <a:spcAft>
                <a:spcPts val="0"/>
              </a:spcAft>
              <a:buSzPts val="1400"/>
              <a:buChar char="-"/>
            </a:pPr>
            <a:r>
              <a:rPr lang="en-US"/>
              <a:t>Cv2</a:t>
            </a:r>
            <a:endParaRPr/>
          </a:p>
          <a:p>
            <a:pPr indent="0" lvl="0" marL="0" marR="0" rtl="0" algn="just">
              <a:spcBef>
                <a:spcPts val="480"/>
              </a:spcBef>
              <a:spcAft>
                <a:spcPts val="0"/>
              </a:spcAft>
              <a:buNone/>
            </a:pPr>
            <a:r>
              <a:t/>
            </a:r>
            <a:endParaRPr sz="1800">
              <a:latin typeface="Trebuchet MS"/>
              <a:ea typeface="Trebuchet MS"/>
              <a:cs typeface="Trebuchet MS"/>
              <a:sym typeface="Trebuchet MS"/>
            </a:endParaRPr>
          </a:p>
          <a:p>
            <a:pPr indent="0" lvl="0" marL="0" rtl="0" algn="just">
              <a:spcBef>
                <a:spcPts val="480"/>
              </a:spcBef>
              <a:spcAft>
                <a:spcPts val="0"/>
              </a:spcAft>
              <a:buNone/>
            </a:pPr>
            <a:r>
              <a:rPr b="1" lang="en-US" sz="1800">
                <a:solidFill>
                  <a:schemeClr val="dk1"/>
                </a:solidFill>
              </a:rPr>
              <a:t>Hardware Dependencies:</a:t>
            </a:r>
            <a:endParaRPr b="1" sz="1800">
              <a:solidFill>
                <a:schemeClr val="dk1"/>
              </a:solidFill>
            </a:endParaRPr>
          </a:p>
          <a:p>
            <a:pPr indent="-317500" lvl="0" marL="457200" rtl="0" algn="just">
              <a:spcBef>
                <a:spcPts val="480"/>
              </a:spcBef>
              <a:spcAft>
                <a:spcPts val="0"/>
              </a:spcAft>
              <a:buClr>
                <a:schemeClr val="dk1"/>
              </a:buClr>
              <a:buSzPts val="1400"/>
              <a:buChar char="-"/>
            </a:pPr>
            <a:r>
              <a:rPr lang="en-US">
                <a:solidFill>
                  <a:schemeClr val="dk1"/>
                </a:solidFill>
              </a:rPr>
              <a:t>8Gb Ram and onwards</a:t>
            </a:r>
            <a:endParaRPr>
              <a:solidFill>
                <a:schemeClr val="dk1"/>
              </a:solidFill>
            </a:endParaRPr>
          </a:p>
          <a:p>
            <a:pPr indent="-317500" lvl="0" marL="457200" rtl="0" algn="just">
              <a:spcBef>
                <a:spcPts val="0"/>
              </a:spcBef>
              <a:spcAft>
                <a:spcPts val="0"/>
              </a:spcAft>
              <a:buClr>
                <a:schemeClr val="dk1"/>
              </a:buClr>
              <a:buSzPts val="1400"/>
              <a:buChar char="-"/>
            </a:pPr>
            <a:r>
              <a:rPr lang="en-US">
                <a:solidFill>
                  <a:srgbClr val="282829"/>
                </a:solidFill>
                <a:highlight>
                  <a:srgbClr val="FFFFFF"/>
                </a:highlight>
              </a:rPr>
              <a:t>Nvidia-P100 GPU</a:t>
            </a:r>
            <a:endParaRPr>
              <a:solidFill>
                <a:schemeClr val="dk1"/>
              </a:solidFill>
            </a:endParaRPr>
          </a:p>
          <a:p>
            <a:pPr indent="-317500" lvl="0" marL="457200" rtl="0" algn="just">
              <a:spcBef>
                <a:spcPts val="0"/>
              </a:spcBef>
              <a:spcAft>
                <a:spcPts val="0"/>
              </a:spcAft>
              <a:buClr>
                <a:schemeClr val="dk1"/>
              </a:buClr>
              <a:buSzPts val="1400"/>
              <a:buChar char="-"/>
            </a:pPr>
            <a:r>
              <a:rPr lang="en-US">
                <a:solidFill>
                  <a:schemeClr val="dk1"/>
                </a:solidFill>
              </a:rPr>
              <a:t>Hard Drive (Min 100 Gb) </a:t>
            </a:r>
            <a:endParaRPr>
              <a:solidFill>
                <a:schemeClr val="dk1"/>
              </a:solidFill>
            </a:endParaRPr>
          </a:p>
          <a:p>
            <a:pPr indent="-265112" lvl="1" marL="1077912" marR="0" rtl="0" algn="just">
              <a:spcBef>
                <a:spcPts val="480"/>
              </a:spcBef>
              <a:spcAft>
                <a:spcPts val="0"/>
              </a:spcAft>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p:txBody>
      </p:sp>
      <p:sp>
        <p:nvSpPr>
          <p:cNvPr id="185" name="Google Shape;185;g9645b416f5_0_52"/>
          <p:cNvSpPr txBox="1"/>
          <p:nvPr/>
        </p:nvSpPr>
        <p:spPr>
          <a:xfrm>
            <a:off x="2667000" y="1143001"/>
            <a:ext cx="64770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Software/Hardware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6"/>
          <p:cNvSpPr/>
          <p:nvPr/>
        </p:nvSpPr>
        <p:spPr>
          <a:xfrm>
            <a:off x="1524000" y="1581154"/>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2" name="Google Shape;192;p6"/>
          <p:cNvSpPr txBox="1"/>
          <p:nvPr/>
        </p:nvSpPr>
        <p:spPr>
          <a:xfrm>
            <a:off x="0" y="1581150"/>
            <a:ext cx="9144000" cy="4724400"/>
          </a:xfrm>
          <a:prstGeom prst="rect">
            <a:avLst/>
          </a:prstGeom>
          <a:noFill/>
          <a:ln>
            <a:noFill/>
          </a:ln>
        </p:spPr>
        <p:txBody>
          <a:bodyPr anchorCtr="0" anchor="t" bIns="45700" lIns="91425" spcFirstLastPara="1" rIns="91425" wrap="square" tIns="45700">
            <a:noAutofit/>
          </a:bodyPr>
          <a:lstStyle/>
          <a:p>
            <a:pPr indent="0" lvl="0" marL="0" marR="0" rtl="0" algn="just">
              <a:spcBef>
                <a:spcPts val="480"/>
              </a:spcBef>
              <a:spcAft>
                <a:spcPts val="0"/>
              </a:spcAft>
              <a:buNone/>
            </a:pPr>
            <a:r>
              <a:rPr lang="en-US" sz="1500">
                <a:highlight>
                  <a:srgbClr val="FFFFFF"/>
                </a:highlight>
              </a:rPr>
              <a:t>At each stage, datasets differs with regard to the model requirements.</a:t>
            </a:r>
            <a:endParaRPr sz="1500">
              <a:highlight>
                <a:srgbClr val="FFFFFF"/>
              </a:highlight>
            </a:endParaRPr>
          </a:p>
          <a:p>
            <a:pPr indent="0" lvl="0" marL="0" marR="0" rtl="0" algn="just">
              <a:spcBef>
                <a:spcPts val="480"/>
              </a:spcBef>
              <a:spcAft>
                <a:spcPts val="0"/>
              </a:spcAft>
              <a:buNone/>
            </a:pPr>
            <a:r>
              <a:t/>
            </a:r>
            <a:endParaRPr sz="1500">
              <a:highlight>
                <a:srgbClr val="FFFFFF"/>
              </a:highlight>
            </a:endParaRPr>
          </a:p>
          <a:p>
            <a:pPr indent="-323850" lvl="0" marL="457200" marR="0" rtl="0" algn="just">
              <a:spcBef>
                <a:spcPts val="480"/>
              </a:spcBef>
              <a:spcAft>
                <a:spcPts val="0"/>
              </a:spcAft>
              <a:buSzPts val="1500"/>
              <a:buChar char="●"/>
            </a:pPr>
            <a:r>
              <a:rPr lang="en-US" sz="1500">
                <a:highlight>
                  <a:srgbClr val="FFFFFF"/>
                </a:highlight>
              </a:rPr>
              <a:t>In the preprocessing stage,for the bounding box  approach </a:t>
            </a:r>
            <a:endParaRPr sz="1500">
              <a:highlight>
                <a:srgbClr val="FFFFFF"/>
              </a:highlight>
            </a:endParaRPr>
          </a:p>
          <a:p>
            <a:pPr indent="457200" lvl="0" marL="0" marR="0" rtl="0" algn="just">
              <a:spcBef>
                <a:spcPts val="480"/>
              </a:spcBef>
              <a:spcAft>
                <a:spcPts val="0"/>
              </a:spcAft>
              <a:buNone/>
            </a:pPr>
            <a:r>
              <a:rPr lang="en-US" sz="1500">
                <a:highlight>
                  <a:srgbClr val="FFFFFF"/>
                </a:highlight>
              </a:rPr>
              <a:t>a set of 500+ images containing different </a:t>
            </a:r>
            <a:endParaRPr sz="1500">
              <a:highlight>
                <a:srgbClr val="FFFFFF"/>
              </a:highlight>
            </a:endParaRPr>
          </a:p>
          <a:p>
            <a:pPr indent="457200" lvl="0" marL="0" marR="0" rtl="0" algn="just">
              <a:spcBef>
                <a:spcPts val="480"/>
              </a:spcBef>
              <a:spcAft>
                <a:spcPts val="0"/>
              </a:spcAft>
              <a:buNone/>
            </a:pPr>
            <a:r>
              <a:rPr lang="en-US" sz="1500">
                <a:highlight>
                  <a:srgbClr val="FFFFFF"/>
                </a:highlight>
              </a:rPr>
              <a:t>e-</a:t>
            </a:r>
            <a:r>
              <a:rPr lang="en-US" sz="1500">
                <a:highlight>
                  <a:srgbClr val="FFFFFF"/>
                </a:highlight>
              </a:rPr>
              <a:t>commerce </a:t>
            </a:r>
            <a:r>
              <a:rPr lang="en-US" sz="1500">
                <a:highlight>
                  <a:srgbClr val="FFFFFF"/>
                </a:highlight>
              </a:rPr>
              <a:t>products like shoes, tshirts, dress etc </a:t>
            </a:r>
            <a:endParaRPr sz="1500">
              <a:highlight>
                <a:srgbClr val="FFFFFF"/>
              </a:highlight>
            </a:endParaRPr>
          </a:p>
          <a:p>
            <a:pPr indent="457200" lvl="0" marL="0" marR="0" rtl="0" algn="just">
              <a:spcBef>
                <a:spcPts val="480"/>
              </a:spcBef>
              <a:spcAft>
                <a:spcPts val="0"/>
              </a:spcAft>
              <a:buNone/>
            </a:pPr>
            <a:r>
              <a:rPr lang="en-US" sz="1500">
                <a:highlight>
                  <a:srgbClr val="FFFFFF"/>
                </a:highlight>
              </a:rPr>
              <a:t>with their respective </a:t>
            </a:r>
            <a:r>
              <a:rPr lang="en-US" sz="1500">
                <a:highlight>
                  <a:srgbClr val="FFFFFF"/>
                </a:highlight>
              </a:rPr>
              <a:t>coordinates</a:t>
            </a:r>
            <a:r>
              <a:rPr lang="en-US" sz="1500">
                <a:highlight>
                  <a:srgbClr val="FFFFFF"/>
                </a:highlight>
              </a:rPr>
              <a:t> of the bounding</a:t>
            </a:r>
            <a:endParaRPr sz="1500">
              <a:highlight>
                <a:srgbClr val="FFFFFF"/>
              </a:highlight>
            </a:endParaRPr>
          </a:p>
          <a:p>
            <a:pPr indent="457200" lvl="0" marL="0" marR="0" rtl="0" algn="just">
              <a:spcBef>
                <a:spcPts val="480"/>
              </a:spcBef>
              <a:spcAft>
                <a:spcPts val="0"/>
              </a:spcAft>
              <a:buNone/>
            </a:pPr>
            <a:r>
              <a:rPr lang="en-US" sz="1500">
                <a:highlight>
                  <a:srgbClr val="FFFFFF"/>
                </a:highlight>
              </a:rPr>
              <a:t>box is used.</a:t>
            </a:r>
            <a:endParaRPr sz="1500">
              <a:highlight>
                <a:srgbClr val="FFFFFF"/>
              </a:highlight>
            </a:endParaRPr>
          </a:p>
          <a:p>
            <a:pPr indent="0" lvl="0" marL="0" marR="0" rtl="0" algn="just">
              <a:spcBef>
                <a:spcPts val="480"/>
              </a:spcBef>
              <a:spcAft>
                <a:spcPts val="0"/>
              </a:spcAft>
              <a:buNone/>
            </a:pPr>
            <a:r>
              <a:t/>
            </a:r>
            <a:endParaRPr sz="1500">
              <a:highlight>
                <a:srgbClr val="FFFFFF"/>
              </a:highlight>
            </a:endParaRPr>
          </a:p>
          <a:p>
            <a:pPr indent="-323850" lvl="0" marL="457200" marR="0" rtl="0" algn="just">
              <a:spcBef>
                <a:spcPts val="480"/>
              </a:spcBef>
              <a:spcAft>
                <a:spcPts val="0"/>
              </a:spcAft>
              <a:buSzPts val="1500"/>
              <a:buChar char="●"/>
            </a:pPr>
            <a:r>
              <a:rPr lang="en-US" sz="1500">
                <a:highlight>
                  <a:srgbClr val="FFFFFF"/>
                </a:highlight>
              </a:rPr>
              <a:t>For </a:t>
            </a:r>
            <a:r>
              <a:rPr lang="en-US" sz="1500">
                <a:solidFill>
                  <a:schemeClr val="dk1"/>
                </a:solidFill>
              </a:rPr>
              <a:t>classifying the images into a clothing </a:t>
            </a:r>
            <a:endParaRPr sz="1500">
              <a:solidFill>
                <a:schemeClr val="dk1"/>
              </a:solidFill>
            </a:endParaRPr>
          </a:p>
          <a:p>
            <a:pPr indent="0" lvl="0" marL="457200" marR="0" rtl="0" algn="just">
              <a:spcBef>
                <a:spcPts val="480"/>
              </a:spcBef>
              <a:spcAft>
                <a:spcPts val="0"/>
              </a:spcAft>
              <a:buNone/>
            </a:pPr>
            <a:r>
              <a:rPr lang="en-US" sz="1500">
                <a:solidFill>
                  <a:schemeClr val="dk1"/>
                </a:solidFill>
              </a:rPr>
              <a:t>categories </a:t>
            </a:r>
            <a:r>
              <a:rPr b="1" lang="en-US" sz="1500">
                <a:solidFill>
                  <a:schemeClr val="dk1"/>
                </a:solidFill>
              </a:rPr>
              <a:t>MNIST fashion dataset</a:t>
            </a:r>
            <a:r>
              <a:rPr lang="en-US" sz="1500">
                <a:solidFill>
                  <a:schemeClr val="dk1"/>
                </a:solidFill>
              </a:rPr>
              <a:t> is used.</a:t>
            </a:r>
            <a:endParaRPr sz="1500">
              <a:highlight>
                <a:srgbClr val="FFFFFF"/>
              </a:highlight>
            </a:endParaRPr>
          </a:p>
          <a:p>
            <a:pPr indent="0" lvl="0" marL="0" marR="0" rtl="0" algn="just">
              <a:spcBef>
                <a:spcPts val="480"/>
              </a:spcBef>
              <a:spcAft>
                <a:spcPts val="0"/>
              </a:spcAft>
              <a:buNone/>
            </a:pPr>
            <a:r>
              <a:t/>
            </a:r>
            <a:endParaRPr sz="1500">
              <a:highlight>
                <a:srgbClr val="FFFFFF"/>
              </a:highlight>
            </a:endParaRPr>
          </a:p>
          <a:p>
            <a:pPr indent="-323850" lvl="0" marL="457200" marR="0" rtl="0" algn="just">
              <a:spcBef>
                <a:spcPts val="480"/>
              </a:spcBef>
              <a:spcAft>
                <a:spcPts val="0"/>
              </a:spcAft>
              <a:buSzPts val="1500"/>
              <a:buChar char="●"/>
            </a:pPr>
            <a:r>
              <a:rPr lang="en-US" sz="1500">
                <a:highlight>
                  <a:srgbClr val="FFFFFF"/>
                </a:highlight>
              </a:rPr>
              <a:t>For training the model for generating images</a:t>
            </a:r>
            <a:r>
              <a:rPr b="1" lang="en-US" sz="1500">
                <a:highlight>
                  <a:srgbClr val="FFFFFF"/>
                </a:highlight>
              </a:rPr>
              <a:t> </a:t>
            </a:r>
            <a:endParaRPr b="1" sz="1500">
              <a:highlight>
                <a:srgbClr val="FFFFFF"/>
              </a:highlight>
            </a:endParaRPr>
          </a:p>
          <a:p>
            <a:pPr indent="457200" lvl="0" marL="0" marR="0" rtl="0" algn="just">
              <a:spcBef>
                <a:spcPts val="480"/>
              </a:spcBef>
              <a:spcAft>
                <a:spcPts val="0"/>
              </a:spcAft>
              <a:buNone/>
            </a:pPr>
            <a:r>
              <a:rPr b="1" lang="en-US" sz="1500">
                <a:highlight>
                  <a:srgbClr val="FFFFFF"/>
                </a:highlight>
              </a:rPr>
              <a:t>Kaggle Product Images Dataset </a:t>
            </a:r>
            <a:r>
              <a:rPr lang="en-US" sz="1500">
                <a:highlight>
                  <a:srgbClr val="FFFFFF"/>
                </a:highlight>
              </a:rPr>
              <a:t>will incorporated.</a:t>
            </a:r>
            <a:endParaRPr sz="1500">
              <a:highlight>
                <a:srgbClr val="FFFFFF"/>
              </a:highlight>
            </a:endParaRPr>
          </a:p>
          <a:p>
            <a:pPr indent="0" lvl="0" marL="0" rtl="0" algn="l">
              <a:lnSpc>
                <a:spcPct val="125000"/>
              </a:lnSpc>
              <a:spcBef>
                <a:spcPts val="0"/>
              </a:spcBef>
              <a:spcAft>
                <a:spcPts val="0"/>
              </a:spcAft>
              <a:buNone/>
            </a:pPr>
            <a:r>
              <a:t/>
            </a:r>
            <a:endParaRPr sz="2400">
              <a:latin typeface="Trebuchet MS"/>
              <a:ea typeface="Trebuchet MS"/>
              <a:cs typeface="Trebuchet MS"/>
              <a:sym typeface="Trebuchet MS"/>
            </a:endParaRPr>
          </a:p>
          <a:p>
            <a:pPr indent="0" lvl="0" marL="914400" marR="0" rtl="0" algn="just">
              <a:spcBef>
                <a:spcPts val="600"/>
              </a:spcBef>
              <a:spcAft>
                <a:spcPts val="0"/>
              </a:spcAft>
              <a:buNone/>
            </a:pPr>
            <a:r>
              <a:t/>
            </a:r>
            <a:endParaRPr sz="2400">
              <a:latin typeface="Trebuchet MS"/>
              <a:ea typeface="Trebuchet MS"/>
              <a:cs typeface="Trebuchet MS"/>
              <a:sym typeface="Trebuchet MS"/>
            </a:endParaRPr>
          </a:p>
          <a:p>
            <a:pPr indent="-265113" lvl="1" marL="1077913" marR="0" rtl="0" algn="just">
              <a:spcBef>
                <a:spcPts val="480"/>
              </a:spcBef>
              <a:spcAft>
                <a:spcPts val="0"/>
              </a:spcAft>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p:txBody>
      </p:sp>
      <p:sp>
        <p:nvSpPr>
          <p:cNvPr id="193" name="Google Shape;193;p6"/>
          <p:cNvSpPr txBox="1"/>
          <p:nvPr/>
        </p:nvSpPr>
        <p:spPr>
          <a:xfrm>
            <a:off x="2667000" y="1143001"/>
            <a:ext cx="64770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Data Requirements</a:t>
            </a:r>
            <a:endParaRPr/>
          </a:p>
        </p:txBody>
      </p:sp>
      <p:pic>
        <p:nvPicPr>
          <p:cNvPr id="194" name="Google Shape;194;p6"/>
          <p:cNvPicPr preferRelativeResize="0"/>
          <p:nvPr/>
        </p:nvPicPr>
        <p:blipFill>
          <a:blip r:embed="rId3">
            <a:alphaModFix/>
          </a:blip>
          <a:stretch>
            <a:fillRect/>
          </a:stretch>
        </p:blipFill>
        <p:spPr>
          <a:xfrm>
            <a:off x="4847550" y="2432575"/>
            <a:ext cx="4296451" cy="42964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 name="Shape 31"/>
        <p:cNvGrpSpPr/>
        <p:nvPr/>
      </p:nvGrpSpPr>
      <p:grpSpPr>
        <a:xfrm>
          <a:off x="0" y="0"/>
          <a:ext cx="0" cy="0"/>
          <a:chOff x="0" y="0"/>
          <a:chExt cx="0" cy="0"/>
        </a:xfrm>
      </p:grpSpPr>
      <p:sp>
        <p:nvSpPr>
          <p:cNvPr id="32" name="Google Shape;32;p3"/>
          <p:cNvSpPr/>
          <p:nvPr/>
        </p:nvSpPr>
        <p:spPr>
          <a:xfrm>
            <a:off x="1524000" y="1581154"/>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 name="Google Shape;33;p3"/>
          <p:cNvSpPr txBox="1"/>
          <p:nvPr/>
        </p:nvSpPr>
        <p:spPr>
          <a:xfrm>
            <a:off x="0" y="1838950"/>
            <a:ext cx="8562900" cy="4724400"/>
          </a:xfrm>
          <a:prstGeom prst="rect">
            <a:avLst/>
          </a:prstGeom>
          <a:noFill/>
          <a:ln>
            <a:noFill/>
          </a:ln>
        </p:spPr>
        <p:txBody>
          <a:bodyPr anchorCtr="0" anchor="t" bIns="45700" lIns="91425" spcFirstLastPara="1" rIns="91425" wrap="square" tIns="45700">
            <a:noAutofit/>
          </a:bodyPr>
          <a:lstStyle/>
          <a:p>
            <a:pPr indent="0" lvl="0" marL="0" marR="0" rtl="0" algn="just">
              <a:spcBef>
                <a:spcPts val="480"/>
              </a:spcBef>
              <a:spcAft>
                <a:spcPts val="0"/>
              </a:spcAft>
              <a:buNone/>
            </a:pPr>
            <a:r>
              <a:rPr lang="en-US" sz="1800">
                <a:highlight>
                  <a:srgbClr val="FFFFFF"/>
                </a:highlight>
              </a:rPr>
              <a:t>Competitive pressures are becoming higher and global demand continues to ask for new collections rapidly. Fast fashion is an economic phenomenon that has allowed everyone to dress following the latest trends.</a:t>
            </a:r>
            <a:endParaRPr sz="1800">
              <a:highlight>
                <a:srgbClr val="FFFFFF"/>
              </a:highlight>
            </a:endParaRPr>
          </a:p>
          <a:p>
            <a:pPr indent="0" lvl="0" marL="0" marR="0" rtl="0" algn="just">
              <a:spcBef>
                <a:spcPts val="480"/>
              </a:spcBef>
              <a:spcAft>
                <a:spcPts val="0"/>
              </a:spcAft>
              <a:buNone/>
            </a:pPr>
            <a:r>
              <a:rPr lang="en-US" sz="1800">
                <a:highlight>
                  <a:srgbClr val="FFFFFF"/>
                </a:highlight>
              </a:rPr>
              <a:t>Because of this overwhelming need of the society, we aim to  generate new fashion styles from a collection of fashion Style images and also an intelligent fashion retrieval system which will be an ease component for user shopping. </a:t>
            </a:r>
            <a:endParaRPr sz="1800">
              <a:highlight>
                <a:srgbClr val="FFFFFF"/>
              </a:highlight>
            </a:endParaRPr>
          </a:p>
          <a:p>
            <a:pPr indent="0" lvl="0" marL="0" marR="0" rtl="0" algn="just">
              <a:spcBef>
                <a:spcPts val="480"/>
              </a:spcBef>
              <a:spcAft>
                <a:spcPts val="0"/>
              </a:spcAft>
              <a:buNone/>
            </a:pPr>
            <a:r>
              <a:t/>
            </a:r>
            <a:endParaRPr sz="1800">
              <a:highlight>
                <a:srgbClr val="FFFFFF"/>
              </a:highlight>
            </a:endParaRPr>
          </a:p>
        </p:txBody>
      </p:sp>
      <p:sp>
        <p:nvSpPr>
          <p:cNvPr id="34" name="Google Shape;34;p3"/>
          <p:cNvSpPr txBox="1"/>
          <p:nvPr/>
        </p:nvSpPr>
        <p:spPr>
          <a:xfrm>
            <a:off x="2667000" y="1143001"/>
            <a:ext cx="64770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Problem Statement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9645b416f5_2_5"/>
          <p:cNvSpPr/>
          <p:nvPr/>
        </p:nvSpPr>
        <p:spPr>
          <a:xfrm>
            <a:off x="1524000" y="1581154"/>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1" name="Google Shape;201;g9645b416f5_2_5"/>
          <p:cNvSpPr txBox="1"/>
          <p:nvPr/>
        </p:nvSpPr>
        <p:spPr>
          <a:xfrm>
            <a:off x="0" y="1581150"/>
            <a:ext cx="8077200" cy="4724400"/>
          </a:xfrm>
          <a:prstGeom prst="rect">
            <a:avLst/>
          </a:prstGeom>
          <a:noFill/>
          <a:ln>
            <a:noFill/>
          </a:ln>
        </p:spPr>
        <p:txBody>
          <a:bodyPr anchorCtr="0" anchor="t" bIns="45700" lIns="91425" spcFirstLastPara="1" rIns="91425" wrap="square" tIns="45700">
            <a:noAutofit/>
          </a:bodyPr>
          <a:lstStyle/>
          <a:p>
            <a:pPr indent="0" lvl="0" marL="342900" marR="0" rtl="0" algn="just">
              <a:lnSpc>
                <a:spcPct val="100000"/>
              </a:lnSpc>
              <a:spcBef>
                <a:spcPts val="0"/>
              </a:spcBef>
              <a:spcAft>
                <a:spcPts val="0"/>
              </a:spcAft>
              <a:buClr>
                <a:srgbClr val="0000FF"/>
              </a:buClr>
              <a:buSzPts val="2400"/>
              <a:buFont typeface="Trebuchet MS"/>
              <a:buNone/>
            </a:pPr>
            <a:r>
              <a:t/>
            </a:r>
            <a:endParaRPr/>
          </a:p>
          <a:p>
            <a:pPr indent="0" lvl="0" marL="0" marR="0" rtl="0" algn="just">
              <a:spcBef>
                <a:spcPts val="480"/>
              </a:spcBef>
              <a:spcAft>
                <a:spcPts val="0"/>
              </a:spcAft>
              <a:buNone/>
            </a:pPr>
            <a:r>
              <a:rPr lang="en-US" sz="2200">
                <a:latin typeface="Trebuchet MS"/>
                <a:ea typeface="Trebuchet MS"/>
                <a:cs typeface="Trebuchet MS"/>
                <a:sym typeface="Trebuchet MS"/>
              </a:rPr>
              <a:t>We will be using the Agile Methodology for our project</a:t>
            </a:r>
            <a:endParaRPr sz="2200">
              <a:latin typeface="Trebuchet MS"/>
              <a:ea typeface="Trebuchet MS"/>
              <a:cs typeface="Trebuchet MS"/>
              <a:sym typeface="Trebuchet MS"/>
            </a:endParaRPr>
          </a:p>
          <a:p>
            <a:pPr indent="-368300" lvl="0" marL="457200" marR="0" rtl="0" algn="just">
              <a:spcBef>
                <a:spcPts val="480"/>
              </a:spcBef>
              <a:spcAft>
                <a:spcPts val="0"/>
              </a:spcAft>
              <a:buSzPts val="2200"/>
              <a:buFont typeface="Trebuchet MS"/>
              <a:buChar char="-"/>
            </a:pPr>
            <a:r>
              <a:rPr lang="en-US" sz="2200">
                <a:latin typeface="Trebuchet MS"/>
                <a:ea typeface="Trebuchet MS"/>
                <a:cs typeface="Trebuchet MS"/>
                <a:sym typeface="Trebuchet MS"/>
              </a:rPr>
              <a:t>Split into 5 sprints</a:t>
            </a:r>
            <a:endParaRPr sz="2200">
              <a:latin typeface="Trebuchet MS"/>
              <a:ea typeface="Trebuchet MS"/>
              <a:cs typeface="Trebuchet MS"/>
              <a:sym typeface="Trebuchet MS"/>
            </a:endParaRPr>
          </a:p>
          <a:p>
            <a:pPr indent="-368300" lvl="0" marL="457200" marR="0" rtl="0" algn="just">
              <a:spcBef>
                <a:spcPts val="0"/>
              </a:spcBef>
              <a:spcAft>
                <a:spcPts val="0"/>
              </a:spcAft>
              <a:buSzPts val="2200"/>
              <a:buFont typeface="Trebuchet MS"/>
              <a:buChar char="-"/>
            </a:pPr>
            <a:r>
              <a:rPr lang="en-US" sz="2200">
                <a:latin typeface="Trebuchet MS"/>
                <a:ea typeface="Trebuchet MS"/>
                <a:cs typeface="Trebuchet MS"/>
                <a:sym typeface="Trebuchet MS"/>
              </a:rPr>
              <a:t>Each sprint will last a duration of 2 weeks</a:t>
            </a:r>
            <a:endParaRPr sz="2200">
              <a:latin typeface="Trebuchet MS"/>
              <a:ea typeface="Trebuchet MS"/>
              <a:cs typeface="Trebuchet MS"/>
              <a:sym typeface="Trebuchet MS"/>
            </a:endParaRPr>
          </a:p>
          <a:p>
            <a:pPr indent="-368300" lvl="0" marL="457200" marR="0" rtl="0" algn="just">
              <a:spcBef>
                <a:spcPts val="0"/>
              </a:spcBef>
              <a:spcAft>
                <a:spcPts val="0"/>
              </a:spcAft>
              <a:buSzPts val="2200"/>
              <a:buFont typeface="Trebuchet MS"/>
              <a:buChar char="-"/>
            </a:pPr>
            <a:r>
              <a:rPr lang="en-US" sz="2200">
                <a:latin typeface="Trebuchet MS"/>
                <a:ea typeface="Trebuchet MS"/>
                <a:cs typeface="Trebuchet MS"/>
                <a:sym typeface="Trebuchet MS"/>
              </a:rPr>
              <a:t>Each sprint will end with a deliverable</a:t>
            </a:r>
            <a:endParaRPr sz="2200">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chemeClr val="dk1"/>
              </a:buClr>
              <a:buSzPts val="2000"/>
              <a:buFont typeface="Arial"/>
              <a:buNone/>
            </a:pPr>
            <a:r>
              <a:t/>
            </a:r>
            <a:endParaRPr sz="2000">
              <a:solidFill>
                <a:schemeClr val="dk1"/>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chemeClr val="dk1"/>
              </a:buClr>
              <a:buSzPts val="2000"/>
              <a:buFont typeface="Arial"/>
              <a:buNone/>
            </a:pPr>
            <a:r>
              <a:rPr lang="en-US" sz="2000">
                <a:solidFill>
                  <a:schemeClr val="dk1"/>
                </a:solidFill>
                <a:latin typeface="Trebuchet MS"/>
                <a:ea typeface="Trebuchet MS"/>
                <a:cs typeface="Trebuchet MS"/>
                <a:sym typeface="Trebuchet MS"/>
              </a:rPr>
              <a:t>Gantt Chart is provided </a:t>
            </a:r>
            <a:r>
              <a:rPr lang="en-US" sz="2000" u="sng">
                <a:solidFill>
                  <a:schemeClr val="hlink"/>
                </a:solidFill>
                <a:latin typeface="Trebuchet MS"/>
                <a:ea typeface="Trebuchet MS"/>
                <a:cs typeface="Trebuchet MS"/>
                <a:sym typeface="Trebuchet MS"/>
                <a:hlinkClick r:id="rId3"/>
              </a:rPr>
              <a:t>here</a:t>
            </a:r>
            <a:r>
              <a:rPr lang="en-US" sz="2000">
                <a:solidFill>
                  <a:schemeClr val="dk1"/>
                </a:solidFill>
                <a:latin typeface="Trebuchet MS"/>
                <a:ea typeface="Trebuchet MS"/>
                <a:cs typeface="Trebuchet MS"/>
                <a:sym typeface="Trebuchet MS"/>
              </a:rPr>
              <a:t> </a:t>
            </a:r>
            <a:endParaRPr sz="2000">
              <a:solidFill>
                <a:schemeClr val="dk1"/>
              </a:solidFill>
              <a:latin typeface="Trebuchet MS"/>
              <a:ea typeface="Trebuchet MS"/>
              <a:cs typeface="Trebuchet MS"/>
              <a:sym typeface="Trebuchet MS"/>
            </a:endParaRPr>
          </a:p>
        </p:txBody>
      </p:sp>
      <p:sp>
        <p:nvSpPr>
          <p:cNvPr id="202" name="Google Shape;202;g9645b416f5_2_5"/>
          <p:cNvSpPr txBox="1"/>
          <p:nvPr/>
        </p:nvSpPr>
        <p:spPr>
          <a:xfrm>
            <a:off x="2667000" y="1143001"/>
            <a:ext cx="64770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Software Development Methodologies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7"/>
          <p:cNvSpPr/>
          <p:nvPr/>
        </p:nvSpPr>
        <p:spPr>
          <a:xfrm>
            <a:off x="1524000" y="1581154"/>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9" name="Google Shape;209;p7"/>
          <p:cNvSpPr txBox="1"/>
          <p:nvPr/>
        </p:nvSpPr>
        <p:spPr>
          <a:xfrm>
            <a:off x="1371600" y="1143001"/>
            <a:ext cx="77724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Expected Deliverables</a:t>
            </a:r>
            <a:endParaRPr/>
          </a:p>
        </p:txBody>
      </p:sp>
      <p:sp>
        <p:nvSpPr>
          <p:cNvPr id="210" name="Google Shape;210;p7"/>
          <p:cNvSpPr txBox="1"/>
          <p:nvPr/>
        </p:nvSpPr>
        <p:spPr>
          <a:xfrm>
            <a:off x="491525" y="1828800"/>
            <a:ext cx="8500200" cy="47244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000"/>
              <a:t>Capstone-I deliverables</a:t>
            </a:r>
            <a:endParaRPr b="1" sz="2000"/>
          </a:p>
          <a:p>
            <a:pPr indent="-342900" lvl="0" marL="457200" marR="0" rtl="0" algn="just">
              <a:spcBef>
                <a:spcPts val="0"/>
              </a:spcBef>
              <a:spcAft>
                <a:spcPts val="0"/>
              </a:spcAft>
              <a:buSzPts val="1800"/>
              <a:buChar char="●"/>
            </a:pPr>
            <a:r>
              <a:rPr lang="en-US" sz="1800"/>
              <a:t>We aim to build a GAN model for the </a:t>
            </a:r>
            <a:r>
              <a:rPr lang="en-US" sz="1800"/>
              <a:t>Generation of new relevant fashion styles in high resolution.</a:t>
            </a:r>
            <a:endParaRPr sz="1800">
              <a:solidFill>
                <a:schemeClr val="dk1"/>
              </a:solidFill>
            </a:endParaRPr>
          </a:p>
          <a:p>
            <a:pPr indent="0" lvl="0" marL="0" marR="0" rtl="0" algn="just">
              <a:spcBef>
                <a:spcPts val="0"/>
              </a:spcBef>
              <a:spcAft>
                <a:spcPts val="0"/>
              </a:spcAft>
              <a:buNone/>
            </a:pPr>
            <a:r>
              <a:t/>
            </a:r>
            <a:endParaRPr sz="2000"/>
          </a:p>
          <a:p>
            <a:pPr indent="0" lvl="0" marL="0" marR="0" rtl="0" algn="just">
              <a:spcBef>
                <a:spcPts val="480"/>
              </a:spcBef>
              <a:spcAft>
                <a:spcPts val="0"/>
              </a:spcAft>
              <a:buNone/>
            </a:pPr>
            <a:r>
              <a:rPr b="1" lang="en-US" sz="2000"/>
              <a:t>Capstone-II deliverables </a:t>
            </a:r>
            <a:endParaRPr b="1" sz="2000"/>
          </a:p>
          <a:p>
            <a:pPr indent="-342900" lvl="0" marL="457200" marR="0" rtl="0" algn="just">
              <a:spcBef>
                <a:spcPts val="480"/>
              </a:spcBef>
              <a:spcAft>
                <a:spcPts val="0"/>
              </a:spcAft>
              <a:buSzPts val="1800"/>
              <a:buChar char="●"/>
            </a:pPr>
            <a:r>
              <a:rPr lang="en-US" sz="1800"/>
              <a:t>Integrating Generation of Fashion styles with Dialogue based Retrieval System.</a:t>
            </a:r>
            <a:endParaRPr sz="1800"/>
          </a:p>
          <a:p>
            <a:pPr indent="-342900" lvl="0" marL="457200" marR="0" rtl="0" algn="just">
              <a:spcBef>
                <a:spcPts val="0"/>
              </a:spcBef>
              <a:spcAft>
                <a:spcPts val="0"/>
              </a:spcAft>
              <a:buSzPts val="1800"/>
              <a:buChar char="●"/>
            </a:pPr>
            <a:r>
              <a:rPr lang="en-US" sz="1800"/>
              <a:t>Releasing our Product as a service.</a:t>
            </a:r>
            <a:endParaRPr sz="1800"/>
          </a:p>
          <a:p>
            <a:pPr indent="-342900" lvl="0" marL="457200" marR="0" rtl="0" algn="just">
              <a:spcBef>
                <a:spcPts val="0"/>
              </a:spcBef>
              <a:spcAft>
                <a:spcPts val="0"/>
              </a:spcAft>
              <a:buSzPts val="1800"/>
              <a:buChar char="●"/>
            </a:pPr>
            <a:r>
              <a:rPr lang="en-US" sz="1800"/>
              <a:t>Product Testing by real world customers.</a:t>
            </a:r>
            <a:endParaRPr sz="1800"/>
          </a:p>
          <a:p>
            <a:pPr indent="0" lvl="0" marL="457200" marR="0" rtl="0" algn="just">
              <a:spcBef>
                <a:spcPts val="480"/>
              </a:spcBef>
              <a:spcAft>
                <a:spcPts val="0"/>
              </a:spcAft>
              <a:buNone/>
            </a:pPr>
            <a:r>
              <a:t/>
            </a:r>
            <a:endParaRPr sz="2000">
              <a:highlight>
                <a:srgbClr val="00FF00"/>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0"/>
          <p:cNvSpPr/>
          <p:nvPr/>
        </p:nvSpPr>
        <p:spPr>
          <a:xfrm>
            <a:off x="2847485" y="3352800"/>
            <a:ext cx="2506584" cy="70788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4000">
                <a:solidFill>
                  <a:srgbClr val="FF0000"/>
                </a:solidFill>
                <a:latin typeface="Trebuchet MS"/>
                <a:ea typeface="Trebuchet MS"/>
                <a:cs typeface="Trebuchet MS"/>
                <a:sym typeface="Trebuchet MS"/>
              </a:rPr>
              <a:t>Thank You</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9" name="Shape 219"/>
        <p:cNvGrpSpPr/>
        <p:nvPr/>
      </p:nvGrpSpPr>
      <p:grpSpPr>
        <a:xfrm>
          <a:off x="0" y="0"/>
          <a:ext cx="0" cy="0"/>
          <a:chOff x="0" y="0"/>
          <a:chExt cx="0" cy="0"/>
        </a:xfrm>
      </p:grpSpPr>
      <p:sp>
        <p:nvSpPr>
          <p:cNvPr id="220" name="Google Shape;220;g9610cfc7c9_1_0"/>
          <p:cNvSpPr/>
          <p:nvPr/>
        </p:nvSpPr>
        <p:spPr>
          <a:xfrm>
            <a:off x="2666880" y="1143000"/>
            <a:ext cx="6476100" cy="4605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b="0" i="0" sz="1800" u="none" cap="none" strike="noStrike">
              <a:solidFill>
                <a:schemeClr val="dk1"/>
              </a:solidFill>
              <a:latin typeface="Arial"/>
              <a:ea typeface="Arial"/>
              <a:cs typeface="Arial"/>
              <a:sym typeface="Arial"/>
            </a:endParaRPr>
          </a:p>
        </p:txBody>
      </p:sp>
      <p:sp>
        <p:nvSpPr>
          <p:cNvPr id="221" name="Google Shape;221;g9610cfc7c9_1_0"/>
          <p:cNvSpPr txBox="1"/>
          <p:nvPr/>
        </p:nvSpPr>
        <p:spPr>
          <a:xfrm>
            <a:off x="78625" y="1784163"/>
            <a:ext cx="4959000" cy="774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sz="1100">
              <a:latin typeface="Times New Roman"/>
              <a:ea typeface="Times New Roman"/>
              <a:cs typeface="Times New Roman"/>
              <a:sym typeface="Times New Roman"/>
            </a:endParaRPr>
          </a:p>
        </p:txBody>
      </p:sp>
      <p:graphicFrame>
        <p:nvGraphicFramePr>
          <p:cNvPr id="222" name="Google Shape;222;g9610cfc7c9_1_0"/>
          <p:cNvGraphicFramePr/>
          <p:nvPr/>
        </p:nvGraphicFramePr>
        <p:xfrm>
          <a:off x="535150" y="1740425"/>
          <a:ext cx="3000000" cy="3000000"/>
        </p:xfrm>
        <a:graphic>
          <a:graphicData uri="http://schemas.openxmlformats.org/drawingml/2006/table">
            <a:tbl>
              <a:tblPr>
                <a:noFill/>
                <a:tableStyleId>{A0EFB506-D6B4-4E7F-BE97-06910ABA1B8F}</a:tableStyleId>
              </a:tblPr>
              <a:tblGrid>
                <a:gridCol w="1225300"/>
                <a:gridCol w="6013700"/>
              </a:tblGrid>
              <a:tr h="533125">
                <a:tc>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Reference</a:t>
                      </a:r>
                      <a:endParaRPr b="1">
                        <a:latin typeface="Times New Roman"/>
                        <a:ea typeface="Times New Roman"/>
                        <a:cs typeface="Times New Roman"/>
                        <a:sym typeface="Times New Roman"/>
                      </a:endParaRPr>
                    </a:p>
                  </a:txBody>
                  <a:tcPr marT="91425" marB="91425" marR="91425" marL="91425" anchor="ctr"/>
                </a:tc>
                <a:tc>
                  <a:txBody>
                    <a:bodyPr/>
                    <a:lstStyle/>
                    <a:p>
                      <a:pPr indent="0" lvl="0" marL="0" rtl="0" algn="just">
                        <a:spcBef>
                          <a:spcPts val="0"/>
                        </a:spcBef>
                        <a:spcAft>
                          <a:spcPts val="0"/>
                        </a:spcAft>
                        <a:buClr>
                          <a:schemeClr val="dk1"/>
                        </a:buClr>
                        <a:buSzPts val="1100"/>
                        <a:buFont typeface="Arial"/>
                        <a:buNone/>
                      </a:pPr>
                      <a:r>
                        <a:rPr i="1" lang="en-US">
                          <a:solidFill>
                            <a:schemeClr val="dk1"/>
                          </a:solidFill>
                          <a:latin typeface="Times New Roman"/>
                          <a:ea typeface="Times New Roman"/>
                          <a:cs typeface="Times New Roman"/>
                          <a:sym typeface="Times New Roman"/>
                        </a:rPr>
                        <a:t>Fashion Style Generator</a:t>
                      </a:r>
                      <a:r>
                        <a:rPr lang="en-US">
                          <a:solidFill>
                            <a:schemeClr val="dk1"/>
                          </a:solidFill>
                          <a:latin typeface="Times New Roman"/>
                          <a:ea typeface="Times New Roman"/>
                          <a:cs typeface="Times New Roman"/>
                          <a:sym typeface="Times New Roman"/>
                        </a:rPr>
                        <a:t> ,Shuhui Jiang and Yun Fu1 Department of Electrical and Computer Engineering, Northeastern University, Boston, MA 02115, USA </a:t>
                      </a:r>
                      <a:endParaRPr>
                        <a:latin typeface="Times New Roman"/>
                        <a:ea typeface="Times New Roman"/>
                        <a:cs typeface="Times New Roman"/>
                        <a:sym typeface="Times New Roman"/>
                      </a:endParaRPr>
                    </a:p>
                  </a:txBody>
                  <a:tcPr marT="91425" marB="91425" marR="91425" marL="91425" anchor="ctr"/>
                </a:tc>
              </a:tr>
              <a:tr h="742200">
                <a:tc>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Abstract</a:t>
                      </a:r>
                      <a:endParaRPr b="1">
                        <a:latin typeface="Times New Roman"/>
                        <a:ea typeface="Times New Roman"/>
                        <a:cs typeface="Times New Roman"/>
                        <a:sym typeface="Times New Roman"/>
                      </a:endParaRPr>
                    </a:p>
                  </a:txBody>
                  <a:tcPr marT="91425" marB="91425" marR="91425" marL="91425" anchor="ctr"/>
                </a:tc>
                <a:tc>
                  <a:txBody>
                    <a:bodyPr/>
                    <a:lstStyle/>
                    <a:p>
                      <a:pPr indent="0" lvl="0" marL="0" rtl="0" algn="just">
                        <a:spcBef>
                          <a:spcPts val="0"/>
                        </a:spcBef>
                        <a:spcAft>
                          <a:spcPts val="0"/>
                        </a:spcAft>
                        <a:buNone/>
                      </a:pPr>
                      <a:r>
                        <a:rPr lang="en-US">
                          <a:solidFill>
                            <a:schemeClr val="dk1"/>
                          </a:solidFill>
                          <a:latin typeface="Times New Roman"/>
                          <a:ea typeface="Times New Roman"/>
                          <a:cs typeface="Times New Roman"/>
                          <a:sym typeface="Times New Roman"/>
                        </a:rPr>
                        <a:t>Given a basic clothing image and a fashion style image (e.g., leopard print),generate a clothing image with the certain style in real time with a neural fashion style generator</a:t>
                      </a:r>
                      <a:endParaRPr>
                        <a:latin typeface="Times New Roman"/>
                        <a:ea typeface="Times New Roman"/>
                        <a:cs typeface="Times New Roman"/>
                        <a:sym typeface="Times New Roman"/>
                      </a:endParaRPr>
                    </a:p>
                  </a:txBody>
                  <a:tcPr marT="91425" marB="91425" marR="91425" marL="91425" anchor="ctr"/>
                </a:tc>
              </a:tr>
              <a:tr h="358900">
                <a:tc>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Dataset</a:t>
                      </a:r>
                      <a:endParaRPr b="1">
                        <a:latin typeface="Times New Roman"/>
                        <a:ea typeface="Times New Roman"/>
                        <a:cs typeface="Times New Roman"/>
                        <a:sym typeface="Times New Roman"/>
                      </a:endParaRPr>
                    </a:p>
                  </a:txBody>
                  <a:tcPr marT="91425" marB="91425" marR="91425" marL="91425" anchor="ctr"/>
                </a:tc>
                <a:tc>
                  <a:txBody>
                    <a:bodyPr/>
                    <a:lstStyle/>
                    <a:p>
                      <a:pPr indent="0" lvl="0" marL="0" rtl="0" algn="just">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Fashion 144k dataset</a:t>
                      </a:r>
                      <a:endParaRPr>
                        <a:latin typeface="Times New Roman"/>
                        <a:ea typeface="Times New Roman"/>
                        <a:cs typeface="Times New Roman"/>
                        <a:sym typeface="Times New Roman"/>
                      </a:endParaRPr>
                    </a:p>
                  </a:txBody>
                  <a:tcPr marT="91425" marB="91425" marR="91425" marL="91425" anchor="ctr"/>
                </a:tc>
              </a:tr>
              <a:tr h="550550">
                <a:tc>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Model</a:t>
                      </a:r>
                      <a:endParaRPr b="1">
                        <a:latin typeface="Times New Roman"/>
                        <a:ea typeface="Times New Roman"/>
                        <a:cs typeface="Times New Roman"/>
                        <a:sym typeface="Times New Roman"/>
                      </a:endParaRPr>
                    </a:p>
                  </a:txBody>
                  <a:tcPr marT="91425" marB="91425" marR="91425" marL="91425" anchor="ctr"/>
                </a:tc>
                <a:tc>
                  <a:txBody>
                    <a:bodyPr/>
                    <a:lstStyle/>
                    <a:p>
                      <a:pPr indent="0" lvl="0" marL="0" rtl="0" algn="just">
                        <a:spcBef>
                          <a:spcPts val="0"/>
                        </a:spcBef>
                        <a:spcAft>
                          <a:spcPts val="0"/>
                        </a:spcAft>
                        <a:buNone/>
                      </a:pPr>
                      <a:r>
                        <a:rPr lang="en-US">
                          <a:solidFill>
                            <a:schemeClr val="dk1"/>
                          </a:solidFill>
                          <a:latin typeface="Times New Roman"/>
                          <a:ea typeface="Times New Roman"/>
                          <a:cs typeface="Times New Roman"/>
                          <a:sym typeface="Times New Roman"/>
                        </a:rPr>
                        <a:t>GAN with an alternating global-patch backpropagation strategy to optimize the generator to preserve both global and local structures.</a:t>
                      </a:r>
                      <a:endParaRPr>
                        <a:solidFill>
                          <a:schemeClr val="dk1"/>
                        </a:solidFill>
                        <a:latin typeface="Times New Roman"/>
                        <a:ea typeface="Times New Roman"/>
                        <a:cs typeface="Times New Roman"/>
                        <a:sym typeface="Times New Roman"/>
                      </a:endParaRPr>
                    </a:p>
                  </a:txBody>
                  <a:tcPr marT="91425" marB="91425" marR="91425" marL="91425" anchor="ctr"/>
                </a:tc>
              </a:tr>
              <a:tr h="550550">
                <a:tc>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Pros</a:t>
                      </a:r>
                      <a:endParaRPr b="1">
                        <a:latin typeface="Times New Roman"/>
                        <a:ea typeface="Times New Roman"/>
                        <a:cs typeface="Times New Roman"/>
                        <a:sym typeface="Times New Roman"/>
                      </a:endParaRPr>
                    </a:p>
                  </a:txBody>
                  <a:tcPr marT="91425" marB="91425" marR="91425" marL="91425" anchor="ctr"/>
                </a:tc>
                <a:tc>
                  <a:txBody>
                    <a:bodyPr/>
                    <a:lstStyle/>
                    <a:p>
                      <a:pPr indent="0" lvl="0" marL="0" rtl="0" algn="just">
                        <a:spcBef>
                          <a:spcPts val="0"/>
                        </a:spcBef>
                        <a:spcAft>
                          <a:spcPts val="0"/>
                        </a:spcAft>
                        <a:buNone/>
                      </a:pPr>
                      <a:r>
                        <a:rPr lang="en-US">
                          <a:solidFill>
                            <a:schemeClr val="dk1"/>
                          </a:solidFill>
                          <a:latin typeface="Times New Roman"/>
                          <a:ea typeface="Times New Roman"/>
                          <a:cs typeface="Times New Roman"/>
                          <a:sym typeface="Times New Roman"/>
                        </a:rPr>
                        <a:t>Combines the benefits of both global and patch based methods and avoid their disadvantages.</a:t>
                      </a:r>
                      <a:endParaRPr>
                        <a:solidFill>
                          <a:schemeClr val="dk1"/>
                        </a:solidFill>
                        <a:latin typeface="Times New Roman"/>
                        <a:ea typeface="Times New Roman"/>
                        <a:cs typeface="Times New Roman"/>
                        <a:sym typeface="Times New Roman"/>
                      </a:endParaRPr>
                    </a:p>
                  </a:txBody>
                  <a:tcPr marT="91425" marB="91425" marR="91425" marL="91425" anchor="ctr"/>
                </a:tc>
              </a:tr>
              <a:tr h="579150">
                <a:tc>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 Cons</a:t>
                      </a:r>
                      <a:endParaRPr b="1">
                        <a:latin typeface="Times New Roman"/>
                        <a:ea typeface="Times New Roman"/>
                        <a:cs typeface="Times New Roman"/>
                        <a:sym typeface="Times New Roman"/>
                      </a:endParaRPr>
                    </a:p>
                  </a:txBody>
                  <a:tcPr marT="91425" marB="91425" marR="91425" marL="91425" anchor="ctr"/>
                </a:tc>
                <a:tc>
                  <a:txBody>
                    <a:bodyPr/>
                    <a:lstStyle/>
                    <a:p>
                      <a:pPr indent="0" lvl="0" marL="0" rtl="0" algn="just">
                        <a:spcBef>
                          <a:spcPts val="0"/>
                        </a:spcBef>
                        <a:spcAft>
                          <a:spcPts val="0"/>
                        </a:spcAft>
                        <a:buNone/>
                      </a:pPr>
                      <a:r>
                        <a:rPr lang="en-US">
                          <a:solidFill>
                            <a:schemeClr val="dk1"/>
                          </a:solidFill>
                          <a:latin typeface="Times New Roman"/>
                          <a:ea typeface="Times New Roman"/>
                          <a:cs typeface="Times New Roman"/>
                          <a:sym typeface="Times New Roman"/>
                        </a:rPr>
                        <a:t>The resolution of the generated clothings are still lower than the real clothing.</a:t>
                      </a:r>
                      <a:endParaRPr>
                        <a:solidFill>
                          <a:schemeClr val="dk1"/>
                        </a:solidFill>
                        <a:latin typeface="Times New Roman"/>
                        <a:ea typeface="Times New Roman"/>
                        <a:cs typeface="Times New Roman"/>
                        <a:sym typeface="Times New Roman"/>
                      </a:endParaRPr>
                    </a:p>
                  </a:txBody>
                  <a:tcPr marT="91425" marB="91425" marR="91425" marL="91425"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g9720f1c465_1_1"/>
          <p:cNvSpPr/>
          <p:nvPr/>
        </p:nvSpPr>
        <p:spPr>
          <a:xfrm>
            <a:off x="1524000" y="1581154"/>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 name="Google Shape;41;g9720f1c465_1_1"/>
          <p:cNvSpPr txBox="1"/>
          <p:nvPr/>
        </p:nvSpPr>
        <p:spPr>
          <a:xfrm>
            <a:off x="2667000" y="1143001"/>
            <a:ext cx="64770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Use Cases</a:t>
            </a:r>
            <a:endParaRPr/>
          </a:p>
        </p:txBody>
      </p:sp>
      <p:sp>
        <p:nvSpPr>
          <p:cNvPr id="42" name="Google Shape;42;g9720f1c465_1_1"/>
          <p:cNvSpPr txBox="1"/>
          <p:nvPr/>
        </p:nvSpPr>
        <p:spPr>
          <a:xfrm>
            <a:off x="0" y="2448700"/>
            <a:ext cx="5178000" cy="29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US" sz="1700"/>
              <a:t>Salary: &gt;46,000$</a:t>
            </a:r>
            <a:endParaRPr sz="1700"/>
          </a:p>
          <a:p>
            <a:pPr indent="0" lvl="0" marL="0" rtl="0" algn="l">
              <a:spcBef>
                <a:spcPts val="0"/>
              </a:spcBef>
              <a:spcAft>
                <a:spcPts val="0"/>
              </a:spcAft>
              <a:buNone/>
            </a:pPr>
            <a:r>
              <a:rPr lang="en-US" sz="1700"/>
              <a:t>Time Spent : 2 - 4 weeks/design</a:t>
            </a:r>
            <a:endParaRPr sz="1700"/>
          </a:p>
          <a:p>
            <a:pPr indent="0" lvl="0" marL="0" rtl="0" algn="l">
              <a:spcBef>
                <a:spcPts val="0"/>
              </a:spcBef>
              <a:spcAft>
                <a:spcPts val="0"/>
              </a:spcAft>
              <a:buNone/>
            </a:pPr>
            <a:r>
              <a:t/>
            </a:r>
            <a:endParaRPr/>
          </a:p>
        </p:txBody>
      </p:sp>
      <p:pic>
        <p:nvPicPr>
          <p:cNvPr id="43" name="Google Shape;43;g9720f1c465_1_1"/>
          <p:cNvPicPr preferRelativeResize="0"/>
          <p:nvPr/>
        </p:nvPicPr>
        <p:blipFill>
          <a:blip r:embed="rId3">
            <a:alphaModFix/>
          </a:blip>
          <a:stretch>
            <a:fillRect/>
          </a:stretch>
        </p:blipFill>
        <p:spPr>
          <a:xfrm>
            <a:off x="3567075" y="2448700"/>
            <a:ext cx="5235295" cy="2991600"/>
          </a:xfrm>
          <a:prstGeom prst="rect">
            <a:avLst/>
          </a:prstGeom>
          <a:noFill/>
          <a:ln>
            <a:noFill/>
          </a:ln>
        </p:spPr>
      </p:pic>
      <p:sp>
        <p:nvSpPr>
          <p:cNvPr id="44" name="Google Shape;44;g9720f1c465_1_1"/>
          <p:cNvSpPr txBox="1"/>
          <p:nvPr/>
        </p:nvSpPr>
        <p:spPr>
          <a:xfrm>
            <a:off x="2825850" y="1695525"/>
            <a:ext cx="3492300" cy="3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Conventional Fashion Designing</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g9645b416f5_0_0"/>
          <p:cNvSpPr/>
          <p:nvPr/>
        </p:nvSpPr>
        <p:spPr>
          <a:xfrm>
            <a:off x="1524000" y="1581154"/>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 name="Google Shape;51;g9645b416f5_0_0"/>
          <p:cNvSpPr txBox="1"/>
          <p:nvPr/>
        </p:nvSpPr>
        <p:spPr>
          <a:xfrm>
            <a:off x="0" y="1838950"/>
            <a:ext cx="8562900" cy="1833600"/>
          </a:xfrm>
          <a:prstGeom prst="rect">
            <a:avLst/>
          </a:prstGeom>
          <a:noFill/>
          <a:ln>
            <a:noFill/>
          </a:ln>
        </p:spPr>
        <p:txBody>
          <a:bodyPr anchorCtr="0" anchor="t" bIns="45700" lIns="91425" spcFirstLastPara="1" rIns="91425" wrap="square" tIns="45700">
            <a:noAutofit/>
          </a:bodyPr>
          <a:lstStyle/>
          <a:p>
            <a:pPr indent="0" lvl="0" marL="0" marR="0" rtl="0" algn="just">
              <a:spcBef>
                <a:spcPts val="480"/>
              </a:spcBef>
              <a:spcAft>
                <a:spcPts val="0"/>
              </a:spcAft>
              <a:buNone/>
            </a:pPr>
            <a:r>
              <a:rPr lang="en-US" sz="1700">
                <a:highlight>
                  <a:srgbClr val="FFFFFF"/>
                </a:highlight>
              </a:rPr>
              <a:t>Different fashion design companies like Armani, Gucci ,Ralph Lauren </a:t>
            </a:r>
            <a:r>
              <a:rPr lang="en-US" sz="1700">
                <a:solidFill>
                  <a:srgbClr val="292929"/>
                </a:solidFill>
                <a:highlight>
                  <a:srgbClr val="FFFFFF"/>
                </a:highlight>
              </a:rPr>
              <a:t>are keen to personalize their apparel shopping experience</a:t>
            </a:r>
            <a:r>
              <a:rPr lang="en-US" sz="1700">
                <a:highlight>
                  <a:srgbClr val="FFFFFF"/>
                </a:highlight>
              </a:rPr>
              <a:t> in innovative ways using Deep Learning techniques by synthesizing fashion clothing based on their own collections.</a:t>
            </a:r>
            <a:endParaRPr sz="1700">
              <a:highlight>
                <a:srgbClr val="FFFFFF"/>
              </a:highlight>
            </a:endParaRPr>
          </a:p>
          <a:p>
            <a:pPr indent="0" lvl="0" marL="0" marR="0" rtl="0" algn="just">
              <a:spcBef>
                <a:spcPts val="480"/>
              </a:spcBef>
              <a:spcAft>
                <a:spcPts val="0"/>
              </a:spcAft>
              <a:buNone/>
            </a:pPr>
            <a:r>
              <a:t/>
            </a:r>
            <a:endParaRPr sz="2000"/>
          </a:p>
          <a:p>
            <a:pPr indent="0" lvl="0" marL="0" marR="0" rtl="0" algn="just">
              <a:spcBef>
                <a:spcPts val="480"/>
              </a:spcBef>
              <a:spcAft>
                <a:spcPts val="0"/>
              </a:spcAft>
              <a:buNone/>
            </a:pPr>
            <a:r>
              <a:t/>
            </a:r>
            <a:endParaRPr sz="2000"/>
          </a:p>
          <a:p>
            <a:pPr indent="0" lvl="0" marL="0" marR="0" rtl="0" algn="just">
              <a:spcBef>
                <a:spcPts val="480"/>
              </a:spcBef>
              <a:spcAft>
                <a:spcPts val="0"/>
              </a:spcAft>
              <a:buNone/>
            </a:pPr>
            <a:r>
              <a:t/>
            </a:r>
            <a:endParaRPr sz="2000">
              <a:solidFill>
                <a:srgbClr val="FF0000"/>
              </a:solidFill>
            </a:endParaRPr>
          </a:p>
        </p:txBody>
      </p:sp>
      <p:sp>
        <p:nvSpPr>
          <p:cNvPr id="52" name="Google Shape;52;g9645b416f5_0_0"/>
          <p:cNvSpPr txBox="1"/>
          <p:nvPr/>
        </p:nvSpPr>
        <p:spPr>
          <a:xfrm>
            <a:off x="2667000" y="1143001"/>
            <a:ext cx="64770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Use Cases</a:t>
            </a:r>
            <a:endParaRPr/>
          </a:p>
        </p:txBody>
      </p:sp>
      <p:grpSp>
        <p:nvGrpSpPr>
          <p:cNvPr id="53" name="Google Shape;53;g9645b416f5_0_0"/>
          <p:cNvGrpSpPr/>
          <p:nvPr/>
        </p:nvGrpSpPr>
        <p:grpSpPr>
          <a:xfrm>
            <a:off x="0" y="2782150"/>
            <a:ext cx="9551600" cy="3300225"/>
            <a:chOff x="61075" y="2943250"/>
            <a:chExt cx="9551600" cy="3300225"/>
          </a:xfrm>
        </p:grpSpPr>
        <p:pic>
          <p:nvPicPr>
            <p:cNvPr id="54" name="Google Shape;54;g9645b416f5_0_0"/>
            <p:cNvPicPr preferRelativeResize="0"/>
            <p:nvPr/>
          </p:nvPicPr>
          <p:blipFill>
            <a:blip r:embed="rId3">
              <a:alphaModFix/>
            </a:blip>
            <a:stretch>
              <a:fillRect/>
            </a:stretch>
          </p:blipFill>
          <p:spPr>
            <a:xfrm>
              <a:off x="707975" y="3165700"/>
              <a:ext cx="1011966" cy="1276354"/>
            </a:xfrm>
            <a:prstGeom prst="rect">
              <a:avLst/>
            </a:prstGeom>
            <a:noFill/>
            <a:ln>
              <a:noFill/>
            </a:ln>
          </p:spPr>
        </p:pic>
        <p:pic>
          <p:nvPicPr>
            <p:cNvPr id="55" name="Google Shape;55;g9645b416f5_0_0"/>
            <p:cNvPicPr preferRelativeResize="0"/>
            <p:nvPr/>
          </p:nvPicPr>
          <p:blipFill>
            <a:blip r:embed="rId4">
              <a:alphaModFix/>
            </a:blip>
            <a:stretch>
              <a:fillRect/>
            </a:stretch>
          </p:blipFill>
          <p:spPr>
            <a:xfrm>
              <a:off x="1648791" y="3165700"/>
              <a:ext cx="652359" cy="1276354"/>
            </a:xfrm>
            <a:prstGeom prst="rect">
              <a:avLst/>
            </a:prstGeom>
            <a:noFill/>
            <a:ln>
              <a:noFill/>
            </a:ln>
          </p:spPr>
        </p:pic>
        <p:grpSp>
          <p:nvGrpSpPr>
            <p:cNvPr id="56" name="Google Shape;56;g9645b416f5_0_0"/>
            <p:cNvGrpSpPr/>
            <p:nvPr/>
          </p:nvGrpSpPr>
          <p:grpSpPr>
            <a:xfrm>
              <a:off x="3756459" y="3829226"/>
              <a:ext cx="1856704" cy="827509"/>
              <a:chOff x="2988250" y="4169575"/>
              <a:chExt cx="1937700" cy="1085400"/>
            </a:xfrm>
          </p:grpSpPr>
          <p:sp>
            <p:nvSpPr>
              <p:cNvPr id="57" name="Google Shape;57;g9645b416f5_0_0"/>
              <p:cNvSpPr/>
              <p:nvPr/>
            </p:nvSpPr>
            <p:spPr>
              <a:xfrm>
                <a:off x="2988250" y="4169575"/>
                <a:ext cx="1937700" cy="10854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g9645b416f5_0_0"/>
              <p:cNvSpPr txBox="1"/>
              <p:nvPr/>
            </p:nvSpPr>
            <p:spPr>
              <a:xfrm>
                <a:off x="3586750" y="4504375"/>
                <a:ext cx="740700" cy="3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FFFFF"/>
                    </a:solidFill>
                  </a:rPr>
                  <a:t>Model</a:t>
                </a:r>
                <a:endParaRPr>
                  <a:solidFill>
                    <a:srgbClr val="FFFFFF"/>
                  </a:solidFill>
                </a:endParaRPr>
              </a:p>
            </p:txBody>
          </p:sp>
        </p:grpSp>
        <p:cxnSp>
          <p:nvCxnSpPr>
            <p:cNvPr id="59" name="Google Shape;59;g9645b416f5_0_0"/>
            <p:cNvCxnSpPr/>
            <p:nvPr/>
          </p:nvCxnSpPr>
          <p:spPr>
            <a:xfrm>
              <a:off x="2301150" y="4237565"/>
              <a:ext cx="1455300" cy="10800"/>
            </a:xfrm>
            <a:prstGeom prst="straightConnector1">
              <a:avLst/>
            </a:prstGeom>
            <a:noFill/>
            <a:ln cap="flat" cmpd="sng" w="9525">
              <a:solidFill>
                <a:schemeClr val="dk2"/>
              </a:solidFill>
              <a:prstDash val="solid"/>
              <a:round/>
              <a:headEnd len="med" w="med" type="none"/>
              <a:tailEnd len="med" w="med" type="triangle"/>
            </a:ln>
          </p:spPr>
        </p:cxnSp>
        <p:cxnSp>
          <p:nvCxnSpPr>
            <p:cNvPr id="60" name="Google Shape;60;g9645b416f5_0_0"/>
            <p:cNvCxnSpPr/>
            <p:nvPr/>
          </p:nvCxnSpPr>
          <p:spPr>
            <a:xfrm>
              <a:off x="5532025" y="4260177"/>
              <a:ext cx="1374000" cy="0"/>
            </a:xfrm>
            <a:prstGeom prst="straightConnector1">
              <a:avLst/>
            </a:prstGeom>
            <a:noFill/>
            <a:ln cap="flat" cmpd="sng" w="9525">
              <a:solidFill>
                <a:schemeClr val="dk2"/>
              </a:solidFill>
              <a:prstDash val="solid"/>
              <a:round/>
              <a:headEnd len="med" w="med" type="none"/>
              <a:tailEnd len="med" w="med" type="triangle"/>
            </a:ln>
          </p:spPr>
        </p:cxnSp>
        <p:pic>
          <p:nvPicPr>
            <p:cNvPr id="61" name="Google Shape;61;g9645b416f5_0_0"/>
            <p:cNvPicPr preferRelativeResize="0"/>
            <p:nvPr/>
          </p:nvPicPr>
          <p:blipFill>
            <a:blip r:embed="rId5">
              <a:alphaModFix/>
            </a:blip>
            <a:stretch>
              <a:fillRect/>
            </a:stretch>
          </p:blipFill>
          <p:spPr>
            <a:xfrm>
              <a:off x="6906013" y="2943250"/>
              <a:ext cx="2156844" cy="2880650"/>
            </a:xfrm>
            <a:prstGeom prst="rect">
              <a:avLst/>
            </a:prstGeom>
            <a:noFill/>
            <a:ln>
              <a:noFill/>
            </a:ln>
          </p:spPr>
        </p:pic>
        <p:pic>
          <p:nvPicPr>
            <p:cNvPr id="62" name="Google Shape;62;g9645b416f5_0_0"/>
            <p:cNvPicPr preferRelativeResize="0"/>
            <p:nvPr/>
          </p:nvPicPr>
          <p:blipFill>
            <a:blip r:embed="rId6">
              <a:alphaModFix/>
            </a:blip>
            <a:stretch>
              <a:fillRect/>
            </a:stretch>
          </p:blipFill>
          <p:spPr>
            <a:xfrm>
              <a:off x="61075" y="4442054"/>
              <a:ext cx="3538519" cy="1269346"/>
            </a:xfrm>
            <a:prstGeom prst="rect">
              <a:avLst/>
            </a:prstGeom>
            <a:noFill/>
            <a:ln>
              <a:noFill/>
            </a:ln>
          </p:spPr>
        </p:pic>
        <p:sp>
          <p:nvSpPr>
            <p:cNvPr id="63" name="Google Shape;63;g9645b416f5_0_0"/>
            <p:cNvSpPr txBox="1"/>
            <p:nvPr/>
          </p:nvSpPr>
          <p:spPr>
            <a:xfrm>
              <a:off x="2582400" y="3785863"/>
              <a:ext cx="8928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a:t>
              </a:r>
              <a:r>
                <a:rPr lang="en-US"/>
                <a:t>Input)</a:t>
              </a:r>
              <a:endParaRPr/>
            </a:p>
          </p:txBody>
        </p:sp>
        <p:sp>
          <p:nvSpPr>
            <p:cNvPr id="64" name="Google Shape;64;g9645b416f5_0_0"/>
            <p:cNvSpPr txBox="1"/>
            <p:nvPr/>
          </p:nvSpPr>
          <p:spPr>
            <a:xfrm>
              <a:off x="5853775" y="3797150"/>
              <a:ext cx="8928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(Output)</a:t>
              </a:r>
              <a:endParaRPr/>
            </a:p>
          </p:txBody>
        </p:sp>
        <p:sp>
          <p:nvSpPr>
            <p:cNvPr id="65" name="Google Shape;65;g9645b416f5_0_0"/>
            <p:cNvSpPr txBox="1"/>
            <p:nvPr/>
          </p:nvSpPr>
          <p:spPr>
            <a:xfrm>
              <a:off x="792363" y="5905075"/>
              <a:ext cx="26238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latin typeface="Roboto"/>
                  <a:ea typeface="Roboto"/>
                  <a:cs typeface="Roboto"/>
                  <a:sym typeface="Roboto"/>
                </a:rPr>
                <a:t>Summer Collection</a:t>
              </a:r>
              <a:endParaRPr b="1" sz="1700">
                <a:latin typeface="Roboto"/>
                <a:ea typeface="Roboto"/>
                <a:cs typeface="Roboto"/>
                <a:sym typeface="Roboto"/>
              </a:endParaRPr>
            </a:p>
          </p:txBody>
        </p:sp>
        <p:sp>
          <p:nvSpPr>
            <p:cNvPr id="66" name="Google Shape;66;g9645b416f5_0_0"/>
            <p:cNvSpPr txBox="1"/>
            <p:nvPr/>
          </p:nvSpPr>
          <p:spPr>
            <a:xfrm>
              <a:off x="6988875" y="5905075"/>
              <a:ext cx="26238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highlight>
                    <a:srgbClr val="FFFFFF"/>
                  </a:highlight>
                  <a:latin typeface="Roboto"/>
                  <a:ea typeface="Roboto"/>
                  <a:cs typeface="Roboto"/>
                  <a:sym typeface="Roboto"/>
                </a:rPr>
                <a:t>Generated Images</a:t>
              </a:r>
              <a:endParaRPr b="1" sz="1700">
                <a:highlight>
                  <a:srgbClr val="FFFFFF"/>
                </a:highlight>
                <a:latin typeface="Roboto"/>
                <a:ea typeface="Roboto"/>
                <a:cs typeface="Roboto"/>
                <a:sym typeface="Robo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g938cc6f180_8_11"/>
          <p:cNvSpPr/>
          <p:nvPr/>
        </p:nvSpPr>
        <p:spPr>
          <a:xfrm>
            <a:off x="2666880" y="1143000"/>
            <a:ext cx="6476100" cy="4605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b="0" i="0" sz="1800" u="none" cap="none" strike="noStrike">
              <a:solidFill>
                <a:schemeClr val="dk1"/>
              </a:solidFill>
              <a:latin typeface="Arial"/>
              <a:ea typeface="Arial"/>
              <a:cs typeface="Arial"/>
              <a:sym typeface="Arial"/>
            </a:endParaRPr>
          </a:p>
        </p:txBody>
      </p:sp>
      <p:sp>
        <p:nvSpPr>
          <p:cNvPr id="72" name="Google Shape;72;g938cc6f180_8_11"/>
          <p:cNvSpPr txBox="1"/>
          <p:nvPr/>
        </p:nvSpPr>
        <p:spPr>
          <a:xfrm>
            <a:off x="78625" y="1784163"/>
            <a:ext cx="4959000" cy="774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sz="1600">
              <a:latin typeface="Times New Roman"/>
              <a:ea typeface="Times New Roman"/>
              <a:cs typeface="Times New Roman"/>
              <a:sym typeface="Times New Roman"/>
            </a:endParaRPr>
          </a:p>
        </p:txBody>
      </p:sp>
      <p:graphicFrame>
        <p:nvGraphicFramePr>
          <p:cNvPr id="73" name="Google Shape;73;g938cc6f180_8_11"/>
          <p:cNvGraphicFramePr/>
          <p:nvPr/>
        </p:nvGraphicFramePr>
        <p:xfrm>
          <a:off x="535150" y="1740425"/>
          <a:ext cx="3000000" cy="3000000"/>
        </p:xfrm>
        <a:graphic>
          <a:graphicData uri="http://schemas.openxmlformats.org/drawingml/2006/table">
            <a:tbl>
              <a:tblPr>
                <a:noFill/>
                <a:tableStyleId>{A0EFB506-D6B4-4E7F-BE97-06910ABA1B8F}</a:tableStyleId>
              </a:tblPr>
              <a:tblGrid>
                <a:gridCol w="1225300"/>
                <a:gridCol w="6013700"/>
              </a:tblGrid>
              <a:tr h="533125">
                <a:tc>
                  <a:txBody>
                    <a:bodyPr/>
                    <a:lstStyle/>
                    <a:p>
                      <a:pPr indent="0" lvl="0" marL="0" rtl="0" algn="ctr">
                        <a:spcBef>
                          <a:spcPts val="0"/>
                        </a:spcBef>
                        <a:spcAft>
                          <a:spcPts val="0"/>
                        </a:spcAft>
                        <a:buNone/>
                      </a:pPr>
                      <a:r>
                        <a:rPr b="1" lang="en-US"/>
                        <a:t>Reference</a:t>
                      </a:r>
                      <a:endParaRPr b="1"/>
                    </a:p>
                  </a:txBody>
                  <a:tcPr marT="91425" marB="91425" marR="91425" marL="91425" anchor="ctr"/>
                </a:tc>
                <a:tc>
                  <a:txBody>
                    <a:bodyPr/>
                    <a:lstStyle/>
                    <a:p>
                      <a:pPr indent="0" lvl="0" marL="0" rtl="0" algn="just">
                        <a:spcBef>
                          <a:spcPts val="0"/>
                        </a:spcBef>
                        <a:spcAft>
                          <a:spcPts val="0"/>
                        </a:spcAft>
                        <a:buNone/>
                      </a:pPr>
                      <a:r>
                        <a:rPr i="1" lang="en-US">
                          <a:solidFill>
                            <a:schemeClr val="dk1"/>
                          </a:solidFill>
                          <a:latin typeface="Times New Roman"/>
                          <a:ea typeface="Times New Roman"/>
                          <a:cs typeface="Times New Roman"/>
                          <a:sym typeface="Times New Roman"/>
                        </a:rPr>
                        <a:t>DeepWear: a Case Study of Collaborative Design between Human and Artificial Intelligence</a:t>
                      </a:r>
                      <a:r>
                        <a:rPr lang="en-US">
                          <a:solidFill>
                            <a:schemeClr val="dk1"/>
                          </a:solidFill>
                          <a:latin typeface="Times New Roman"/>
                          <a:ea typeface="Times New Roman"/>
                          <a:cs typeface="Times New Roman"/>
                          <a:sym typeface="Times New Roman"/>
                        </a:rPr>
                        <a:t>, Natsumi Kato, Naoya Muramatsu , Hiroyuki Osone, Yoichi Ochiai , Daitetsu Sato University of Tsukuba</a:t>
                      </a:r>
                      <a:r>
                        <a:rPr lang="en-US">
                          <a:solidFill>
                            <a:schemeClr val="dk1"/>
                          </a:solidFill>
                          <a:latin typeface="Times New Roman"/>
                          <a:ea typeface="Times New Roman"/>
                          <a:cs typeface="Times New Roman"/>
                          <a:sym typeface="Times New Roman"/>
                        </a:rPr>
                        <a:t> </a:t>
                      </a:r>
                      <a:endParaRPr/>
                    </a:p>
                  </a:txBody>
                  <a:tcPr marT="91425" marB="91425" marR="91425" marL="91425" anchor="ctr"/>
                </a:tc>
              </a:tr>
              <a:tr h="742200">
                <a:tc>
                  <a:txBody>
                    <a:bodyPr/>
                    <a:lstStyle/>
                    <a:p>
                      <a:pPr indent="0" lvl="0" marL="0" rtl="0" algn="ctr">
                        <a:spcBef>
                          <a:spcPts val="0"/>
                        </a:spcBef>
                        <a:spcAft>
                          <a:spcPts val="0"/>
                        </a:spcAft>
                        <a:buNone/>
                      </a:pPr>
                      <a:r>
                        <a:rPr b="1" lang="en-US"/>
                        <a:t>Abstract</a:t>
                      </a:r>
                      <a:endParaRPr b="1"/>
                    </a:p>
                  </a:txBody>
                  <a:tcPr marT="91425" marB="91425" marR="91425" marL="91425" anchor="ctr"/>
                </a:tc>
                <a:tc>
                  <a:txBody>
                    <a:bodyPr/>
                    <a:lstStyle/>
                    <a:p>
                      <a:pPr indent="0" lvl="0" marL="0" rtl="0" algn="just">
                        <a:spcBef>
                          <a:spcPts val="0"/>
                        </a:spcBef>
                        <a:spcAft>
                          <a:spcPts val="0"/>
                        </a:spcAft>
                        <a:buNone/>
                      </a:pPr>
                      <a:r>
                        <a:rPr lang="en-US">
                          <a:solidFill>
                            <a:schemeClr val="dk1"/>
                          </a:solidFill>
                          <a:latin typeface="Times New Roman"/>
                          <a:ea typeface="Times New Roman"/>
                          <a:cs typeface="Times New Roman"/>
                          <a:sym typeface="Times New Roman"/>
                        </a:rPr>
                        <a:t>DeepWear is a practical designing clothes system to generate images and designers make clothes by receiving instruction from those images</a:t>
                      </a:r>
                      <a:endParaRPr>
                        <a:latin typeface="Times New Roman"/>
                        <a:ea typeface="Times New Roman"/>
                        <a:cs typeface="Times New Roman"/>
                        <a:sym typeface="Times New Roman"/>
                      </a:endParaRPr>
                    </a:p>
                  </a:txBody>
                  <a:tcPr marT="91425" marB="91425" marR="91425" marL="91425" anchor="ctr"/>
                </a:tc>
              </a:tr>
              <a:tr h="358900">
                <a:tc>
                  <a:txBody>
                    <a:bodyPr/>
                    <a:lstStyle/>
                    <a:p>
                      <a:pPr indent="0" lvl="0" marL="0" rtl="0" algn="ctr">
                        <a:spcBef>
                          <a:spcPts val="0"/>
                        </a:spcBef>
                        <a:spcAft>
                          <a:spcPts val="0"/>
                        </a:spcAft>
                        <a:buNone/>
                      </a:pPr>
                      <a:r>
                        <a:rPr b="1" lang="en-US"/>
                        <a:t>Dataset</a:t>
                      </a:r>
                      <a:endParaRPr b="1"/>
                    </a:p>
                  </a:txBody>
                  <a:tcPr marT="91425" marB="91425" marR="91425" marL="91425" anchor="ctr"/>
                </a:tc>
                <a:tc>
                  <a:txBody>
                    <a:bodyPr/>
                    <a:lstStyle/>
                    <a:p>
                      <a:pPr indent="0" lvl="0" marL="0" rtl="0" algn="just">
                        <a:spcBef>
                          <a:spcPts val="0"/>
                        </a:spcBef>
                        <a:spcAft>
                          <a:spcPts val="0"/>
                        </a:spcAft>
                        <a:buNone/>
                      </a:pPr>
                      <a:r>
                        <a:rPr lang="en-US">
                          <a:solidFill>
                            <a:schemeClr val="dk1"/>
                          </a:solidFill>
                          <a:latin typeface="Times New Roman"/>
                          <a:ea typeface="Times New Roman"/>
                          <a:cs typeface="Times New Roman"/>
                          <a:sym typeface="Times New Roman"/>
                        </a:rPr>
                        <a:t>Collected images of a specific brand announced between 2014 and 2017</a:t>
                      </a:r>
                      <a:endParaRPr>
                        <a:latin typeface="Times New Roman"/>
                        <a:ea typeface="Times New Roman"/>
                        <a:cs typeface="Times New Roman"/>
                        <a:sym typeface="Times New Roman"/>
                      </a:endParaRPr>
                    </a:p>
                  </a:txBody>
                  <a:tcPr marT="91425" marB="91425" marR="91425" marL="91425" anchor="ctr"/>
                </a:tc>
              </a:tr>
              <a:tr h="550550">
                <a:tc>
                  <a:txBody>
                    <a:bodyPr/>
                    <a:lstStyle/>
                    <a:p>
                      <a:pPr indent="0" lvl="0" marL="0" rtl="0" algn="ctr">
                        <a:spcBef>
                          <a:spcPts val="0"/>
                        </a:spcBef>
                        <a:spcAft>
                          <a:spcPts val="0"/>
                        </a:spcAft>
                        <a:buNone/>
                      </a:pPr>
                      <a:r>
                        <a:rPr b="1" lang="en-US"/>
                        <a:t>Model</a:t>
                      </a:r>
                      <a:endParaRPr b="1"/>
                    </a:p>
                  </a:txBody>
                  <a:tcPr marT="91425" marB="91425" marR="91425" marL="91425" anchor="ctr"/>
                </a:tc>
                <a:tc>
                  <a:txBody>
                    <a:bodyPr/>
                    <a:lstStyle/>
                    <a:p>
                      <a:pPr indent="0" lvl="0" marL="0" rtl="0" algn="just">
                        <a:spcBef>
                          <a:spcPts val="0"/>
                        </a:spcBef>
                        <a:spcAft>
                          <a:spcPts val="0"/>
                        </a:spcAft>
                        <a:buNone/>
                      </a:pPr>
                      <a:r>
                        <a:rPr lang="en-US">
                          <a:solidFill>
                            <a:schemeClr val="dk1"/>
                          </a:solidFill>
                          <a:latin typeface="Times New Roman"/>
                          <a:ea typeface="Times New Roman"/>
                          <a:cs typeface="Times New Roman"/>
                          <a:sym typeface="Times New Roman"/>
                        </a:rPr>
                        <a:t>DC-GANs</a:t>
                      </a:r>
                      <a:endParaRPr>
                        <a:solidFill>
                          <a:schemeClr val="dk1"/>
                        </a:solidFill>
                        <a:latin typeface="Times New Roman"/>
                        <a:ea typeface="Times New Roman"/>
                        <a:cs typeface="Times New Roman"/>
                        <a:sym typeface="Times New Roman"/>
                      </a:endParaRPr>
                    </a:p>
                  </a:txBody>
                  <a:tcPr marT="91425" marB="91425" marR="91425" marL="91425" anchor="ctr"/>
                </a:tc>
              </a:tr>
              <a:tr h="550550">
                <a:tc>
                  <a:txBody>
                    <a:bodyPr/>
                    <a:lstStyle/>
                    <a:p>
                      <a:pPr indent="0" lvl="0" marL="0" rtl="0" algn="ctr">
                        <a:spcBef>
                          <a:spcPts val="0"/>
                        </a:spcBef>
                        <a:spcAft>
                          <a:spcPts val="0"/>
                        </a:spcAft>
                        <a:buNone/>
                      </a:pPr>
                      <a:r>
                        <a:rPr b="1" lang="en-US"/>
                        <a:t>Pros</a:t>
                      </a:r>
                      <a:endParaRPr b="1"/>
                    </a:p>
                  </a:txBody>
                  <a:tcPr marT="91425" marB="91425" marR="91425" marL="91425" anchor="ctr"/>
                </a:tc>
                <a:tc>
                  <a:txBody>
                    <a:bodyPr/>
                    <a:lstStyle/>
                    <a:p>
                      <a:pPr indent="0" lvl="0" marL="0" rtl="0" algn="just">
                        <a:spcBef>
                          <a:spcPts val="0"/>
                        </a:spcBef>
                        <a:spcAft>
                          <a:spcPts val="0"/>
                        </a:spcAft>
                        <a:buNone/>
                      </a:pPr>
                      <a:r>
                        <a:rPr lang="en-US">
                          <a:solidFill>
                            <a:srgbClr val="24292E"/>
                          </a:solidFill>
                          <a:highlight>
                            <a:srgbClr val="FFFFFF"/>
                          </a:highlight>
                          <a:latin typeface="Times New Roman"/>
                          <a:ea typeface="Times New Roman"/>
                          <a:cs typeface="Times New Roman"/>
                          <a:sym typeface="Times New Roman"/>
                        </a:rPr>
                        <a:t>Useful to learn unsupervised image representations</a:t>
                      </a:r>
                      <a:endParaRPr>
                        <a:solidFill>
                          <a:schemeClr val="dk1"/>
                        </a:solidFill>
                        <a:latin typeface="Times New Roman"/>
                        <a:ea typeface="Times New Roman"/>
                        <a:cs typeface="Times New Roman"/>
                        <a:sym typeface="Times New Roman"/>
                      </a:endParaRPr>
                    </a:p>
                  </a:txBody>
                  <a:tcPr marT="91425" marB="91425" marR="91425" marL="91425" anchor="ctr"/>
                </a:tc>
              </a:tr>
              <a:tr h="579150">
                <a:tc>
                  <a:txBody>
                    <a:bodyPr/>
                    <a:lstStyle/>
                    <a:p>
                      <a:pPr indent="0" lvl="0" marL="0" rtl="0" algn="ctr">
                        <a:spcBef>
                          <a:spcPts val="0"/>
                        </a:spcBef>
                        <a:spcAft>
                          <a:spcPts val="0"/>
                        </a:spcAft>
                        <a:buNone/>
                      </a:pPr>
                      <a:r>
                        <a:rPr b="1" lang="en-US"/>
                        <a:t> Cons</a:t>
                      </a:r>
                      <a:endParaRPr b="1"/>
                    </a:p>
                  </a:txBody>
                  <a:tcPr marT="91425" marB="91425" marR="91425" marL="91425" anchor="ctr"/>
                </a:tc>
                <a:tc>
                  <a:txBody>
                    <a:bodyPr/>
                    <a:lstStyle/>
                    <a:p>
                      <a:pPr indent="0" lvl="0" marL="0" rtl="0" algn="just">
                        <a:spcBef>
                          <a:spcPts val="0"/>
                        </a:spcBef>
                        <a:spcAft>
                          <a:spcPts val="0"/>
                        </a:spcAft>
                        <a:buNone/>
                      </a:pPr>
                      <a:r>
                        <a:rPr lang="en-US">
                          <a:solidFill>
                            <a:schemeClr val="dk1"/>
                          </a:solidFill>
                          <a:latin typeface="Times New Roman"/>
                          <a:ea typeface="Times New Roman"/>
                          <a:cs typeface="Times New Roman"/>
                          <a:sym typeface="Times New Roman"/>
                        </a:rPr>
                        <a:t>low Resolution</a:t>
                      </a:r>
                      <a:endParaRPr>
                        <a:solidFill>
                          <a:schemeClr val="dk1"/>
                        </a:solidFill>
                        <a:latin typeface="Times New Roman"/>
                        <a:ea typeface="Times New Roman"/>
                        <a:cs typeface="Times New Roman"/>
                        <a:sym typeface="Times New Roman"/>
                      </a:endParaRPr>
                    </a:p>
                  </a:txBody>
                  <a:tcPr marT="91425" marB="91425" marR="91425" marL="91425"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93e729815b_0_3"/>
          <p:cNvSpPr/>
          <p:nvPr/>
        </p:nvSpPr>
        <p:spPr>
          <a:xfrm>
            <a:off x="2666880" y="1143000"/>
            <a:ext cx="6476100" cy="4605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b="0" i="0" sz="1800" u="none" cap="none" strike="noStrike">
              <a:solidFill>
                <a:schemeClr val="dk1"/>
              </a:solidFill>
              <a:latin typeface="Arial"/>
              <a:ea typeface="Arial"/>
              <a:cs typeface="Arial"/>
              <a:sym typeface="Arial"/>
            </a:endParaRPr>
          </a:p>
        </p:txBody>
      </p:sp>
      <p:sp>
        <p:nvSpPr>
          <p:cNvPr id="79" name="Google Shape;79;g93e729815b_0_3"/>
          <p:cNvSpPr txBox="1"/>
          <p:nvPr/>
        </p:nvSpPr>
        <p:spPr>
          <a:xfrm>
            <a:off x="78625" y="1784163"/>
            <a:ext cx="4959000" cy="774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sz="1600">
              <a:latin typeface="Times New Roman"/>
              <a:ea typeface="Times New Roman"/>
              <a:cs typeface="Times New Roman"/>
              <a:sym typeface="Times New Roman"/>
            </a:endParaRPr>
          </a:p>
        </p:txBody>
      </p:sp>
      <p:graphicFrame>
        <p:nvGraphicFramePr>
          <p:cNvPr id="80" name="Google Shape;80;g93e729815b_0_3"/>
          <p:cNvGraphicFramePr/>
          <p:nvPr/>
        </p:nvGraphicFramePr>
        <p:xfrm>
          <a:off x="535150" y="1740425"/>
          <a:ext cx="3000000" cy="3000000"/>
        </p:xfrm>
        <a:graphic>
          <a:graphicData uri="http://schemas.openxmlformats.org/drawingml/2006/table">
            <a:tbl>
              <a:tblPr>
                <a:noFill/>
                <a:tableStyleId>{A0EFB506-D6B4-4E7F-BE97-06910ABA1B8F}</a:tableStyleId>
              </a:tblPr>
              <a:tblGrid>
                <a:gridCol w="1225300"/>
                <a:gridCol w="6013700"/>
              </a:tblGrid>
              <a:tr h="533125">
                <a:tc>
                  <a:txBody>
                    <a:bodyPr/>
                    <a:lstStyle/>
                    <a:p>
                      <a:pPr indent="0" lvl="0" marL="0" rtl="0" algn="ctr">
                        <a:spcBef>
                          <a:spcPts val="0"/>
                        </a:spcBef>
                        <a:spcAft>
                          <a:spcPts val="0"/>
                        </a:spcAft>
                        <a:buNone/>
                      </a:pPr>
                      <a:r>
                        <a:rPr b="1" lang="en-US"/>
                        <a:t>Reference</a:t>
                      </a:r>
                      <a:endParaRPr b="1"/>
                    </a:p>
                  </a:txBody>
                  <a:tcPr marT="91425" marB="91425" marR="91425" marL="91425" anchor="ctr"/>
                </a:tc>
                <a:tc>
                  <a:txBody>
                    <a:bodyPr/>
                    <a:lstStyle/>
                    <a:p>
                      <a:pPr indent="0" lvl="0" marL="0" rtl="0" algn="just">
                        <a:spcBef>
                          <a:spcPts val="0"/>
                        </a:spcBef>
                        <a:spcAft>
                          <a:spcPts val="0"/>
                        </a:spcAft>
                        <a:buNone/>
                      </a:pPr>
                      <a:r>
                        <a:rPr i="1" lang="en-US">
                          <a:solidFill>
                            <a:schemeClr val="dk1"/>
                          </a:solidFill>
                          <a:latin typeface="Times New Roman"/>
                          <a:ea typeface="Times New Roman"/>
                          <a:cs typeface="Times New Roman"/>
                          <a:sym typeface="Times New Roman"/>
                        </a:rPr>
                        <a:t>A Style-Based Generator Architecture for Generative Adversarial Networks,</a:t>
                      </a:r>
                      <a:r>
                        <a:rPr lang="en-US">
                          <a:solidFill>
                            <a:schemeClr val="dk1"/>
                          </a:solidFill>
                          <a:latin typeface="Times New Roman"/>
                          <a:ea typeface="Times New Roman"/>
                          <a:cs typeface="Times New Roman"/>
                          <a:sym typeface="Times New Roman"/>
                        </a:rPr>
                        <a:t> </a:t>
                      </a:r>
                      <a:r>
                        <a:rPr lang="en-US">
                          <a:solidFill>
                            <a:schemeClr val="dk1"/>
                          </a:solidFill>
                          <a:latin typeface="Times New Roman"/>
                          <a:ea typeface="Times New Roman"/>
                          <a:cs typeface="Times New Roman"/>
                          <a:sym typeface="Times New Roman"/>
                        </a:rPr>
                        <a:t>Tero Karras ,Samuli Laine, Timo Aila NVIDIA</a:t>
                      </a:r>
                      <a:endParaRPr/>
                    </a:p>
                  </a:txBody>
                  <a:tcPr marT="91425" marB="91425" marR="91425" marL="91425" anchor="ctr"/>
                </a:tc>
              </a:tr>
              <a:tr h="742200">
                <a:tc>
                  <a:txBody>
                    <a:bodyPr/>
                    <a:lstStyle/>
                    <a:p>
                      <a:pPr indent="0" lvl="0" marL="0" rtl="0" algn="ctr">
                        <a:spcBef>
                          <a:spcPts val="0"/>
                        </a:spcBef>
                        <a:spcAft>
                          <a:spcPts val="0"/>
                        </a:spcAft>
                        <a:buNone/>
                      </a:pPr>
                      <a:r>
                        <a:rPr b="1" lang="en-US"/>
                        <a:t>Abstract</a:t>
                      </a:r>
                      <a:endParaRPr b="1"/>
                    </a:p>
                  </a:txBody>
                  <a:tcPr marT="91425" marB="91425" marR="91425" marL="91425" anchor="ctr"/>
                </a:tc>
                <a:tc>
                  <a:txBody>
                    <a:bodyPr/>
                    <a:lstStyle/>
                    <a:p>
                      <a:pPr indent="0" lvl="0" marL="0" rtl="0" algn="just">
                        <a:spcBef>
                          <a:spcPts val="0"/>
                        </a:spcBef>
                        <a:spcAft>
                          <a:spcPts val="0"/>
                        </a:spcAft>
                        <a:buNone/>
                      </a:pPr>
                      <a:r>
                        <a:rPr lang="en-US">
                          <a:solidFill>
                            <a:schemeClr val="dk1"/>
                          </a:solidFill>
                          <a:latin typeface="Times New Roman"/>
                          <a:ea typeface="Times New Roman"/>
                          <a:cs typeface="Times New Roman"/>
                          <a:sym typeface="Times New Roman"/>
                        </a:rPr>
                        <a:t>StyleGANS are automatically learned, unsupervised separation of high-level attributes and stochastic variation in the generated images and enabling intuitive, scale-specific control of the synthesis.</a:t>
                      </a:r>
                      <a:endParaRPr>
                        <a:latin typeface="Times New Roman"/>
                        <a:ea typeface="Times New Roman"/>
                        <a:cs typeface="Times New Roman"/>
                        <a:sym typeface="Times New Roman"/>
                      </a:endParaRPr>
                    </a:p>
                  </a:txBody>
                  <a:tcPr marT="91425" marB="91425" marR="91425" marL="91425" anchor="ctr"/>
                </a:tc>
              </a:tr>
              <a:tr h="358900">
                <a:tc>
                  <a:txBody>
                    <a:bodyPr/>
                    <a:lstStyle/>
                    <a:p>
                      <a:pPr indent="0" lvl="0" marL="0" rtl="0" algn="ctr">
                        <a:spcBef>
                          <a:spcPts val="0"/>
                        </a:spcBef>
                        <a:spcAft>
                          <a:spcPts val="0"/>
                        </a:spcAft>
                        <a:buNone/>
                      </a:pPr>
                      <a:r>
                        <a:rPr b="1" lang="en-US"/>
                        <a:t>Dataset</a:t>
                      </a:r>
                      <a:endParaRPr b="1"/>
                    </a:p>
                  </a:txBody>
                  <a:tcPr marT="91425" marB="91425" marR="91425" marL="91425" anchor="ctr"/>
                </a:tc>
                <a:tc>
                  <a:txBody>
                    <a:bodyPr/>
                    <a:lstStyle/>
                    <a:p>
                      <a:pPr indent="0" lvl="0" marL="0" rtl="0" algn="just">
                        <a:spcBef>
                          <a:spcPts val="0"/>
                        </a:spcBef>
                        <a:spcAft>
                          <a:spcPts val="0"/>
                        </a:spcAft>
                        <a:buNone/>
                      </a:pPr>
                      <a:r>
                        <a:rPr lang="en-US">
                          <a:solidFill>
                            <a:schemeClr val="dk1"/>
                          </a:solidFill>
                          <a:latin typeface="Times New Roman"/>
                          <a:ea typeface="Times New Roman"/>
                          <a:cs typeface="Times New Roman"/>
                          <a:sym typeface="Times New Roman"/>
                        </a:rPr>
                        <a:t>Celeb Dataset</a:t>
                      </a:r>
                      <a:endParaRPr>
                        <a:latin typeface="Times New Roman"/>
                        <a:ea typeface="Times New Roman"/>
                        <a:cs typeface="Times New Roman"/>
                        <a:sym typeface="Times New Roman"/>
                      </a:endParaRPr>
                    </a:p>
                  </a:txBody>
                  <a:tcPr marT="91425" marB="91425" marR="91425" marL="91425" anchor="ctr"/>
                </a:tc>
              </a:tr>
              <a:tr h="550550">
                <a:tc>
                  <a:txBody>
                    <a:bodyPr/>
                    <a:lstStyle/>
                    <a:p>
                      <a:pPr indent="0" lvl="0" marL="0" rtl="0" algn="ctr">
                        <a:spcBef>
                          <a:spcPts val="0"/>
                        </a:spcBef>
                        <a:spcAft>
                          <a:spcPts val="0"/>
                        </a:spcAft>
                        <a:buNone/>
                      </a:pPr>
                      <a:r>
                        <a:rPr b="1" lang="en-US"/>
                        <a:t>Model</a:t>
                      </a:r>
                      <a:endParaRPr b="1"/>
                    </a:p>
                  </a:txBody>
                  <a:tcPr marT="91425" marB="91425" marR="91425" marL="91425" anchor="ctr"/>
                </a:tc>
                <a:tc>
                  <a:txBody>
                    <a:bodyPr/>
                    <a:lstStyle/>
                    <a:p>
                      <a:pPr indent="0" lvl="0" marL="0" rtl="0" algn="just">
                        <a:spcBef>
                          <a:spcPts val="0"/>
                        </a:spcBef>
                        <a:spcAft>
                          <a:spcPts val="0"/>
                        </a:spcAft>
                        <a:buNone/>
                      </a:pPr>
                      <a:r>
                        <a:rPr lang="en-US">
                          <a:solidFill>
                            <a:schemeClr val="dk1"/>
                          </a:solidFill>
                          <a:latin typeface="Times New Roman"/>
                          <a:ea typeface="Times New Roman"/>
                          <a:cs typeface="Times New Roman"/>
                          <a:sym typeface="Times New Roman"/>
                        </a:rPr>
                        <a:t>Style GAN</a:t>
                      </a:r>
                      <a:endParaRPr>
                        <a:solidFill>
                          <a:schemeClr val="dk1"/>
                        </a:solidFill>
                        <a:latin typeface="Times New Roman"/>
                        <a:ea typeface="Times New Roman"/>
                        <a:cs typeface="Times New Roman"/>
                        <a:sym typeface="Times New Roman"/>
                      </a:endParaRPr>
                    </a:p>
                  </a:txBody>
                  <a:tcPr marT="91425" marB="91425" marR="91425" marL="91425" anchor="ctr"/>
                </a:tc>
              </a:tr>
              <a:tr h="550550">
                <a:tc>
                  <a:txBody>
                    <a:bodyPr/>
                    <a:lstStyle/>
                    <a:p>
                      <a:pPr indent="0" lvl="0" marL="0" rtl="0" algn="ctr">
                        <a:spcBef>
                          <a:spcPts val="0"/>
                        </a:spcBef>
                        <a:spcAft>
                          <a:spcPts val="0"/>
                        </a:spcAft>
                        <a:buNone/>
                      </a:pPr>
                      <a:r>
                        <a:rPr b="1" lang="en-US"/>
                        <a:t>Pros</a:t>
                      </a:r>
                      <a:endParaRPr b="1"/>
                    </a:p>
                  </a:txBody>
                  <a:tcPr marT="91425" marB="91425" marR="91425" marL="91425" anchor="ctr"/>
                </a:tc>
                <a:tc>
                  <a:txBody>
                    <a:bodyPr/>
                    <a:lstStyle/>
                    <a:p>
                      <a:pPr indent="0" lvl="0" marL="0" rtl="0" algn="just">
                        <a:spcBef>
                          <a:spcPts val="0"/>
                        </a:spcBef>
                        <a:spcAft>
                          <a:spcPts val="0"/>
                        </a:spcAft>
                        <a:buNone/>
                      </a:pPr>
                      <a:r>
                        <a:rPr lang="en-US">
                          <a:solidFill>
                            <a:srgbClr val="24292E"/>
                          </a:solidFill>
                          <a:highlight>
                            <a:srgbClr val="FFFFFF"/>
                          </a:highlight>
                          <a:latin typeface="Times New Roman"/>
                          <a:ea typeface="Times New Roman"/>
                          <a:cs typeface="Times New Roman"/>
                          <a:sym typeface="Times New Roman"/>
                        </a:rPr>
                        <a:t>Useful to learn unsupervised image representations as well as high quality images</a:t>
                      </a:r>
                      <a:endParaRPr>
                        <a:solidFill>
                          <a:schemeClr val="dk1"/>
                        </a:solidFill>
                        <a:latin typeface="Times New Roman"/>
                        <a:ea typeface="Times New Roman"/>
                        <a:cs typeface="Times New Roman"/>
                        <a:sym typeface="Times New Roman"/>
                      </a:endParaRPr>
                    </a:p>
                  </a:txBody>
                  <a:tcPr marT="91425" marB="91425" marR="91425" marL="91425" anchor="ctr"/>
                </a:tc>
              </a:tr>
              <a:tr h="579150">
                <a:tc>
                  <a:txBody>
                    <a:bodyPr/>
                    <a:lstStyle/>
                    <a:p>
                      <a:pPr indent="0" lvl="0" marL="0" rtl="0" algn="ctr">
                        <a:spcBef>
                          <a:spcPts val="0"/>
                        </a:spcBef>
                        <a:spcAft>
                          <a:spcPts val="0"/>
                        </a:spcAft>
                        <a:buNone/>
                      </a:pPr>
                      <a:r>
                        <a:rPr b="1" lang="en-US"/>
                        <a:t> Cons</a:t>
                      </a:r>
                      <a:endParaRPr b="1"/>
                    </a:p>
                  </a:txBody>
                  <a:tcPr marT="91425" marB="91425" marR="91425" marL="91425" anchor="ctr"/>
                </a:tc>
                <a:tc>
                  <a:txBody>
                    <a:bodyPr/>
                    <a:lstStyle/>
                    <a:p>
                      <a:pPr indent="0" lvl="0" marL="0" rtl="0" algn="just">
                        <a:spcBef>
                          <a:spcPts val="0"/>
                        </a:spcBef>
                        <a:spcAft>
                          <a:spcPts val="0"/>
                        </a:spcAft>
                        <a:buNone/>
                      </a:pPr>
                      <a:r>
                        <a:rPr lang="en-US">
                          <a:solidFill>
                            <a:schemeClr val="dk1"/>
                          </a:solidFill>
                          <a:latin typeface="Times New Roman"/>
                          <a:ea typeface="Times New Roman"/>
                          <a:cs typeface="Times New Roman"/>
                          <a:sym typeface="Times New Roman"/>
                        </a:rPr>
                        <a:t>Requires Powerful GPU</a:t>
                      </a:r>
                      <a:endParaRPr>
                        <a:solidFill>
                          <a:schemeClr val="dk1"/>
                        </a:solidFill>
                        <a:latin typeface="Times New Roman"/>
                        <a:ea typeface="Times New Roman"/>
                        <a:cs typeface="Times New Roman"/>
                        <a:sym typeface="Times New Roman"/>
                      </a:endParaRPr>
                    </a:p>
                  </a:txBody>
                  <a:tcPr marT="91425" marB="91425" marR="91425" marL="91425"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93c18bb2a9_0_7"/>
          <p:cNvSpPr/>
          <p:nvPr/>
        </p:nvSpPr>
        <p:spPr>
          <a:xfrm>
            <a:off x="2666880" y="1143000"/>
            <a:ext cx="6476100" cy="4605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b="0" i="0" sz="1800" u="none" cap="none" strike="noStrike">
              <a:solidFill>
                <a:schemeClr val="dk1"/>
              </a:solidFill>
              <a:latin typeface="Arial"/>
              <a:ea typeface="Arial"/>
              <a:cs typeface="Arial"/>
              <a:sym typeface="Arial"/>
            </a:endParaRPr>
          </a:p>
        </p:txBody>
      </p:sp>
      <p:graphicFrame>
        <p:nvGraphicFramePr>
          <p:cNvPr id="86" name="Google Shape;86;g93c18bb2a9_0_7"/>
          <p:cNvGraphicFramePr/>
          <p:nvPr/>
        </p:nvGraphicFramePr>
        <p:xfrm>
          <a:off x="952500" y="2169050"/>
          <a:ext cx="3000000" cy="3000000"/>
        </p:xfrm>
        <a:graphic>
          <a:graphicData uri="http://schemas.openxmlformats.org/drawingml/2006/table">
            <a:tbl>
              <a:tblPr>
                <a:noFill/>
                <a:tableStyleId>{A0EFB506-D6B4-4E7F-BE97-06910ABA1B8F}</a:tableStyleId>
              </a:tblPr>
              <a:tblGrid>
                <a:gridCol w="1225300"/>
                <a:gridCol w="6013700"/>
              </a:tblGrid>
              <a:tr h="533125">
                <a:tc>
                  <a:txBody>
                    <a:bodyPr/>
                    <a:lstStyle/>
                    <a:p>
                      <a:pPr indent="0" lvl="0" marL="0" rtl="0" algn="ctr">
                        <a:spcBef>
                          <a:spcPts val="0"/>
                        </a:spcBef>
                        <a:spcAft>
                          <a:spcPts val="0"/>
                        </a:spcAft>
                        <a:buNone/>
                      </a:pPr>
                      <a:r>
                        <a:rPr b="1" lang="en-US"/>
                        <a:t>Reference</a:t>
                      </a:r>
                      <a:endParaRPr b="1"/>
                    </a:p>
                  </a:txBody>
                  <a:tcPr marT="91425" marB="91425" marR="91425" marL="91425" anchor="ctr"/>
                </a:tc>
                <a:tc>
                  <a:txBody>
                    <a:bodyPr/>
                    <a:lstStyle/>
                    <a:p>
                      <a:pPr indent="0" lvl="0" marL="0" rtl="0" algn="just">
                        <a:spcBef>
                          <a:spcPts val="0"/>
                        </a:spcBef>
                        <a:spcAft>
                          <a:spcPts val="0"/>
                        </a:spcAft>
                        <a:buClr>
                          <a:schemeClr val="dk1"/>
                        </a:buClr>
                        <a:buSzPts val="1100"/>
                        <a:buFont typeface="Arial"/>
                        <a:buNone/>
                      </a:pPr>
                      <a:r>
                        <a:rPr i="1" lang="en-US">
                          <a:solidFill>
                            <a:schemeClr val="dk1"/>
                          </a:solidFill>
                          <a:latin typeface="Times New Roman"/>
                          <a:ea typeface="Times New Roman"/>
                          <a:cs typeface="Times New Roman"/>
                          <a:sym typeface="Times New Roman"/>
                        </a:rPr>
                        <a:t>Photo-Realistic Single Image Super-Resolution Using a Generative Adversarial</a:t>
                      </a:r>
                      <a:endParaRPr i="1">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i="1" lang="en-US">
                          <a:solidFill>
                            <a:schemeClr val="dk1"/>
                          </a:solidFill>
                          <a:latin typeface="Times New Roman"/>
                          <a:ea typeface="Times New Roman"/>
                          <a:cs typeface="Times New Roman"/>
                          <a:sym typeface="Times New Roman"/>
                        </a:rPr>
                        <a:t>Network</a:t>
                      </a:r>
                      <a:r>
                        <a:rPr lang="en-US">
                          <a:solidFill>
                            <a:schemeClr val="dk1"/>
                          </a:solidFill>
                          <a:latin typeface="Times New Roman"/>
                          <a:ea typeface="Times New Roman"/>
                          <a:cs typeface="Times New Roman"/>
                          <a:sym typeface="Times New Roman"/>
                        </a:rPr>
                        <a:t>, </a:t>
                      </a:r>
                      <a:r>
                        <a:rPr lang="en-US">
                          <a:solidFill>
                            <a:schemeClr val="dk1"/>
                          </a:solidFill>
                          <a:latin typeface="Times New Roman"/>
                          <a:ea typeface="Times New Roman"/>
                          <a:cs typeface="Times New Roman"/>
                          <a:sym typeface="Times New Roman"/>
                        </a:rPr>
                        <a:t>Christian Ledig, Lucas Theis, Ferenc Huszar, Jose Caballero, Andrew Cunningham, Alejandro Acosta, Andrew Aitken, Alykhan Tejani, Johannes Totz, Zehan Wang, Wenzhe Shi Twitter</a:t>
                      </a:r>
                      <a:endParaRPr>
                        <a:solidFill>
                          <a:schemeClr val="dk1"/>
                        </a:solidFill>
                        <a:latin typeface="Times New Roman"/>
                        <a:ea typeface="Times New Roman"/>
                        <a:cs typeface="Times New Roman"/>
                        <a:sym typeface="Times New Roman"/>
                      </a:endParaRPr>
                    </a:p>
                  </a:txBody>
                  <a:tcPr marT="91425" marB="91425" marR="91425" marL="91425" anchor="ctr"/>
                </a:tc>
              </a:tr>
              <a:tr h="742200">
                <a:tc>
                  <a:txBody>
                    <a:bodyPr/>
                    <a:lstStyle/>
                    <a:p>
                      <a:pPr indent="0" lvl="0" marL="0" rtl="0" algn="ctr">
                        <a:spcBef>
                          <a:spcPts val="0"/>
                        </a:spcBef>
                        <a:spcAft>
                          <a:spcPts val="0"/>
                        </a:spcAft>
                        <a:buNone/>
                      </a:pPr>
                      <a:r>
                        <a:rPr b="1" lang="en-US"/>
                        <a:t>Abstract</a:t>
                      </a:r>
                      <a:endParaRPr b="1"/>
                    </a:p>
                  </a:txBody>
                  <a:tcPr marT="91425" marB="91425" marR="91425" marL="91425" anchor="ctr"/>
                </a:tc>
                <a:tc>
                  <a:txBody>
                    <a:bodyPr/>
                    <a:lstStyle/>
                    <a:p>
                      <a:pPr indent="0" lvl="0" marL="0" rtl="0" algn="just">
                        <a:spcBef>
                          <a:spcPts val="0"/>
                        </a:spcBef>
                        <a:spcAft>
                          <a:spcPts val="0"/>
                        </a:spcAft>
                        <a:buNone/>
                      </a:pPr>
                      <a:r>
                        <a:rPr lang="en-US">
                          <a:solidFill>
                            <a:schemeClr val="dk1"/>
                          </a:solidFill>
                          <a:latin typeface="Times New Roman"/>
                          <a:ea typeface="Times New Roman"/>
                          <a:cs typeface="Times New Roman"/>
                          <a:sym typeface="Times New Roman"/>
                        </a:rPr>
                        <a:t>General </a:t>
                      </a:r>
                      <a:r>
                        <a:rPr lang="en-US">
                          <a:solidFill>
                            <a:schemeClr val="dk1"/>
                          </a:solidFill>
                          <a:latin typeface="Times New Roman"/>
                          <a:ea typeface="Times New Roman"/>
                          <a:cs typeface="Times New Roman"/>
                          <a:sym typeface="Times New Roman"/>
                        </a:rPr>
                        <a:t>Adversarial</a:t>
                      </a:r>
                      <a:r>
                        <a:rPr lang="en-US">
                          <a:solidFill>
                            <a:schemeClr val="dk1"/>
                          </a:solidFill>
                          <a:latin typeface="Times New Roman"/>
                          <a:ea typeface="Times New Roman"/>
                          <a:cs typeface="Times New Roman"/>
                          <a:sym typeface="Times New Roman"/>
                        </a:rPr>
                        <a:t> Network capable of inferring photo-realistic natural images of 4x upscale factor</a:t>
                      </a:r>
                      <a:endParaRPr>
                        <a:latin typeface="Times New Roman"/>
                        <a:ea typeface="Times New Roman"/>
                        <a:cs typeface="Times New Roman"/>
                        <a:sym typeface="Times New Roman"/>
                      </a:endParaRPr>
                    </a:p>
                  </a:txBody>
                  <a:tcPr marT="91425" marB="91425" marR="91425" marL="91425" anchor="ctr"/>
                </a:tc>
              </a:tr>
              <a:tr h="358900">
                <a:tc>
                  <a:txBody>
                    <a:bodyPr/>
                    <a:lstStyle/>
                    <a:p>
                      <a:pPr indent="0" lvl="0" marL="0" rtl="0" algn="ctr">
                        <a:spcBef>
                          <a:spcPts val="0"/>
                        </a:spcBef>
                        <a:spcAft>
                          <a:spcPts val="0"/>
                        </a:spcAft>
                        <a:buNone/>
                      </a:pPr>
                      <a:r>
                        <a:rPr b="1" lang="en-US"/>
                        <a:t>Dataset</a:t>
                      </a:r>
                      <a:endParaRPr b="1"/>
                    </a:p>
                  </a:txBody>
                  <a:tcPr marT="91425" marB="91425" marR="91425" marL="91425" anchor="ctr"/>
                </a:tc>
                <a:tc>
                  <a:txBody>
                    <a:bodyPr/>
                    <a:lstStyle/>
                    <a:p>
                      <a:pPr indent="0" lvl="0" marL="0" rtl="0" algn="just">
                        <a:spcBef>
                          <a:spcPts val="0"/>
                        </a:spcBef>
                        <a:spcAft>
                          <a:spcPts val="0"/>
                        </a:spcAft>
                        <a:buNone/>
                      </a:pPr>
                      <a:r>
                        <a:rPr lang="en-US">
                          <a:solidFill>
                            <a:schemeClr val="dk1"/>
                          </a:solidFill>
                          <a:latin typeface="Times New Roman"/>
                          <a:ea typeface="Times New Roman"/>
                          <a:cs typeface="Times New Roman"/>
                          <a:sym typeface="Times New Roman"/>
                        </a:rPr>
                        <a:t>A database of human segmented natural images</a:t>
                      </a:r>
                      <a:endParaRPr>
                        <a:solidFill>
                          <a:schemeClr val="dk1"/>
                        </a:solidFill>
                        <a:latin typeface="Times New Roman"/>
                        <a:ea typeface="Times New Roman"/>
                        <a:cs typeface="Times New Roman"/>
                        <a:sym typeface="Times New Roman"/>
                      </a:endParaRPr>
                    </a:p>
                  </a:txBody>
                  <a:tcPr marT="91425" marB="91425" marR="91425" marL="91425" anchor="ctr"/>
                </a:tc>
              </a:tr>
              <a:tr h="550550">
                <a:tc>
                  <a:txBody>
                    <a:bodyPr/>
                    <a:lstStyle/>
                    <a:p>
                      <a:pPr indent="0" lvl="0" marL="0" rtl="0" algn="ctr">
                        <a:spcBef>
                          <a:spcPts val="0"/>
                        </a:spcBef>
                        <a:spcAft>
                          <a:spcPts val="0"/>
                        </a:spcAft>
                        <a:buNone/>
                      </a:pPr>
                      <a:r>
                        <a:rPr b="1" lang="en-US"/>
                        <a:t>Model</a:t>
                      </a:r>
                      <a:endParaRPr b="1"/>
                    </a:p>
                  </a:txBody>
                  <a:tcPr marT="91425" marB="91425" marR="91425" marL="91425" anchor="ctr"/>
                </a:tc>
                <a:tc>
                  <a:txBody>
                    <a:bodyPr/>
                    <a:lstStyle/>
                    <a:p>
                      <a:pPr indent="0" lvl="0" marL="0" rtl="0" algn="just">
                        <a:spcBef>
                          <a:spcPts val="0"/>
                        </a:spcBef>
                        <a:spcAft>
                          <a:spcPts val="0"/>
                        </a:spcAft>
                        <a:buNone/>
                      </a:pPr>
                      <a:r>
                        <a:rPr lang="en-US">
                          <a:solidFill>
                            <a:schemeClr val="dk1"/>
                          </a:solidFill>
                          <a:latin typeface="Times New Roman"/>
                          <a:ea typeface="Times New Roman"/>
                          <a:cs typeface="Times New Roman"/>
                          <a:sym typeface="Times New Roman"/>
                        </a:rPr>
                        <a:t>GANs</a:t>
                      </a:r>
                      <a:endParaRPr>
                        <a:solidFill>
                          <a:schemeClr val="dk1"/>
                        </a:solidFill>
                        <a:latin typeface="Times New Roman"/>
                        <a:ea typeface="Times New Roman"/>
                        <a:cs typeface="Times New Roman"/>
                        <a:sym typeface="Times New Roman"/>
                      </a:endParaRPr>
                    </a:p>
                  </a:txBody>
                  <a:tcPr marT="91425" marB="91425" marR="91425" marL="91425" anchor="ctr"/>
                </a:tc>
              </a:tr>
              <a:tr h="550550">
                <a:tc>
                  <a:txBody>
                    <a:bodyPr/>
                    <a:lstStyle/>
                    <a:p>
                      <a:pPr indent="0" lvl="0" marL="0" rtl="0" algn="ctr">
                        <a:spcBef>
                          <a:spcPts val="0"/>
                        </a:spcBef>
                        <a:spcAft>
                          <a:spcPts val="0"/>
                        </a:spcAft>
                        <a:buNone/>
                      </a:pPr>
                      <a:r>
                        <a:rPr b="1" lang="en-US"/>
                        <a:t>Pros</a:t>
                      </a:r>
                      <a:endParaRPr b="1"/>
                    </a:p>
                  </a:txBody>
                  <a:tcPr marT="91425" marB="91425" marR="91425" marL="91425" anchor="ctr"/>
                </a:tc>
                <a:tc>
                  <a:txBody>
                    <a:bodyPr/>
                    <a:lstStyle/>
                    <a:p>
                      <a:pPr indent="0" lvl="0" marL="0" rtl="0" algn="just">
                        <a:spcBef>
                          <a:spcPts val="0"/>
                        </a:spcBef>
                        <a:spcAft>
                          <a:spcPts val="0"/>
                        </a:spcAft>
                        <a:buNone/>
                      </a:pPr>
                      <a:r>
                        <a:rPr lang="en-US">
                          <a:solidFill>
                            <a:srgbClr val="24292E"/>
                          </a:solidFill>
                          <a:highlight>
                            <a:srgbClr val="FFFFFF"/>
                          </a:highlight>
                          <a:latin typeface="Times New Roman"/>
                          <a:ea typeface="Times New Roman"/>
                          <a:cs typeface="Times New Roman"/>
                          <a:sym typeface="Times New Roman"/>
                        </a:rPr>
                        <a:t>Useful for improving quality of low-resolution images</a:t>
                      </a:r>
                      <a:endParaRPr>
                        <a:solidFill>
                          <a:schemeClr val="dk1"/>
                        </a:solidFill>
                        <a:latin typeface="Times New Roman"/>
                        <a:ea typeface="Times New Roman"/>
                        <a:cs typeface="Times New Roman"/>
                        <a:sym typeface="Times New Roman"/>
                      </a:endParaRPr>
                    </a:p>
                  </a:txBody>
                  <a:tcPr marT="91425" marB="91425" marR="91425" marL="91425" anchor="ctr"/>
                </a:tc>
              </a:tr>
              <a:tr h="579150">
                <a:tc>
                  <a:txBody>
                    <a:bodyPr/>
                    <a:lstStyle/>
                    <a:p>
                      <a:pPr indent="0" lvl="0" marL="0" rtl="0" algn="ctr">
                        <a:spcBef>
                          <a:spcPts val="0"/>
                        </a:spcBef>
                        <a:spcAft>
                          <a:spcPts val="0"/>
                        </a:spcAft>
                        <a:buNone/>
                      </a:pPr>
                      <a:r>
                        <a:rPr b="1" lang="en-US"/>
                        <a:t> Cons</a:t>
                      </a:r>
                      <a:endParaRPr b="1"/>
                    </a:p>
                  </a:txBody>
                  <a:tcPr marT="91425" marB="91425" marR="91425" marL="91425" anchor="ctr"/>
                </a:tc>
                <a:tc>
                  <a:txBody>
                    <a:bodyPr/>
                    <a:lstStyle/>
                    <a:p>
                      <a:pPr indent="0" lvl="0" marL="0" rtl="0" algn="just">
                        <a:spcBef>
                          <a:spcPts val="0"/>
                        </a:spcBef>
                        <a:spcAft>
                          <a:spcPts val="0"/>
                        </a:spcAft>
                        <a:buNone/>
                      </a:pPr>
                      <a:r>
                        <a:rPr lang="en-US">
                          <a:solidFill>
                            <a:schemeClr val="dk1"/>
                          </a:solidFill>
                          <a:latin typeface="Times New Roman"/>
                          <a:ea typeface="Times New Roman"/>
                          <a:cs typeface="Times New Roman"/>
                          <a:sym typeface="Times New Roman"/>
                        </a:rPr>
                        <a:t>Good chance of mode-Collapse issue</a:t>
                      </a:r>
                      <a:endParaRPr>
                        <a:solidFill>
                          <a:schemeClr val="dk1"/>
                        </a:solidFill>
                        <a:latin typeface="Times New Roman"/>
                        <a:ea typeface="Times New Roman"/>
                        <a:cs typeface="Times New Roman"/>
                        <a:sym typeface="Times New Roman"/>
                      </a:endParaRPr>
                    </a:p>
                  </a:txBody>
                  <a:tcPr marT="91425" marB="91425" marR="91425" marL="91425" anchor="ct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93c18bb2a9_0_16"/>
          <p:cNvSpPr/>
          <p:nvPr/>
        </p:nvSpPr>
        <p:spPr>
          <a:xfrm>
            <a:off x="2666880" y="1143000"/>
            <a:ext cx="6476100" cy="4605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b="0" i="0" sz="1800" u="none" cap="none" strike="noStrike">
              <a:solidFill>
                <a:schemeClr val="dk1"/>
              </a:solidFill>
              <a:latin typeface="Arial"/>
              <a:ea typeface="Arial"/>
              <a:cs typeface="Arial"/>
              <a:sym typeface="Arial"/>
            </a:endParaRPr>
          </a:p>
        </p:txBody>
      </p:sp>
      <p:graphicFrame>
        <p:nvGraphicFramePr>
          <p:cNvPr id="92" name="Google Shape;92;g93c18bb2a9_0_16"/>
          <p:cNvGraphicFramePr/>
          <p:nvPr/>
        </p:nvGraphicFramePr>
        <p:xfrm>
          <a:off x="952500" y="2436950"/>
          <a:ext cx="3000000" cy="3000000"/>
        </p:xfrm>
        <a:graphic>
          <a:graphicData uri="http://schemas.openxmlformats.org/drawingml/2006/table">
            <a:tbl>
              <a:tblPr>
                <a:noFill/>
                <a:tableStyleId>{A0EFB506-D6B4-4E7F-BE97-06910ABA1B8F}</a:tableStyleId>
              </a:tblPr>
              <a:tblGrid>
                <a:gridCol w="1225300"/>
                <a:gridCol w="6013700"/>
              </a:tblGrid>
              <a:tr h="533125">
                <a:tc>
                  <a:txBody>
                    <a:bodyPr/>
                    <a:lstStyle/>
                    <a:p>
                      <a:pPr indent="0" lvl="0" marL="0" rtl="0" algn="ctr">
                        <a:spcBef>
                          <a:spcPts val="0"/>
                        </a:spcBef>
                        <a:spcAft>
                          <a:spcPts val="0"/>
                        </a:spcAft>
                        <a:buNone/>
                      </a:pPr>
                      <a:r>
                        <a:rPr b="1" lang="en-US"/>
                        <a:t>Reference</a:t>
                      </a:r>
                      <a:endParaRPr b="1"/>
                    </a:p>
                  </a:txBody>
                  <a:tcPr marT="91425" marB="91425" marR="91425" marL="91425" anchor="ctr"/>
                </a:tc>
                <a:tc>
                  <a:txBody>
                    <a:bodyPr/>
                    <a:lstStyle/>
                    <a:p>
                      <a:pPr indent="0" lvl="0" marL="0" rtl="0" algn="just">
                        <a:spcBef>
                          <a:spcPts val="0"/>
                        </a:spcBef>
                        <a:spcAft>
                          <a:spcPts val="0"/>
                        </a:spcAft>
                        <a:buNone/>
                      </a:pPr>
                      <a:r>
                        <a:rPr i="1" lang="en-US">
                          <a:solidFill>
                            <a:schemeClr val="dk1"/>
                          </a:solidFill>
                          <a:latin typeface="Times New Roman"/>
                          <a:ea typeface="Times New Roman"/>
                          <a:cs typeface="Times New Roman"/>
                          <a:sym typeface="Times New Roman"/>
                        </a:rPr>
                        <a:t>On Single Image Scale-Up Using Sparse-Representations</a:t>
                      </a:r>
                      <a:r>
                        <a:rPr lang="en-US">
                          <a:solidFill>
                            <a:schemeClr val="dk1"/>
                          </a:solidFill>
                          <a:latin typeface="Times New Roman"/>
                          <a:ea typeface="Times New Roman"/>
                          <a:cs typeface="Times New Roman"/>
                          <a:sym typeface="Times New Roman"/>
                        </a:rPr>
                        <a:t>, Roman Zeyde, Michael Elad, and Matan Protter</a:t>
                      </a:r>
                      <a:endParaRPr>
                        <a:solidFill>
                          <a:schemeClr val="dk1"/>
                        </a:solidFill>
                        <a:latin typeface="Times New Roman"/>
                        <a:ea typeface="Times New Roman"/>
                        <a:cs typeface="Times New Roman"/>
                        <a:sym typeface="Times New Roman"/>
                      </a:endParaRPr>
                    </a:p>
                  </a:txBody>
                  <a:tcPr marT="91425" marB="91425" marR="91425" marL="91425" anchor="ctr"/>
                </a:tc>
              </a:tr>
              <a:tr h="742200">
                <a:tc>
                  <a:txBody>
                    <a:bodyPr/>
                    <a:lstStyle/>
                    <a:p>
                      <a:pPr indent="0" lvl="0" marL="0" rtl="0" algn="ctr">
                        <a:spcBef>
                          <a:spcPts val="0"/>
                        </a:spcBef>
                        <a:spcAft>
                          <a:spcPts val="0"/>
                        </a:spcAft>
                        <a:buNone/>
                      </a:pPr>
                      <a:r>
                        <a:rPr b="1" lang="en-US"/>
                        <a:t>Abstract</a:t>
                      </a:r>
                      <a:endParaRPr b="1"/>
                    </a:p>
                  </a:txBody>
                  <a:tcPr marT="91425" marB="91425" marR="91425" marL="91425" anchor="ctr"/>
                </a:tc>
                <a:tc>
                  <a:txBody>
                    <a:bodyPr/>
                    <a:lstStyle/>
                    <a:p>
                      <a:pPr indent="0" lvl="0" marL="0" rtl="0" algn="just">
                        <a:spcBef>
                          <a:spcPts val="0"/>
                        </a:spcBef>
                        <a:spcAft>
                          <a:spcPts val="0"/>
                        </a:spcAft>
                        <a:buNone/>
                      </a:pPr>
                      <a:r>
                        <a:rPr lang="en-US">
                          <a:solidFill>
                            <a:schemeClr val="dk1"/>
                          </a:solidFill>
                          <a:latin typeface="Times New Roman"/>
                          <a:ea typeface="Times New Roman"/>
                          <a:cs typeface="Times New Roman"/>
                          <a:sym typeface="Times New Roman"/>
                        </a:rPr>
                        <a:t>Single image scale-up problem using sparse-representation modeling to recover an original image from its blurred and down-scaled noisy version</a:t>
                      </a:r>
                      <a:endParaRPr>
                        <a:latin typeface="Times New Roman"/>
                        <a:ea typeface="Times New Roman"/>
                        <a:cs typeface="Times New Roman"/>
                        <a:sym typeface="Times New Roman"/>
                      </a:endParaRPr>
                    </a:p>
                  </a:txBody>
                  <a:tcPr marT="91425" marB="91425" marR="91425" marL="91425" anchor="ctr"/>
                </a:tc>
              </a:tr>
              <a:tr h="358900">
                <a:tc>
                  <a:txBody>
                    <a:bodyPr/>
                    <a:lstStyle/>
                    <a:p>
                      <a:pPr indent="0" lvl="0" marL="0" rtl="0" algn="ctr">
                        <a:spcBef>
                          <a:spcPts val="0"/>
                        </a:spcBef>
                        <a:spcAft>
                          <a:spcPts val="0"/>
                        </a:spcAft>
                        <a:buNone/>
                      </a:pPr>
                      <a:r>
                        <a:rPr b="1" lang="en-US"/>
                        <a:t>Dataset</a:t>
                      </a:r>
                      <a:endParaRPr b="1"/>
                    </a:p>
                  </a:txBody>
                  <a:tcPr marT="91425" marB="91425" marR="91425" marL="91425" anchor="ctr"/>
                </a:tc>
                <a:tc>
                  <a:txBody>
                    <a:bodyPr/>
                    <a:lstStyle/>
                    <a:p>
                      <a:pPr indent="0" lvl="0" marL="0" rtl="0" algn="just">
                        <a:spcBef>
                          <a:spcPts val="0"/>
                        </a:spcBef>
                        <a:spcAft>
                          <a:spcPts val="0"/>
                        </a:spcAft>
                        <a:buNone/>
                      </a:pPr>
                      <a:r>
                        <a:rPr lang="en-US">
                          <a:solidFill>
                            <a:schemeClr val="dk1"/>
                          </a:solidFill>
                          <a:latin typeface="Times New Roman"/>
                          <a:ea typeface="Times New Roman"/>
                          <a:cs typeface="Times New Roman"/>
                          <a:sym typeface="Times New Roman"/>
                        </a:rPr>
                        <a:t>Collected set of high resolution images</a:t>
                      </a:r>
                      <a:endParaRPr>
                        <a:solidFill>
                          <a:schemeClr val="dk1"/>
                        </a:solidFill>
                        <a:latin typeface="Times New Roman"/>
                        <a:ea typeface="Times New Roman"/>
                        <a:cs typeface="Times New Roman"/>
                        <a:sym typeface="Times New Roman"/>
                      </a:endParaRPr>
                    </a:p>
                  </a:txBody>
                  <a:tcPr marT="91425" marB="91425" marR="91425" marL="91425" anchor="ctr"/>
                </a:tc>
              </a:tr>
              <a:tr h="550550">
                <a:tc>
                  <a:txBody>
                    <a:bodyPr/>
                    <a:lstStyle/>
                    <a:p>
                      <a:pPr indent="0" lvl="0" marL="0" rtl="0" algn="ctr">
                        <a:spcBef>
                          <a:spcPts val="0"/>
                        </a:spcBef>
                        <a:spcAft>
                          <a:spcPts val="0"/>
                        </a:spcAft>
                        <a:buNone/>
                      </a:pPr>
                      <a:r>
                        <a:rPr b="1" lang="en-US"/>
                        <a:t>Model</a:t>
                      </a:r>
                      <a:endParaRPr b="1"/>
                    </a:p>
                  </a:txBody>
                  <a:tcPr marT="91425" marB="91425" marR="91425" marL="91425" anchor="ctr"/>
                </a:tc>
                <a:tc>
                  <a:txBody>
                    <a:bodyPr/>
                    <a:lstStyle/>
                    <a:p>
                      <a:pPr indent="0" lvl="0" marL="0" rtl="0" algn="just">
                        <a:spcBef>
                          <a:spcPts val="0"/>
                        </a:spcBef>
                        <a:spcAft>
                          <a:spcPts val="0"/>
                        </a:spcAft>
                        <a:buNone/>
                      </a:pPr>
                      <a:r>
                        <a:rPr lang="en-US">
                          <a:solidFill>
                            <a:schemeClr val="dk1"/>
                          </a:solidFill>
                          <a:latin typeface="Times New Roman"/>
                          <a:ea typeface="Times New Roman"/>
                          <a:cs typeface="Times New Roman"/>
                          <a:sym typeface="Times New Roman"/>
                        </a:rPr>
                        <a:t>Convoluted Neural Networks</a:t>
                      </a:r>
                      <a:endParaRPr>
                        <a:solidFill>
                          <a:schemeClr val="dk1"/>
                        </a:solidFill>
                        <a:latin typeface="Times New Roman"/>
                        <a:ea typeface="Times New Roman"/>
                        <a:cs typeface="Times New Roman"/>
                        <a:sym typeface="Times New Roman"/>
                      </a:endParaRPr>
                    </a:p>
                  </a:txBody>
                  <a:tcPr marT="91425" marB="91425" marR="91425" marL="91425" anchor="ctr"/>
                </a:tc>
              </a:tr>
              <a:tr h="550550">
                <a:tc>
                  <a:txBody>
                    <a:bodyPr/>
                    <a:lstStyle/>
                    <a:p>
                      <a:pPr indent="0" lvl="0" marL="0" rtl="0" algn="ctr">
                        <a:spcBef>
                          <a:spcPts val="0"/>
                        </a:spcBef>
                        <a:spcAft>
                          <a:spcPts val="0"/>
                        </a:spcAft>
                        <a:buNone/>
                      </a:pPr>
                      <a:r>
                        <a:rPr b="1" lang="en-US"/>
                        <a:t>Pros</a:t>
                      </a:r>
                      <a:endParaRPr b="1"/>
                    </a:p>
                  </a:txBody>
                  <a:tcPr marT="91425" marB="91425" marR="91425" marL="91425" anchor="ctr"/>
                </a:tc>
                <a:tc>
                  <a:txBody>
                    <a:bodyPr/>
                    <a:lstStyle/>
                    <a:p>
                      <a:pPr indent="0" lvl="0" marL="0" rtl="0" algn="just">
                        <a:spcBef>
                          <a:spcPts val="0"/>
                        </a:spcBef>
                        <a:spcAft>
                          <a:spcPts val="0"/>
                        </a:spcAft>
                        <a:buNone/>
                      </a:pPr>
                      <a:r>
                        <a:rPr lang="en-US">
                          <a:solidFill>
                            <a:srgbClr val="24292E"/>
                          </a:solidFill>
                          <a:highlight>
                            <a:srgbClr val="FFFFFF"/>
                          </a:highlight>
                          <a:latin typeface="Times New Roman"/>
                          <a:ea typeface="Times New Roman"/>
                          <a:cs typeface="Times New Roman"/>
                          <a:sym typeface="Times New Roman"/>
                        </a:rPr>
                        <a:t>Much faster than other similar algorithms due to the use of Dimensionality Reduction and PCA</a:t>
                      </a:r>
                      <a:endParaRPr>
                        <a:solidFill>
                          <a:schemeClr val="dk1"/>
                        </a:solidFill>
                        <a:latin typeface="Times New Roman"/>
                        <a:ea typeface="Times New Roman"/>
                        <a:cs typeface="Times New Roman"/>
                        <a:sym typeface="Times New Roman"/>
                      </a:endParaRPr>
                    </a:p>
                  </a:txBody>
                  <a:tcPr marT="91425" marB="91425" marR="91425" marL="91425" anchor="ctr"/>
                </a:tc>
              </a:tr>
              <a:tr h="579150">
                <a:tc>
                  <a:txBody>
                    <a:bodyPr/>
                    <a:lstStyle/>
                    <a:p>
                      <a:pPr indent="0" lvl="0" marL="0" rtl="0" algn="ctr">
                        <a:spcBef>
                          <a:spcPts val="0"/>
                        </a:spcBef>
                        <a:spcAft>
                          <a:spcPts val="0"/>
                        </a:spcAft>
                        <a:buNone/>
                      </a:pPr>
                      <a:r>
                        <a:rPr b="1" lang="en-US"/>
                        <a:t> Cons</a:t>
                      </a:r>
                      <a:endParaRPr b="1"/>
                    </a:p>
                  </a:txBody>
                  <a:tcPr marT="91425" marB="91425" marR="91425" marL="91425" anchor="ctr"/>
                </a:tc>
                <a:tc>
                  <a:txBody>
                    <a:bodyPr/>
                    <a:lstStyle/>
                    <a:p>
                      <a:pPr indent="0" lvl="0" marL="0" rtl="0" algn="just">
                        <a:spcBef>
                          <a:spcPts val="0"/>
                        </a:spcBef>
                        <a:spcAft>
                          <a:spcPts val="0"/>
                        </a:spcAft>
                        <a:buNone/>
                      </a:pPr>
                      <a:r>
                        <a:rPr lang="en-US">
                          <a:solidFill>
                            <a:schemeClr val="dk1"/>
                          </a:solidFill>
                          <a:latin typeface="Times New Roman"/>
                          <a:ea typeface="Times New Roman"/>
                          <a:cs typeface="Times New Roman"/>
                          <a:sym typeface="Times New Roman"/>
                        </a:rPr>
                        <a:t>If the generated image is blurred, the final image will be blurred to</a:t>
                      </a:r>
                      <a:endParaRPr>
                        <a:solidFill>
                          <a:schemeClr val="dk1"/>
                        </a:solidFill>
                        <a:latin typeface="Times New Roman"/>
                        <a:ea typeface="Times New Roman"/>
                        <a:cs typeface="Times New Roman"/>
                        <a:sym typeface="Times New Roman"/>
                      </a:endParaRPr>
                    </a:p>
                  </a:txBody>
                  <a:tcPr marT="91425" marB="91425" marR="91425" marL="91425" anchor="ct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9645b416f5_2_21"/>
          <p:cNvSpPr/>
          <p:nvPr/>
        </p:nvSpPr>
        <p:spPr>
          <a:xfrm>
            <a:off x="2666880" y="1143000"/>
            <a:ext cx="6476100" cy="4605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b="0" i="0" sz="1800" u="none" cap="none" strike="noStrike">
              <a:solidFill>
                <a:schemeClr val="dk1"/>
              </a:solidFill>
              <a:latin typeface="Arial"/>
              <a:ea typeface="Arial"/>
              <a:cs typeface="Arial"/>
              <a:sym typeface="Arial"/>
            </a:endParaRPr>
          </a:p>
        </p:txBody>
      </p:sp>
      <p:sp>
        <p:nvSpPr>
          <p:cNvPr id="98" name="Google Shape;98;g9645b416f5_2_21"/>
          <p:cNvSpPr txBox="1"/>
          <p:nvPr/>
        </p:nvSpPr>
        <p:spPr>
          <a:xfrm>
            <a:off x="78625" y="1784163"/>
            <a:ext cx="4959000" cy="774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sz="1100">
              <a:latin typeface="Times New Roman"/>
              <a:ea typeface="Times New Roman"/>
              <a:cs typeface="Times New Roman"/>
              <a:sym typeface="Times New Roman"/>
            </a:endParaRPr>
          </a:p>
        </p:txBody>
      </p:sp>
      <p:graphicFrame>
        <p:nvGraphicFramePr>
          <p:cNvPr id="99" name="Google Shape;99;g9645b416f5_2_21"/>
          <p:cNvGraphicFramePr/>
          <p:nvPr/>
        </p:nvGraphicFramePr>
        <p:xfrm>
          <a:off x="952500" y="2236025"/>
          <a:ext cx="3000000" cy="3000000"/>
        </p:xfrm>
        <a:graphic>
          <a:graphicData uri="http://schemas.openxmlformats.org/drawingml/2006/table">
            <a:tbl>
              <a:tblPr>
                <a:noFill/>
                <a:tableStyleId>{A0EFB506-D6B4-4E7F-BE97-06910ABA1B8F}</a:tableStyleId>
              </a:tblPr>
              <a:tblGrid>
                <a:gridCol w="1225300"/>
                <a:gridCol w="6013700"/>
              </a:tblGrid>
              <a:tr h="533125">
                <a:tc>
                  <a:txBody>
                    <a:bodyPr/>
                    <a:lstStyle/>
                    <a:p>
                      <a:pPr indent="0" lvl="0" marL="0" rtl="0" algn="ctr">
                        <a:spcBef>
                          <a:spcPts val="0"/>
                        </a:spcBef>
                        <a:spcAft>
                          <a:spcPts val="0"/>
                        </a:spcAft>
                        <a:buNone/>
                      </a:pPr>
                      <a:r>
                        <a:rPr b="1" lang="en-US"/>
                        <a:t>Reference</a:t>
                      </a:r>
                      <a:endParaRPr b="1"/>
                    </a:p>
                  </a:txBody>
                  <a:tcPr marT="91425" marB="91425" marR="91425" marL="91425" anchor="ctr"/>
                </a:tc>
                <a:tc>
                  <a:txBody>
                    <a:bodyPr/>
                    <a:lstStyle/>
                    <a:p>
                      <a:pPr indent="0" lvl="0" marL="0" rtl="0" algn="just">
                        <a:spcBef>
                          <a:spcPts val="0"/>
                        </a:spcBef>
                        <a:spcAft>
                          <a:spcPts val="0"/>
                        </a:spcAft>
                        <a:buNone/>
                      </a:pPr>
                      <a:r>
                        <a:rPr i="1" lang="en-US">
                          <a:solidFill>
                            <a:schemeClr val="dk1"/>
                          </a:solidFill>
                          <a:latin typeface="Times New Roman"/>
                          <a:ea typeface="Times New Roman"/>
                          <a:cs typeface="Times New Roman"/>
                          <a:sym typeface="Times New Roman"/>
                        </a:rPr>
                        <a:t>Generate High Resolution Images With Generative Autoencoder </a:t>
                      </a:r>
                      <a:r>
                        <a:rPr lang="en-US">
                          <a:solidFill>
                            <a:schemeClr val="dk1"/>
                          </a:solidFill>
                          <a:latin typeface="Times New Roman"/>
                          <a:ea typeface="Times New Roman"/>
                          <a:cs typeface="Times New Roman"/>
                          <a:sym typeface="Times New Roman"/>
                        </a:rPr>
                        <a:t>, A. Sagar, Vellore Institute of Technology</a:t>
                      </a:r>
                      <a:endParaRPr>
                        <a:solidFill>
                          <a:schemeClr val="dk1"/>
                        </a:solidFill>
                        <a:latin typeface="Times New Roman"/>
                        <a:ea typeface="Times New Roman"/>
                        <a:cs typeface="Times New Roman"/>
                        <a:sym typeface="Times New Roman"/>
                      </a:endParaRPr>
                    </a:p>
                  </a:txBody>
                  <a:tcPr marT="91425" marB="91425" marR="91425" marL="91425" anchor="ctr"/>
                </a:tc>
              </a:tr>
              <a:tr h="742200">
                <a:tc>
                  <a:txBody>
                    <a:bodyPr/>
                    <a:lstStyle/>
                    <a:p>
                      <a:pPr indent="0" lvl="0" marL="0" rtl="0" algn="ctr">
                        <a:spcBef>
                          <a:spcPts val="0"/>
                        </a:spcBef>
                        <a:spcAft>
                          <a:spcPts val="0"/>
                        </a:spcAft>
                        <a:buNone/>
                      </a:pPr>
                      <a:r>
                        <a:rPr b="1" lang="en-US"/>
                        <a:t>Abstract</a:t>
                      </a:r>
                      <a:endParaRPr b="1"/>
                    </a:p>
                  </a:txBody>
                  <a:tcPr marT="91425" marB="91425" marR="91425" marL="91425" anchor="ctr"/>
                </a:tc>
                <a:tc>
                  <a:txBody>
                    <a:bodyPr/>
                    <a:lstStyle/>
                    <a:p>
                      <a:pPr indent="0" lvl="0" marL="0" rtl="0" algn="just">
                        <a:spcBef>
                          <a:spcPts val="0"/>
                        </a:spcBef>
                        <a:spcAft>
                          <a:spcPts val="0"/>
                        </a:spcAft>
                        <a:buNone/>
                      </a:pPr>
                      <a:r>
                        <a:rPr lang="en-US">
                          <a:solidFill>
                            <a:schemeClr val="dk1"/>
                          </a:solidFill>
                          <a:latin typeface="Times New Roman"/>
                          <a:ea typeface="Times New Roman"/>
                          <a:cs typeface="Times New Roman"/>
                          <a:sym typeface="Times New Roman"/>
                        </a:rPr>
                        <a:t>We use a discriminator in place of the decoder while inputting values from the encoder as well as the generator and allow the discriminator to discern the real images.</a:t>
                      </a:r>
                      <a:endParaRPr>
                        <a:solidFill>
                          <a:schemeClr val="dk1"/>
                        </a:solidFill>
                        <a:latin typeface="Times New Roman"/>
                        <a:ea typeface="Times New Roman"/>
                        <a:cs typeface="Times New Roman"/>
                        <a:sym typeface="Times New Roman"/>
                      </a:endParaRPr>
                    </a:p>
                  </a:txBody>
                  <a:tcPr marT="91425" marB="91425" marR="91425" marL="91425" anchor="ctr"/>
                </a:tc>
              </a:tr>
              <a:tr h="358900">
                <a:tc>
                  <a:txBody>
                    <a:bodyPr/>
                    <a:lstStyle/>
                    <a:p>
                      <a:pPr indent="0" lvl="0" marL="0" rtl="0" algn="ctr">
                        <a:spcBef>
                          <a:spcPts val="0"/>
                        </a:spcBef>
                        <a:spcAft>
                          <a:spcPts val="0"/>
                        </a:spcAft>
                        <a:buNone/>
                      </a:pPr>
                      <a:r>
                        <a:rPr b="1" lang="en-US"/>
                        <a:t>Dataset</a:t>
                      </a:r>
                      <a:endParaRPr b="1"/>
                    </a:p>
                  </a:txBody>
                  <a:tcPr marT="91425" marB="91425" marR="91425" marL="91425" anchor="ctr"/>
                </a:tc>
                <a:tc>
                  <a:txBody>
                    <a:bodyPr/>
                    <a:lstStyle/>
                    <a:p>
                      <a:pPr indent="0" lvl="0" marL="0" rtl="0" algn="just">
                        <a:spcBef>
                          <a:spcPts val="0"/>
                        </a:spcBef>
                        <a:spcAft>
                          <a:spcPts val="0"/>
                        </a:spcAft>
                        <a:buNone/>
                      </a:pPr>
                      <a:r>
                        <a:rPr lang="en-US">
                          <a:solidFill>
                            <a:schemeClr val="dk1"/>
                          </a:solidFill>
                          <a:latin typeface="Times New Roman"/>
                          <a:ea typeface="Times New Roman"/>
                          <a:cs typeface="Times New Roman"/>
                          <a:sym typeface="Times New Roman"/>
                        </a:rPr>
                        <a:t>MNIST, LSUN and CelebA-HQ dataset</a:t>
                      </a:r>
                      <a:endParaRPr>
                        <a:solidFill>
                          <a:schemeClr val="dk1"/>
                        </a:solidFill>
                        <a:latin typeface="Times New Roman"/>
                        <a:ea typeface="Times New Roman"/>
                        <a:cs typeface="Times New Roman"/>
                        <a:sym typeface="Times New Roman"/>
                      </a:endParaRPr>
                    </a:p>
                  </a:txBody>
                  <a:tcPr marT="91425" marB="91425" marR="91425" marL="91425" anchor="ctr"/>
                </a:tc>
              </a:tr>
              <a:tr h="550550">
                <a:tc>
                  <a:txBody>
                    <a:bodyPr/>
                    <a:lstStyle/>
                    <a:p>
                      <a:pPr indent="0" lvl="0" marL="0" rtl="0" algn="ctr">
                        <a:spcBef>
                          <a:spcPts val="0"/>
                        </a:spcBef>
                        <a:spcAft>
                          <a:spcPts val="0"/>
                        </a:spcAft>
                        <a:buNone/>
                      </a:pPr>
                      <a:r>
                        <a:rPr b="1" lang="en-US"/>
                        <a:t>Model</a:t>
                      </a:r>
                      <a:endParaRPr b="1"/>
                    </a:p>
                  </a:txBody>
                  <a:tcPr marT="91425" marB="91425" marR="91425" marL="91425" anchor="ctr"/>
                </a:tc>
                <a:tc>
                  <a:txBody>
                    <a:bodyPr/>
                    <a:lstStyle/>
                    <a:p>
                      <a:pPr indent="0" lvl="0" marL="0" rtl="0" algn="just">
                        <a:spcBef>
                          <a:spcPts val="0"/>
                        </a:spcBef>
                        <a:spcAft>
                          <a:spcPts val="0"/>
                        </a:spcAft>
                        <a:buNone/>
                      </a:pPr>
                      <a:r>
                        <a:rPr lang="en-US">
                          <a:solidFill>
                            <a:schemeClr val="dk1"/>
                          </a:solidFill>
                          <a:latin typeface="Times New Roman"/>
                          <a:ea typeface="Times New Roman"/>
                          <a:cs typeface="Times New Roman"/>
                          <a:sym typeface="Times New Roman"/>
                        </a:rPr>
                        <a:t>Generative </a:t>
                      </a:r>
                      <a:r>
                        <a:rPr lang="en-US">
                          <a:solidFill>
                            <a:schemeClr val="dk1"/>
                          </a:solidFill>
                          <a:latin typeface="Times New Roman"/>
                          <a:ea typeface="Times New Roman"/>
                          <a:cs typeface="Times New Roman"/>
                          <a:sym typeface="Times New Roman"/>
                        </a:rPr>
                        <a:t>Adversarial</a:t>
                      </a:r>
                      <a:r>
                        <a:rPr lang="en-US">
                          <a:solidFill>
                            <a:schemeClr val="dk1"/>
                          </a:solidFill>
                          <a:latin typeface="Times New Roman"/>
                          <a:ea typeface="Times New Roman"/>
                          <a:cs typeface="Times New Roman"/>
                          <a:sym typeface="Times New Roman"/>
                        </a:rPr>
                        <a:t> Network with AutoEncoder</a:t>
                      </a:r>
                      <a:endParaRPr>
                        <a:solidFill>
                          <a:schemeClr val="dk1"/>
                        </a:solidFill>
                        <a:latin typeface="Times New Roman"/>
                        <a:ea typeface="Times New Roman"/>
                        <a:cs typeface="Times New Roman"/>
                        <a:sym typeface="Times New Roman"/>
                      </a:endParaRPr>
                    </a:p>
                  </a:txBody>
                  <a:tcPr marT="91425" marB="91425" marR="91425" marL="91425" anchor="ctr"/>
                </a:tc>
              </a:tr>
              <a:tr h="550550">
                <a:tc>
                  <a:txBody>
                    <a:bodyPr/>
                    <a:lstStyle/>
                    <a:p>
                      <a:pPr indent="0" lvl="0" marL="0" rtl="0" algn="ctr">
                        <a:spcBef>
                          <a:spcPts val="0"/>
                        </a:spcBef>
                        <a:spcAft>
                          <a:spcPts val="0"/>
                        </a:spcAft>
                        <a:buNone/>
                      </a:pPr>
                      <a:r>
                        <a:rPr b="1" lang="en-US"/>
                        <a:t>Pros</a:t>
                      </a:r>
                      <a:endParaRPr b="1"/>
                    </a:p>
                  </a:txBody>
                  <a:tcPr marT="91425" marB="91425" marR="91425" marL="91425" anchor="ctr"/>
                </a:tc>
                <a:tc>
                  <a:txBody>
                    <a:bodyPr/>
                    <a:lstStyle/>
                    <a:p>
                      <a:pPr indent="0" lvl="0" marL="0" rtl="0" algn="just">
                        <a:spcBef>
                          <a:spcPts val="0"/>
                        </a:spcBef>
                        <a:spcAft>
                          <a:spcPts val="0"/>
                        </a:spcAft>
                        <a:buNone/>
                      </a:pPr>
                      <a:r>
                        <a:rPr lang="en-US">
                          <a:solidFill>
                            <a:srgbClr val="24292E"/>
                          </a:solidFill>
                          <a:highlight>
                            <a:srgbClr val="FFFFFF"/>
                          </a:highlight>
                          <a:latin typeface="Times New Roman"/>
                          <a:ea typeface="Times New Roman"/>
                          <a:cs typeface="Times New Roman"/>
                          <a:sym typeface="Times New Roman"/>
                        </a:rPr>
                        <a:t>Solves the mode-collapse issue of image generation in GANs while also solving the blurring effect in image generation from VAEs</a:t>
                      </a:r>
                      <a:endParaRPr>
                        <a:solidFill>
                          <a:schemeClr val="dk1"/>
                        </a:solidFill>
                        <a:latin typeface="Times New Roman"/>
                        <a:ea typeface="Times New Roman"/>
                        <a:cs typeface="Times New Roman"/>
                        <a:sym typeface="Times New Roman"/>
                      </a:endParaRPr>
                    </a:p>
                  </a:txBody>
                  <a:tcPr marT="91425" marB="91425" marR="91425" marL="91425" anchor="ctr"/>
                </a:tc>
              </a:tr>
              <a:tr h="579150">
                <a:tc>
                  <a:txBody>
                    <a:bodyPr/>
                    <a:lstStyle/>
                    <a:p>
                      <a:pPr indent="0" lvl="0" marL="0" rtl="0" algn="ctr">
                        <a:spcBef>
                          <a:spcPts val="0"/>
                        </a:spcBef>
                        <a:spcAft>
                          <a:spcPts val="0"/>
                        </a:spcAft>
                        <a:buNone/>
                      </a:pPr>
                      <a:r>
                        <a:rPr b="1" lang="en-US"/>
                        <a:t> Cons</a:t>
                      </a:r>
                      <a:endParaRPr b="1"/>
                    </a:p>
                  </a:txBody>
                  <a:tcPr marT="91425" marB="91425" marR="91425" marL="91425" anchor="ctr"/>
                </a:tc>
                <a:tc>
                  <a:txBody>
                    <a:bodyPr/>
                    <a:lstStyle/>
                    <a:p>
                      <a:pPr indent="0" lvl="0" marL="0" rtl="0" algn="just">
                        <a:spcBef>
                          <a:spcPts val="0"/>
                        </a:spcBef>
                        <a:spcAft>
                          <a:spcPts val="0"/>
                        </a:spcAft>
                        <a:buNone/>
                      </a:pPr>
                      <a:r>
                        <a:rPr lang="en-US">
                          <a:solidFill>
                            <a:schemeClr val="dk1"/>
                          </a:solidFill>
                          <a:latin typeface="Times New Roman"/>
                          <a:ea typeface="Times New Roman"/>
                          <a:cs typeface="Times New Roman"/>
                          <a:sym typeface="Times New Roman"/>
                        </a:rPr>
                        <a:t>NA</a:t>
                      </a:r>
                      <a:endParaRPr>
                        <a:solidFill>
                          <a:schemeClr val="dk1"/>
                        </a:solidFill>
                        <a:latin typeface="Times New Roman"/>
                        <a:ea typeface="Times New Roman"/>
                        <a:cs typeface="Times New Roman"/>
                        <a:sym typeface="Times New Roman"/>
                      </a:endParaRPr>
                    </a:p>
                  </a:txBody>
                  <a:tcPr marT="91425" marB="91425" marR="91425" marL="91425" anchor="ct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2009-01-21T07:44:06Z</dcterms:created>
  <dc:creator>Anant R Koppar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