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0bc545d2f_2_12:notes"/>
          <p:cNvSpPr txBox="1"/>
          <p:nvPr>
            <p:ph idx="1" type="body"/>
          </p:nvPr>
        </p:nvSpPr>
        <p:spPr>
          <a:xfrm>
            <a:off x="686590" y="4344026"/>
            <a:ext cx="5486400" cy="4114488"/>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64" name="Google Shape;64;ga0bc545d2f_2_12:notes"/>
          <p:cNvSpPr/>
          <p:nvPr>
            <p:ph idx="2" type="sldImg"/>
          </p:nvPr>
        </p:nvSpPr>
        <p:spPr>
          <a:xfrm>
            <a:off x="397306" y="685488"/>
            <a:ext cx="6064941"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3cdd80f6d_1_15:notes"/>
          <p:cNvSpPr/>
          <p:nvPr>
            <p:ph idx="2" type="sldImg"/>
          </p:nvPr>
        </p:nvSpPr>
        <p:spPr>
          <a:xfrm>
            <a:off x="397306" y="685488"/>
            <a:ext cx="60648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53cdd80f6d_1_15: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33" name="Google Shape;133;g53cdd80f6d_1_15: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0bc545d2f_2_65:notes"/>
          <p:cNvSpPr/>
          <p:nvPr>
            <p:ph idx="2" type="sldImg"/>
          </p:nvPr>
        </p:nvSpPr>
        <p:spPr>
          <a:xfrm>
            <a:off x="397306" y="685488"/>
            <a:ext cx="6064941"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a0bc545d2f_2_65: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42" name="Google Shape;142;ga0bc545d2f_2_65:notes"/>
          <p:cNvSpPr txBox="1"/>
          <p:nvPr>
            <p:ph idx="12" type="sldNum"/>
          </p:nvPr>
        </p:nvSpPr>
        <p:spPr>
          <a:xfrm>
            <a:off x="3883828" y="8684926"/>
            <a:ext cx="2972591"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0bc545d2f_2_72:notes"/>
          <p:cNvSpPr/>
          <p:nvPr>
            <p:ph idx="2" type="sldImg"/>
          </p:nvPr>
        </p:nvSpPr>
        <p:spPr>
          <a:xfrm>
            <a:off x="397306" y="685488"/>
            <a:ext cx="6064941"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a0bc545d2f_2_72: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50" name="Google Shape;150;ga0bc545d2f_2_72:notes"/>
          <p:cNvSpPr txBox="1"/>
          <p:nvPr>
            <p:ph idx="12" type="sldNum"/>
          </p:nvPr>
        </p:nvSpPr>
        <p:spPr>
          <a:xfrm>
            <a:off x="3883828" y="8684926"/>
            <a:ext cx="2972591"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53cdd80f6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3cdd80f6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Generator is designed to control the high level properties, in this case the intricate design</a:t>
            </a:r>
            <a:endParaRPr/>
          </a:p>
          <a:p>
            <a:pPr indent="0" lvl="0" marL="0" rtl="0" algn="l">
              <a:spcBef>
                <a:spcPts val="0"/>
              </a:spcBef>
              <a:spcAft>
                <a:spcPts val="0"/>
              </a:spcAft>
              <a:buNone/>
            </a:pPr>
            <a:r>
              <a:rPr lang="en"/>
              <a:t>Discriminaitor is not redesigned as left as it is</a:t>
            </a:r>
            <a:endParaRPr/>
          </a:p>
          <a:p>
            <a:pPr indent="0" lvl="0" marL="0" rtl="0" algn="l">
              <a:spcBef>
                <a:spcPts val="0"/>
              </a:spcBef>
              <a:spcAft>
                <a:spcPts val="0"/>
              </a:spcAft>
              <a:buNone/>
            </a:pPr>
            <a:r>
              <a:rPr lang="en"/>
              <a:t>Starts with a learned input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3b3a29a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3b3a29a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Learned input : controls the generator through adaptive instance normalization (AdaIN) at each convolution layer.</a:t>
            </a:r>
            <a:endParaRPr/>
          </a:p>
          <a:p>
            <a:pPr indent="0" lvl="0" marL="0" rtl="0" algn="l">
              <a:spcBef>
                <a:spcPts val="0"/>
              </a:spcBef>
              <a:spcAft>
                <a:spcPts val="0"/>
              </a:spcAft>
              <a:buNone/>
            </a:pPr>
            <a:r>
              <a:rPr b="1" lang="en" sz="1200">
                <a:solidFill>
                  <a:srgbClr val="222222"/>
                </a:solidFill>
                <a:highlight>
                  <a:srgbClr val="FFFFFF"/>
                </a:highlight>
              </a:rPr>
              <a:t>Adaptive Instance Normalization</a:t>
            </a:r>
            <a:r>
              <a:rPr lang="en" sz="1200">
                <a:solidFill>
                  <a:srgbClr val="222222"/>
                </a:solidFill>
                <a:highlight>
                  <a:srgbClr val="FFFFFF"/>
                </a:highlight>
              </a:rPr>
              <a:t> is a </a:t>
            </a:r>
            <a:r>
              <a:rPr b="1" lang="en" sz="1200">
                <a:solidFill>
                  <a:srgbClr val="222222"/>
                </a:solidFill>
                <a:highlight>
                  <a:srgbClr val="FFFFFF"/>
                </a:highlight>
              </a:rPr>
              <a:t>normalization</a:t>
            </a:r>
            <a:r>
              <a:rPr lang="en" sz="1200">
                <a:solidFill>
                  <a:srgbClr val="222222"/>
                </a:solidFill>
                <a:highlight>
                  <a:srgbClr val="FFFFFF"/>
                </a:highlight>
              </a:rPr>
              <a:t> method that aligns the mean and variance of the content features with those of the style features.</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 Here “A” stands for a learned affine transform</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 “B” applies learned per-channel scaling factors to the noise input.</a:t>
            </a:r>
            <a:endParaRPr sz="1200">
              <a:solidFill>
                <a:srgbClr val="222222"/>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53cdd80f6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3cdd80f6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53cdd80f6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3cdd80f6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3ea09718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3ea09718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3ea09718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3ea09718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3ea097180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3ea097180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0bc545d2f_2_18:notes"/>
          <p:cNvSpPr/>
          <p:nvPr>
            <p:ph idx="2" type="sldImg"/>
          </p:nvPr>
        </p:nvSpPr>
        <p:spPr>
          <a:xfrm>
            <a:off x="397306" y="685488"/>
            <a:ext cx="6064941"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ga0bc545d2f_2_18: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71" name="Google Shape;71;ga0bc545d2f_2_18:notes"/>
          <p:cNvSpPr txBox="1"/>
          <p:nvPr>
            <p:ph idx="12" type="sldNum"/>
          </p:nvPr>
        </p:nvSpPr>
        <p:spPr>
          <a:xfrm>
            <a:off x="3883828" y="8684926"/>
            <a:ext cx="2972591"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53cdd80f6d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3cdd80f6d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3cdd80f6d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3cdd80f6d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3b3a29ab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3b3a29ab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53cdd80f6d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3cdd80f6d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53cdd80f6d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3cdd80f6d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53cdd80f6d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3cdd80f6d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53cdd80f6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3cdd80f6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0bc545d2f_2_79:notes"/>
          <p:cNvSpPr/>
          <p:nvPr>
            <p:ph idx="2" type="sldImg"/>
          </p:nvPr>
        </p:nvSpPr>
        <p:spPr>
          <a:xfrm>
            <a:off x="397306" y="685488"/>
            <a:ext cx="6064941"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a0bc545d2f_2_79: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247" name="Google Shape;247;ga0bc545d2f_2_79:notes"/>
          <p:cNvSpPr txBox="1"/>
          <p:nvPr>
            <p:ph idx="12" type="sldNum"/>
          </p:nvPr>
        </p:nvSpPr>
        <p:spPr>
          <a:xfrm>
            <a:off x="3883828" y="8684926"/>
            <a:ext cx="2972591"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0bc545d2f_2_86:notes"/>
          <p:cNvSpPr/>
          <p:nvPr>
            <p:ph idx="2" type="sldImg"/>
          </p:nvPr>
        </p:nvSpPr>
        <p:spPr>
          <a:xfrm>
            <a:off x="397306" y="685488"/>
            <a:ext cx="6064941"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a0bc545d2f_2_86: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256" name="Google Shape;256;ga0bc545d2f_2_86:notes"/>
          <p:cNvSpPr txBox="1"/>
          <p:nvPr>
            <p:ph idx="12" type="sldNum"/>
          </p:nvPr>
        </p:nvSpPr>
        <p:spPr>
          <a:xfrm>
            <a:off x="3883828" y="8684926"/>
            <a:ext cx="2972591"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0bc545d2f_2_93:notes"/>
          <p:cNvSpPr txBox="1"/>
          <p:nvPr>
            <p:ph idx="1" type="body"/>
          </p:nvPr>
        </p:nvSpPr>
        <p:spPr>
          <a:xfrm>
            <a:off x="686590" y="4344026"/>
            <a:ext cx="5486400" cy="4114488"/>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263" name="Google Shape;263;ga0bc545d2f_2_93:notes"/>
          <p:cNvSpPr/>
          <p:nvPr>
            <p:ph idx="2" type="sldImg"/>
          </p:nvPr>
        </p:nvSpPr>
        <p:spPr>
          <a:xfrm>
            <a:off x="397306" y="685488"/>
            <a:ext cx="6064941"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0bc545d2f_2_25:notes"/>
          <p:cNvSpPr/>
          <p:nvPr>
            <p:ph idx="2" type="sldImg"/>
          </p:nvPr>
        </p:nvSpPr>
        <p:spPr>
          <a:xfrm>
            <a:off x="397306" y="685488"/>
            <a:ext cx="6064941"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ga0bc545d2f_2_25: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79" name="Google Shape;79;ga0bc545d2f_2_25:notes"/>
          <p:cNvSpPr txBox="1"/>
          <p:nvPr>
            <p:ph idx="12" type="sldNum"/>
          </p:nvPr>
        </p:nvSpPr>
        <p:spPr>
          <a:xfrm>
            <a:off x="3883828" y="8684926"/>
            <a:ext cx="2972591"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3ea097180_1_1:notes"/>
          <p:cNvSpPr txBox="1"/>
          <p:nvPr>
            <p:ph idx="1" type="body"/>
          </p:nvPr>
        </p:nvSpPr>
        <p:spPr>
          <a:xfrm>
            <a:off x="686590" y="4344026"/>
            <a:ext cx="5486400" cy="4114500"/>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rPr lang="en"/>
              <a:t> </a:t>
            </a:r>
            <a:endParaRPr/>
          </a:p>
        </p:txBody>
      </p:sp>
      <p:sp>
        <p:nvSpPr>
          <p:cNvPr id="272" name="Google Shape;272;ga3ea097180_1_1:notes"/>
          <p:cNvSpPr/>
          <p:nvPr>
            <p:ph idx="2" type="sldImg"/>
          </p:nvPr>
        </p:nvSpPr>
        <p:spPr>
          <a:xfrm>
            <a:off x="397306" y="685488"/>
            <a:ext cx="60648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0bc545d2f_2_99:notes"/>
          <p:cNvSpPr txBox="1"/>
          <p:nvPr>
            <p:ph idx="1" type="body"/>
          </p:nvPr>
        </p:nvSpPr>
        <p:spPr>
          <a:xfrm>
            <a:off x="686590" y="4344026"/>
            <a:ext cx="5486400" cy="4114488"/>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283" name="Google Shape;283;ga0bc545d2f_2_99:notes"/>
          <p:cNvSpPr/>
          <p:nvPr>
            <p:ph idx="2" type="sldImg"/>
          </p:nvPr>
        </p:nvSpPr>
        <p:spPr>
          <a:xfrm>
            <a:off x="397306" y="685488"/>
            <a:ext cx="6064941"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0bc545d2f_2_32:notes"/>
          <p:cNvSpPr txBox="1"/>
          <p:nvPr>
            <p:ph idx="1" type="body"/>
          </p:nvPr>
        </p:nvSpPr>
        <p:spPr>
          <a:xfrm>
            <a:off x="686590" y="4344026"/>
            <a:ext cx="5486360" cy="4114418"/>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400"/>
              </a:spcBef>
              <a:spcAft>
                <a:spcPts val="0"/>
              </a:spcAft>
              <a:buClr>
                <a:schemeClr val="dk1"/>
              </a:buClr>
              <a:buSzPts val="1400"/>
              <a:buFont typeface="Calibri"/>
              <a:buNone/>
            </a:pPr>
            <a:r>
              <a:t/>
            </a:r>
            <a:endParaRPr sz="1400"/>
          </a:p>
        </p:txBody>
      </p:sp>
      <p:sp>
        <p:nvSpPr>
          <p:cNvPr id="86" name="Google Shape;86;ga0bc545d2f_2_32:notes"/>
          <p:cNvSpPr/>
          <p:nvPr>
            <p:ph idx="2" type="sldImg"/>
          </p:nvPr>
        </p:nvSpPr>
        <p:spPr>
          <a:xfrm>
            <a:off x="397306" y="685488"/>
            <a:ext cx="6064941"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0bc545d2f_2_38:notes"/>
          <p:cNvSpPr txBox="1"/>
          <p:nvPr>
            <p:ph idx="1" type="body"/>
          </p:nvPr>
        </p:nvSpPr>
        <p:spPr>
          <a:xfrm>
            <a:off x="686590" y="4344026"/>
            <a:ext cx="5486360" cy="4114418"/>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400"/>
              </a:spcBef>
              <a:spcAft>
                <a:spcPts val="0"/>
              </a:spcAft>
              <a:buClr>
                <a:schemeClr val="dk1"/>
              </a:buClr>
              <a:buSzPts val="1400"/>
              <a:buFont typeface="Calibri"/>
              <a:buNone/>
            </a:pPr>
            <a:r>
              <a:t/>
            </a:r>
            <a:endParaRPr sz="1400"/>
          </a:p>
        </p:txBody>
      </p:sp>
      <p:sp>
        <p:nvSpPr>
          <p:cNvPr id="93" name="Google Shape;93;ga0bc545d2f_2_38:notes"/>
          <p:cNvSpPr/>
          <p:nvPr>
            <p:ph idx="2" type="sldImg"/>
          </p:nvPr>
        </p:nvSpPr>
        <p:spPr>
          <a:xfrm>
            <a:off x="397306" y="685488"/>
            <a:ext cx="6064941"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0bc545d2f_2_44:notes"/>
          <p:cNvSpPr/>
          <p:nvPr>
            <p:ph idx="2" type="sldImg"/>
          </p:nvPr>
        </p:nvSpPr>
        <p:spPr>
          <a:xfrm>
            <a:off x="397306" y="685488"/>
            <a:ext cx="6064941"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a0bc545d2f_2_44: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just">
              <a:spcBef>
                <a:spcPts val="480"/>
              </a:spcBef>
              <a:spcAft>
                <a:spcPts val="0"/>
              </a:spcAft>
              <a:buClr>
                <a:schemeClr val="dk1"/>
              </a:buClr>
              <a:buFont typeface="Arial"/>
              <a:buNone/>
            </a:pPr>
            <a:r>
              <a:rPr lang="en" sz="1400">
                <a:solidFill>
                  <a:schemeClr val="dk1"/>
                </a:solidFill>
                <a:latin typeface="Times New Roman"/>
                <a:ea typeface="Times New Roman"/>
                <a:cs typeface="Times New Roman"/>
                <a:sym typeface="Times New Roman"/>
              </a:rPr>
              <a:t>Describe fundamental actions the system must offer while processing inputs and generating the outputs.</a:t>
            </a:r>
            <a:endParaRPr sz="1400">
              <a:solidFill>
                <a:schemeClr val="dk1"/>
              </a:solidFill>
              <a:latin typeface="Times New Roman"/>
              <a:ea typeface="Times New Roman"/>
              <a:cs typeface="Times New Roman"/>
              <a:sym typeface="Times New Roman"/>
            </a:endParaRPr>
          </a:p>
          <a:p>
            <a:pPr indent="0" lvl="0" marL="0" rtl="0" algn="just">
              <a:spcBef>
                <a:spcPts val="480"/>
              </a:spcBef>
              <a:spcAft>
                <a:spcPts val="0"/>
              </a:spcAft>
              <a:buClr>
                <a:schemeClr val="dk1"/>
              </a:buClr>
              <a:buFont typeface="Arial"/>
              <a:buNone/>
            </a:pPr>
            <a:r>
              <a:rPr b="1" lang="en" sz="1400">
                <a:solidFill>
                  <a:schemeClr val="dk1"/>
                </a:solidFill>
                <a:latin typeface="Times New Roman"/>
                <a:ea typeface="Times New Roman"/>
                <a:cs typeface="Times New Roman"/>
                <a:sym typeface="Times New Roman"/>
              </a:rPr>
              <a:t>Objective of the project</a:t>
            </a:r>
            <a:endParaRPr b="1" sz="1400">
              <a:solidFill>
                <a:schemeClr val="dk1"/>
              </a:solidFill>
              <a:latin typeface="Times New Roman"/>
              <a:ea typeface="Times New Roman"/>
              <a:cs typeface="Times New Roman"/>
              <a:sym typeface="Times New Roman"/>
            </a:endParaRPr>
          </a:p>
          <a:p>
            <a:pPr indent="0" lvl="0" marL="0" rtl="0" algn="just">
              <a:spcBef>
                <a:spcPts val="480"/>
              </a:spcBef>
              <a:spcAft>
                <a:spcPts val="0"/>
              </a:spcAft>
              <a:buClr>
                <a:schemeClr val="dk1"/>
              </a:buClr>
              <a:buFont typeface="Arial"/>
              <a:buNone/>
            </a:pP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p:txBody>
      </p:sp>
      <p:sp>
        <p:nvSpPr>
          <p:cNvPr id="101" name="Google Shape;101;ga0bc545d2f_2_44:notes"/>
          <p:cNvSpPr txBox="1"/>
          <p:nvPr>
            <p:ph idx="12" type="sldNum"/>
          </p:nvPr>
        </p:nvSpPr>
        <p:spPr>
          <a:xfrm>
            <a:off x="3883828" y="8684926"/>
            <a:ext cx="2972591" cy="457513"/>
          </a:xfrm>
          <a:prstGeom prst="rect">
            <a:avLst/>
          </a:prstGeom>
          <a:noFill/>
          <a:ln>
            <a:noFill/>
          </a:ln>
        </p:spPr>
        <p:txBody>
          <a:bodyPr anchorCtr="0" anchor="b" bIns="44800" lIns="89600" spcFirstLastPara="1" rIns="89600" wrap="square" tIns="448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 sz="1400"/>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0bc545d2f_2_51:notes"/>
          <p:cNvSpPr/>
          <p:nvPr>
            <p:ph idx="2" type="sldImg"/>
          </p:nvPr>
        </p:nvSpPr>
        <p:spPr>
          <a:xfrm>
            <a:off x="397306" y="685488"/>
            <a:ext cx="6064941"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a0bc545d2f_2_51:notes"/>
          <p:cNvSpPr txBox="1"/>
          <p:nvPr>
            <p:ph idx="1" type="body"/>
          </p:nvPr>
        </p:nvSpPr>
        <p:spPr>
          <a:xfrm>
            <a:off x="686590" y="4344026"/>
            <a:ext cx="5486360" cy="4114418"/>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Clr>
                <a:schemeClr val="dk1"/>
              </a:buClr>
              <a:buSzPts val="1400"/>
              <a:buFont typeface="Calibri"/>
              <a:buNone/>
            </a:pPr>
            <a:r>
              <a:t/>
            </a:r>
            <a:endParaRPr sz="1400"/>
          </a:p>
          <a:p>
            <a:pPr indent="0" lvl="0" marL="0" rtl="0" algn="l">
              <a:lnSpc>
                <a:spcPct val="100000"/>
              </a:lnSpc>
              <a:spcBef>
                <a:spcPts val="0"/>
              </a:spcBef>
              <a:spcAft>
                <a:spcPts val="0"/>
              </a:spcAft>
              <a:buClr>
                <a:schemeClr val="dk1"/>
              </a:buClr>
              <a:buSzPts val="1400"/>
              <a:buFont typeface="Calibri"/>
              <a:buNone/>
            </a:pPr>
            <a:r>
              <a:t/>
            </a:r>
            <a:endParaRPr sz="1400"/>
          </a:p>
        </p:txBody>
      </p:sp>
      <p:sp>
        <p:nvSpPr>
          <p:cNvPr id="109" name="Google Shape;109;ga0bc545d2f_2_51:notes"/>
          <p:cNvSpPr txBox="1"/>
          <p:nvPr>
            <p:ph idx="12" type="sldNum"/>
          </p:nvPr>
        </p:nvSpPr>
        <p:spPr>
          <a:xfrm>
            <a:off x="3883828" y="8684926"/>
            <a:ext cx="2972447" cy="457559"/>
          </a:xfrm>
          <a:prstGeom prst="rect">
            <a:avLst/>
          </a:prstGeom>
          <a:noFill/>
          <a:ln>
            <a:noFill/>
          </a:ln>
        </p:spPr>
        <p:txBody>
          <a:bodyPr anchorCtr="0" anchor="b" bIns="44800" lIns="89600" spcFirstLastPara="1" rIns="89600" wrap="square" tIns="448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 sz="1400"/>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3ea097180_0_2:notes"/>
          <p:cNvSpPr/>
          <p:nvPr>
            <p:ph idx="2" type="sldImg"/>
          </p:nvPr>
        </p:nvSpPr>
        <p:spPr>
          <a:xfrm>
            <a:off x="397306" y="685488"/>
            <a:ext cx="60648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a3ea097180_0_2: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Clr>
                <a:schemeClr val="dk1"/>
              </a:buClr>
              <a:buSzPts val="1400"/>
              <a:buFont typeface="Calibri"/>
              <a:buNone/>
            </a:pPr>
            <a:r>
              <a:rPr lang="en" sz="1400"/>
              <a:t>Userbility</a:t>
            </a:r>
            <a:endParaRPr sz="1400"/>
          </a:p>
          <a:p>
            <a:pPr indent="0" lvl="0" marL="0" rtl="0" algn="l">
              <a:lnSpc>
                <a:spcPct val="100000"/>
              </a:lnSpc>
              <a:spcBef>
                <a:spcPts val="0"/>
              </a:spcBef>
              <a:spcAft>
                <a:spcPts val="0"/>
              </a:spcAft>
              <a:buClr>
                <a:schemeClr val="dk1"/>
              </a:buClr>
              <a:buSzPts val="1400"/>
              <a:buFont typeface="Calibri"/>
              <a:buNone/>
            </a:pPr>
            <a:r>
              <a:t/>
            </a:r>
            <a:endParaRPr sz="1400"/>
          </a:p>
        </p:txBody>
      </p:sp>
      <p:sp>
        <p:nvSpPr>
          <p:cNvPr id="117" name="Google Shape;117;ga3ea097180_0_2:notes"/>
          <p:cNvSpPr txBox="1"/>
          <p:nvPr>
            <p:ph idx="12" type="sldNum"/>
          </p:nvPr>
        </p:nvSpPr>
        <p:spPr>
          <a:xfrm>
            <a:off x="3883828" y="8684926"/>
            <a:ext cx="2972400" cy="457500"/>
          </a:xfrm>
          <a:prstGeom prst="rect">
            <a:avLst/>
          </a:prstGeom>
          <a:noFill/>
          <a:ln>
            <a:noFill/>
          </a:ln>
        </p:spPr>
        <p:txBody>
          <a:bodyPr anchorCtr="0" anchor="b" bIns="44800" lIns="89600" spcFirstLastPara="1" rIns="89600" wrap="square" tIns="448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 sz="1400"/>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0bc545d2f_2_58:notes"/>
          <p:cNvSpPr/>
          <p:nvPr>
            <p:ph idx="2" type="sldImg"/>
          </p:nvPr>
        </p:nvSpPr>
        <p:spPr>
          <a:xfrm>
            <a:off x="397306" y="685488"/>
            <a:ext cx="6064941"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a0bc545d2f_2_58: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25" name="Google Shape;125;ga0bc545d2f_2_58:notes"/>
          <p:cNvSpPr txBox="1"/>
          <p:nvPr>
            <p:ph idx="12" type="sldNum"/>
          </p:nvPr>
        </p:nvSpPr>
        <p:spPr>
          <a:xfrm>
            <a:off x="3883828" y="8684926"/>
            <a:ext cx="2972591"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4"/>
          <p:cNvSpPr txBox="1"/>
          <p:nvPr/>
        </p:nvSpPr>
        <p:spPr>
          <a:xfrm>
            <a:off x="0" y="114303"/>
            <a:ext cx="1447800" cy="90024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54" name="Google Shape;54;p14"/>
          <p:cNvPicPr preferRelativeResize="0"/>
          <p:nvPr/>
        </p:nvPicPr>
        <p:blipFill rotWithShape="1">
          <a:blip r:embed="rId2">
            <a:alphaModFix/>
          </a:blip>
          <a:srcRect b="0" l="0" r="0" t="0"/>
          <a:stretch/>
        </p:blipFill>
        <p:spPr>
          <a:xfrm>
            <a:off x="179696" y="104064"/>
            <a:ext cx="651544" cy="729000"/>
          </a:xfrm>
          <a:prstGeom prst="rect">
            <a:avLst/>
          </a:prstGeom>
          <a:noFill/>
          <a:ln>
            <a:noFill/>
          </a:ln>
        </p:spPr>
      </p:pic>
      <p:grpSp>
        <p:nvGrpSpPr>
          <p:cNvPr id="55" name="Google Shape;55;p14"/>
          <p:cNvGrpSpPr/>
          <p:nvPr/>
        </p:nvGrpSpPr>
        <p:grpSpPr>
          <a:xfrm>
            <a:off x="1219200" y="76615"/>
            <a:ext cx="7924800" cy="753742"/>
            <a:chOff x="1219200" y="102154"/>
            <a:chExt cx="7924800" cy="1004990"/>
          </a:xfrm>
        </p:grpSpPr>
        <p:pic>
          <p:nvPicPr>
            <p:cNvPr id="56" name="Google Shape;56;p14"/>
            <p:cNvPicPr preferRelativeResize="0"/>
            <p:nvPr/>
          </p:nvPicPr>
          <p:blipFill rotWithShape="1">
            <a:blip r:embed="rId3">
              <a:alphaModFix/>
            </a:blip>
            <a:srcRect b="0" l="0" r="0" t="0"/>
            <a:stretch/>
          </p:blipFill>
          <p:spPr>
            <a:xfrm>
              <a:off x="2702618" y="103496"/>
              <a:ext cx="1620982" cy="990600"/>
            </a:xfrm>
            <a:prstGeom prst="rect">
              <a:avLst/>
            </a:prstGeom>
            <a:noFill/>
            <a:ln>
              <a:noFill/>
            </a:ln>
          </p:spPr>
        </p:pic>
        <p:pic>
          <p:nvPicPr>
            <p:cNvPr id="57" name="Google Shape;57;p14"/>
            <p:cNvPicPr preferRelativeResize="0"/>
            <p:nvPr/>
          </p:nvPicPr>
          <p:blipFill rotWithShape="1">
            <a:blip r:embed="rId4">
              <a:alphaModFix/>
            </a:blip>
            <a:srcRect b="0" l="0" r="0" t="0"/>
            <a:stretch/>
          </p:blipFill>
          <p:spPr>
            <a:xfrm>
              <a:off x="4323600" y="106680"/>
              <a:ext cx="1620000" cy="988695"/>
            </a:xfrm>
            <a:prstGeom prst="rect">
              <a:avLst/>
            </a:prstGeom>
            <a:noFill/>
            <a:ln>
              <a:noFill/>
            </a:ln>
          </p:spPr>
        </p:pic>
        <p:pic>
          <p:nvPicPr>
            <p:cNvPr id="58" name="Google Shape;58;p14"/>
            <p:cNvPicPr preferRelativeResize="0"/>
            <p:nvPr/>
          </p:nvPicPr>
          <p:blipFill rotWithShape="1">
            <a:blip r:embed="rId5">
              <a:alphaModFix/>
            </a:blip>
            <a:srcRect b="0" l="0" r="0" t="0"/>
            <a:stretch/>
          </p:blipFill>
          <p:spPr>
            <a:xfrm>
              <a:off x="5923800" y="117144"/>
              <a:ext cx="1620000" cy="990000"/>
            </a:xfrm>
            <a:prstGeom prst="rect">
              <a:avLst/>
            </a:prstGeom>
            <a:noFill/>
            <a:ln>
              <a:noFill/>
            </a:ln>
          </p:spPr>
        </p:pic>
        <p:pic>
          <p:nvPicPr>
            <p:cNvPr id="59" name="Google Shape;59;p14"/>
            <p:cNvPicPr preferRelativeResize="0"/>
            <p:nvPr/>
          </p:nvPicPr>
          <p:blipFill rotWithShape="1">
            <a:blip r:embed="rId6">
              <a:alphaModFix/>
            </a:blip>
            <a:srcRect b="0" l="0" r="0" t="0"/>
            <a:stretch/>
          </p:blipFill>
          <p:spPr>
            <a:xfrm>
              <a:off x="7524000" y="112056"/>
              <a:ext cx="1620000" cy="990000"/>
            </a:xfrm>
            <a:prstGeom prst="rect">
              <a:avLst/>
            </a:prstGeom>
            <a:noFill/>
            <a:ln>
              <a:noFill/>
            </a:ln>
          </p:spPr>
        </p:pic>
        <p:pic>
          <p:nvPicPr>
            <p:cNvPr id="60" name="Google Shape;60;p14"/>
            <p:cNvPicPr preferRelativeResize="0"/>
            <p:nvPr/>
          </p:nvPicPr>
          <p:blipFill rotWithShape="1">
            <a:blip r:embed="rId7">
              <a:alphaModFix/>
            </a:blip>
            <a:srcRect b="0" l="0" r="0" t="0"/>
            <a:stretch/>
          </p:blipFill>
          <p:spPr>
            <a:xfrm>
              <a:off x="1219200" y="102154"/>
              <a:ext cx="1620000" cy="990000"/>
            </a:xfrm>
            <a:prstGeom prst="rect">
              <a:avLst/>
            </a:prstGeom>
            <a:noFill/>
            <a:ln>
              <a:noFill/>
            </a:ln>
          </p:spPr>
        </p:pic>
      </p:grpSp>
      <p:pic>
        <p:nvPicPr>
          <p:cNvPr id="61" name="Google Shape;61;p14"/>
          <p:cNvPicPr preferRelativeResize="0"/>
          <p:nvPr/>
        </p:nvPicPr>
        <p:blipFill rotWithShape="1">
          <a:blip r:embed="rId8">
            <a:alphaModFix/>
          </a:blip>
          <a:srcRect b="0" l="0" r="0" t="0"/>
          <a:stretch/>
        </p:blipFill>
        <p:spPr>
          <a:xfrm>
            <a:off x="7530152" y="1200150"/>
            <a:ext cx="1200150" cy="38452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2.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1" y="-26442"/>
            <a:ext cx="6858000" cy="52006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p:nvPr/>
        </p:nvSpPr>
        <p:spPr>
          <a:xfrm>
            <a:off x="505225" y="1073325"/>
            <a:ext cx="7390800" cy="1406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800">
                <a:solidFill>
                  <a:schemeClr val="dk1"/>
                </a:solidFill>
                <a:latin typeface="Trebuchet MS"/>
                <a:ea typeface="Trebuchet MS"/>
                <a:cs typeface="Trebuchet MS"/>
                <a:sym typeface="Trebuchet MS"/>
              </a:rPr>
              <a:t>UE17CS490A – Capstone Project Phase – 1 </a:t>
            </a:r>
            <a:endParaRPr sz="2800">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t/>
            </a:r>
            <a:endParaRPr sz="1800">
              <a:solidFill>
                <a:srgbClr val="FF0000"/>
              </a:solidFill>
              <a:latin typeface="Trebuchet MS"/>
              <a:ea typeface="Trebuchet MS"/>
              <a:cs typeface="Trebuchet MS"/>
              <a:sym typeface="Trebuchet MS"/>
            </a:endParaRPr>
          </a:p>
          <a:p>
            <a:pPr indent="0" lvl="0" marL="0" marR="0" rtl="0" algn="ctr">
              <a:spcBef>
                <a:spcPts val="0"/>
              </a:spcBef>
              <a:spcAft>
                <a:spcPts val="0"/>
              </a:spcAft>
              <a:buNone/>
            </a:pPr>
            <a:r>
              <a:rPr lang="en" sz="1800">
                <a:solidFill>
                  <a:srgbClr val="FF0000"/>
                </a:solidFill>
                <a:latin typeface="Trebuchet MS"/>
                <a:ea typeface="Trebuchet MS"/>
                <a:cs typeface="Trebuchet MS"/>
                <a:sym typeface="Trebuchet MS"/>
              </a:rPr>
              <a:t>Project Progress Review #2</a:t>
            </a:r>
            <a:endParaRPr sz="1800"/>
          </a:p>
          <a:p>
            <a:pPr indent="0" lvl="0" marL="0" marR="0" rtl="0" algn="ctr">
              <a:spcBef>
                <a:spcPts val="0"/>
              </a:spcBef>
              <a:spcAft>
                <a:spcPts val="0"/>
              </a:spcAft>
              <a:buNone/>
            </a:pPr>
            <a:r>
              <a:rPr lang="en" sz="1800">
                <a:solidFill>
                  <a:srgbClr val="FF0000"/>
                </a:solidFill>
                <a:latin typeface="Trebuchet MS"/>
                <a:ea typeface="Trebuchet MS"/>
                <a:cs typeface="Trebuchet MS"/>
                <a:sym typeface="Trebuchet MS"/>
              </a:rPr>
              <a:t>(Project Requirements Specification and Literature Survey)</a:t>
            </a:r>
            <a:endParaRPr sz="1800">
              <a:solidFill>
                <a:srgbClr val="FF0000"/>
              </a:solidFill>
              <a:latin typeface="Trebuchet MS"/>
              <a:ea typeface="Trebuchet MS"/>
              <a:cs typeface="Trebuchet MS"/>
              <a:sym typeface="Trebuchet MS"/>
            </a:endParaRPr>
          </a:p>
        </p:txBody>
      </p:sp>
      <p:sp>
        <p:nvSpPr>
          <p:cNvPr id="67" name="Google Shape;67;p15"/>
          <p:cNvSpPr txBox="1"/>
          <p:nvPr/>
        </p:nvSpPr>
        <p:spPr>
          <a:xfrm>
            <a:off x="286525" y="2571747"/>
            <a:ext cx="8476500" cy="17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 sz="2100">
                <a:solidFill>
                  <a:srgbClr val="0033CC"/>
                </a:solidFill>
                <a:latin typeface="Trebuchet MS"/>
                <a:ea typeface="Trebuchet MS"/>
                <a:cs typeface="Trebuchet MS"/>
                <a:sym typeface="Trebuchet MS"/>
              </a:rPr>
              <a:t>Project Title   : Intelligent Fashion Generation and </a:t>
            </a:r>
            <a:endParaRPr sz="21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 sz="2100">
                <a:solidFill>
                  <a:srgbClr val="0033CC"/>
                </a:solidFill>
                <a:latin typeface="Trebuchet MS"/>
                <a:ea typeface="Trebuchet MS"/>
                <a:cs typeface="Trebuchet MS"/>
                <a:sym typeface="Trebuchet MS"/>
              </a:rPr>
              <a:t>                        Retrieval System </a:t>
            </a:r>
            <a:endParaRPr sz="21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 sz="2100">
                <a:solidFill>
                  <a:srgbClr val="0033CC"/>
                </a:solidFill>
                <a:latin typeface="Trebuchet MS"/>
                <a:ea typeface="Trebuchet MS"/>
                <a:cs typeface="Trebuchet MS"/>
                <a:sym typeface="Trebuchet MS"/>
              </a:rPr>
              <a:t>Project ID       : PW21KS09     </a:t>
            </a:r>
            <a:endParaRPr sz="21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 sz="2100">
                <a:solidFill>
                  <a:srgbClr val="0033CC"/>
                </a:solidFill>
                <a:latin typeface="Trebuchet MS"/>
                <a:ea typeface="Trebuchet MS"/>
                <a:cs typeface="Trebuchet MS"/>
                <a:sym typeface="Trebuchet MS"/>
              </a:rPr>
              <a:t>Project Guide : Mr K.S. Srinivas                </a:t>
            </a:r>
            <a:endParaRPr sz="21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 sz="2100">
                <a:solidFill>
                  <a:srgbClr val="0033CC"/>
                </a:solidFill>
                <a:latin typeface="Trebuchet MS"/>
                <a:ea typeface="Trebuchet MS"/>
                <a:cs typeface="Trebuchet MS"/>
                <a:sym typeface="Trebuchet MS"/>
              </a:rPr>
              <a:t>Project Team  : Daksha Singhal	PES1201700847</a:t>
            </a:r>
            <a:endParaRPr sz="21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 sz="2100">
                <a:solidFill>
                  <a:srgbClr val="0033CC"/>
                </a:solidFill>
                <a:latin typeface="Trebuchet MS"/>
                <a:ea typeface="Trebuchet MS"/>
                <a:cs typeface="Trebuchet MS"/>
                <a:sym typeface="Trebuchet MS"/>
              </a:rPr>
              <a:t>				 Kavya Khatter	      PES1201701136</a:t>
            </a:r>
            <a:endParaRPr sz="21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 sz="2100">
                <a:solidFill>
                  <a:srgbClr val="0033CC"/>
                </a:solidFill>
                <a:latin typeface="Trebuchet MS"/>
                <a:ea typeface="Trebuchet MS"/>
                <a:cs typeface="Trebuchet MS"/>
                <a:sym typeface="Trebuchet MS"/>
              </a:rPr>
              <a:t>				 Adithya Vardhan	PES1201700788</a:t>
            </a:r>
            <a:endParaRPr sz="21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p:nvPr/>
        </p:nvSpPr>
        <p:spPr>
          <a:xfrm>
            <a:off x="1524000" y="1185866"/>
            <a:ext cx="7620000" cy="27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24"/>
          <p:cNvSpPr txBox="1"/>
          <p:nvPr/>
        </p:nvSpPr>
        <p:spPr>
          <a:xfrm>
            <a:off x="381000" y="857251"/>
            <a:ext cx="8763000" cy="3462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Discussion</a:t>
            </a:r>
            <a:endParaRPr sz="2400">
              <a:solidFill>
                <a:srgbClr val="FF0000"/>
              </a:solidFill>
              <a:latin typeface="Trebuchet MS"/>
              <a:ea typeface="Trebuchet MS"/>
              <a:cs typeface="Trebuchet MS"/>
              <a:sym typeface="Trebuchet MS"/>
            </a:endParaRPr>
          </a:p>
        </p:txBody>
      </p:sp>
      <p:sp>
        <p:nvSpPr>
          <p:cNvPr id="137" name="Google Shape;137;p24"/>
          <p:cNvSpPr txBox="1"/>
          <p:nvPr/>
        </p:nvSpPr>
        <p:spPr>
          <a:xfrm>
            <a:off x="457200" y="1314450"/>
            <a:ext cx="8229600" cy="35433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pic>
        <p:nvPicPr>
          <p:cNvPr id="138" name="Google Shape;138;p24"/>
          <p:cNvPicPr preferRelativeResize="0"/>
          <p:nvPr/>
        </p:nvPicPr>
        <p:blipFill>
          <a:blip r:embed="rId3">
            <a:alphaModFix/>
          </a:blip>
          <a:stretch>
            <a:fillRect/>
          </a:stretch>
        </p:blipFill>
        <p:spPr>
          <a:xfrm>
            <a:off x="222575" y="1260813"/>
            <a:ext cx="6956385" cy="3650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p:nvPr/>
        </p:nvSpPr>
        <p:spPr>
          <a:xfrm>
            <a:off x="1524000" y="1185866"/>
            <a:ext cx="7620000" cy="2738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 name="Google Shape;145;p25"/>
          <p:cNvSpPr txBox="1"/>
          <p:nvPr/>
        </p:nvSpPr>
        <p:spPr>
          <a:xfrm>
            <a:off x="429400" y="1286650"/>
            <a:ext cx="8077200" cy="35433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lang="en" sz="1600" u="sng">
                <a:latin typeface="Times New Roman"/>
                <a:ea typeface="Times New Roman"/>
                <a:cs typeface="Times New Roman"/>
                <a:sym typeface="Times New Roman"/>
              </a:rPr>
              <a:t>Hypothesis: </a:t>
            </a:r>
            <a:r>
              <a:rPr lang="en" sz="1600" u="sng">
                <a:latin typeface="Times New Roman"/>
                <a:ea typeface="Times New Roman"/>
                <a:cs typeface="Times New Roman"/>
                <a:sym typeface="Times New Roman"/>
              </a:rPr>
              <a:t>Segregating</a:t>
            </a:r>
            <a:r>
              <a:rPr lang="en" sz="1600" u="sng">
                <a:latin typeface="Times New Roman"/>
                <a:ea typeface="Times New Roman"/>
                <a:cs typeface="Times New Roman"/>
                <a:sym typeface="Times New Roman"/>
              </a:rPr>
              <a:t> the products based on brands </a:t>
            </a:r>
            <a:endParaRPr sz="1600" u="sng">
              <a:latin typeface="Times New Roman"/>
              <a:ea typeface="Times New Roman"/>
              <a:cs typeface="Times New Roman"/>
              <a:sym typeface="Times New Roman"/>
            </a:endParaRPr>
          </a:p>
          <a:p>
            <a:pPr indent="0" lvl="0" marL="0" marR="0" rtl="0" algn="just">
              <a:spcBef>
                <a:spcPts val="480"/>
              </a:spcBef>
              <a:spcAft>
                <a:spcPts val="0"/>
              </a:spcAft>
              <a:buNone/>
            </a:pPr>
            <a:r>
              <a:rPr lang="en">
                <a:latin typeface="Times New Roman"/>
                <a:ea typeface="Times New Roman"/>
                <a:cs typeface="Times New Roman"/>
                <a:sym typeface="Times New Roman"/>
              </a:rPr>
              <a:t>This introduced an extra noise (eg t-shirt picture belonging to PUMA brand) while generating different shoe(PUMA) designs</a:t>
            </a:r>
            <a:endParaRPr>
              <a:latin typeface="Times New Roman"/>
              <a:ea typeface="Times New Roman"/>
              <a:cs typeface="Times New Roman"/>
              <a:sym typeface="Times New Roman"/>
            </a:endParaRPr>
          </a:p>
          <a:p>
            <a:pPr indent="0" lvl="0" marL="0" marR="0" rtl="0" algn="just">
              <a:spcBef>
                <a:spcPts val="480"/>
              </a:spcBef>
              <a:spcAft>
                <a:spcPts val="0"/>
              </a:spcAft>
              <a:buNone/>
            </a:pPr>
            <a:r>
              <a:t/>
            </a:r>
            <a:endParaRPr>
              <a:latin typeface="Times New Roman"/>
              <a:ea typeface="Times New Roman"/>
              <a:cs typeface="Times New Roman"/>
              <a:sym typeface="Times New Roman"/>
            </a:endParaRPr>
          </a:p>
          <a:p>
            <a:pPr indent="0" lvl="0" marL="0" marR="0" rtl="0" algn="just">
              <a:spcBef>
                <a:spcPts val="480"/>
              </a:spcBef>
              <a:spcAft>
                <a:spcPts val="0"/>
              </a:spcAft>
              <a:buNone/>
            </a:pPr>
            <a:r>
              <a:rPr lang="en" u="sng">
                <a:latin typeface="Times New Roman"/>
                <a:ea typeface="Times New Roman"/>
                <a:cs typeface="Times New Roman"/>
                <a:sym typeface="Times New Roman"/>
              </a:rPr>
              <a:t>Proposed Alternate Hypothesis:</a:t>
            </a:r>
            <a:r>
              <a:rPr lang="en" u="sng">
                <a:latin typeface="Times New Roman"/>
                <a:ea typeface="Times New Roman"/>
                <a:cs typeface="Times New Roman"/>
                <a:sym typeface="Times New Roman"/>
              </a:rPr>
              <a:t>Segregating the products based on different product categories and then brand if needed based on need of customer.</a:t>
            </a:r>
            <a:endParaRPr>
              <a:latin typeface="Times New Roman"/>
              <a:ea typeface="Times New Roman"/>
              <a:cs typeface="Times New Roman"/>
              <a:sym typeface="Times New Roman"/>
            </a:endParaRPr>
          </a:p>
          <a:p>
            <a:pPr indent="0" lvl="0" marL="0" marR="0" rtl="0" algn="just">
              <a:spcBef>
                <a:spcPts val="480"/>
              </a:spcBef>
              <a:spcAft>
                <a:spcPts val="0"/>
              </a:spcAft>
              <a:buNone/>
            </a:pPr>
            <a:r>
              <a:t/>
            </a:r>
            <a:endParaRPr>
              <a:latin typeface="Times New Roman"/>
              <a:ea typeface="Times New Roman"/>
              <a:cs typeface="Times New Roman"/>
              <a:sym typeface="Times New Roman"/>
            </a:endParaRPr>
          </a:p>
          <a:p>
            <a:pPr indent="0" lvl="0" marL="0" marR="0" rtl="0" algn="just">
              <a:spcBef>
                <a:spcPts val="480"/>
              </a:spcBef>
              <a:spcAft>
                <a:spcPts val="0"/>
              </a:spcAft>
              <a:buNone/>
            </a:pPr>
            <a:r>
              <a:t/>
            </a:r>
            <a:endParaRPr>
              <a:latin typeface="Times New Roman"/>
              <a:ea typeface="Times New Roman"/>
              <a:cs typeface="Times New Roman"/>
              <a:sym typeface="Times New Roman"/>
            </a:endParaRPr>
          </a:p>
          <a:p>
            <a:pPr indent="-23812" lvl="1" marL="989013" marR="0" rtl="0" algn="just">
              <a:spcBef>
                <a:spcPts val="480"/>
              </a:spcBef>
              <a:spcAft>
                <a:spcPts val="0"/>
              </a:spcAft>
              <a:buClr>
                <a:schemeClr val="dk1"/>
              </a:buClr>
              <a:buSzPts val="2400"/>
              <a:buFont typeface="Noto Sans Symbols"/>
              <a:buNone/>
            </a:pPr>
            <a:r>
              <a:t/>
            </a:r>
            <a:endParaRPr i="0" u="none" cap="none" strike="noStrike">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None/>
            </a:pPr>
            <a:r>
              <a:t/>
            </a:r>
            <a:endParaRPr i="0" u="none" cap="none" strike="noStrike">
              <a:latin typeface="Times New Roman"/>
              <a:ea typeface="Times New Roman"/>
              <a:cs typeface="Times New Roman"/>
              <a:sym typeface="Times New Roman"/>
            </a:endParaRPr>
          </a:p>
        </p:txBody>
      </p:sp>
      <p:sp>
        <p:nvSpPr>
          <p:cNvPr id="146" name="Google Shape;146;p25"/>
          <p:cNvSpPr txBox="1"/>
          <p:nvPr/>
        </p:nvSpPr>
        <p:spPr>
          <a:xfrm>
            <a:off x="2667000" y="857251"/>
            <a:ext cx="6477000" cy="346249"/>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Discussion</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p:nvPr/>
        </p:nvSpPr>
        <p:spPr>
          <a:xfrm>
            <a:off x="1524000" y="1185866"/>
            <a:ext cx="7620000" cy="2738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26"/>
          <p:cNvSpPr txBox="1"/>
          <p:nvPr/>
        </p:nvSpPr>
        <p:spPr>
          <a:xfrm>
            <a:off x="1371600" y="857251"/>
            <a:ext cx="7772400" cy="346249"/>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Discussion</a:t>
            </a:r>
            <a:endParaRPr sz="2400">
              <a:solidFill>
                <a:srgbClr val="FF0000"/>
              </a:solidFill>
              <a:latin typeface="Trebuchet MS"/>
              <a:ea typeface="Trebuchet MS"/>
              <a:cs typeface="Trebuchet MS"/>
              <a:sym typeface="Trebuchet MS"/>
            </a:endParaRPr>
          </a:p>
        </p:txBody>
      </p:sp>
      <p:sp>
        <p:nvSpPr>
          <p:cNvPr id="154" name="Google Shape;154;p26"/>
          <p:cNvSpPr txBox="1"/>
          <p:nvPr/>
        </p:nvSpPr>
        <p:spPr>
          <a:xfrm>
            <a:off x="381000" y="1314450"/>
            <a:ext cx="7772400" cy="35433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100"/>
              <a:buNone/>
            </a:pPr>
            <a:r>
              <a:rPr lang="en" sz="1600">
                <a:solidFill>
                  <a:srgbClr val="24292E"/>
                </a:solidFill>
                <a:highlight>
                  <a:schemeClr val="lt1"/>
                </a:highlight>
                <a:latin typeface="Times New Roman"/>
                <a:ea typeface="Times New Roman"/>
                <a:cs typeface="Times New Roman"/>
                <a:sym typeface="Times New Roman"/>
              </a:rPr>
              <a:t>Strengths:</a:t>
            </a:r>
            <a:endParaRPr sz="1600">
              <a:solidFill>
                <a:srgbClr val="24292E"/>
              </a:solidFill>
              <a:highlight>
                <a:schemeClr val="lt1"/>
              </a:highlight>
              <a:latin typeface="Times New Roman"/>
              <a:ea typeface="Times New Roman"/>
              <a:cs typeface="Times New Roman"/>
              <a:sym typeface="Times New Roman"/>
            </a:endParaRPr>
          </a:p>
          <a:p>
            <a:pPr indent="-317500" lvl="0" marL="457200" rtl="0" algn="just">
              <a:spcBef>
                <a:spcPts val="0"/>
              </a:spcBef>
              <a:spcAft>
                <a:spcPts val="0"/>
              </a:spcAft>
              <a:buClr>
                <a:srgbClr val="24292E"/>
              </a:buClr>
              <a:buSzPts val="1400"/>
              <a:buFont typeface="Times New Roman"/>
              <a:buChar char="●"/>
            </a:pPr>
            <a:r>
              <a:rPr lang="en">
                <a:solidFill>
                  <a:srgbClr val="24292E"/>
                </a:solidFill>
                <a:highlight>
                  <a:schemeClr val="lt1"/>
                </a:highlight>
                <a:latin typeface="Times New Roman"/>
                <a:ea typeface="Times New Roman"/>
                <a:cs typeface="Times New Roman"/>
                <a:sym typeface="Times New Roman"/>
              </a:rPr>
              <a:t>Useful to learn unsupervised image representations.</a:t>
            </a:r>
            <a:endParaRPr>
              <a:solidFill>
                <a:srgbClr val="24292E"/>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t/>
            </a:r>
            <a:endParaRPr>
              <a:solidFill>
                <a:srgbClr val="24292E"/>
              </a:solidFill>
              <a:highlight>
                <a:schemeClr val="lt1"/>
              </a:highlight>
              <a:latin typeface="Times New Roman"/>
              <a:ea typeface="Times New Roman"/>
              <a:cs typeface="Times New Roman"/>
              <a:sym typeface="Times New Roman"/>
            </a:endParaRPr>
          </a:p>
          <a:p>
            <a:pPr indent="-317500" lvl="0" marL="457200" rtl="0" algn="just">
              <a:spcBef>
                <a:spcPts val="0"/>
              </a:spcBef>
              <a:spcAft>
                <a:spcPts val="0"/>
              </a:spcAft>
              <a:buClr>
                <a:srgbClr val="24292E"/>
              </a:buClr>
              <a:buSzPts val="1400"/>
              <a:buFont typeface="Times New Roman"/>
              <a:buChar char="●"/>
            </a:pPr>
            <a:r>
              <a:rPr lang="en">
                <a:solidFill>
                  <a:srgbClr val="24292E"/>
                </a:solidFill>
                <a:highlight>
                  <a:schemeClr val="lt1"/>
                </a:highlight>
                <a:latin typeface="Times New Roman"/>
                <a:ea typeface="Times New Roman"/>
                <a:cs typeface="Times New Roman"/>
                <a:sym typeface="Times New Roman"/>
              </a:rPr>
              <a:t>Extraction of pattern from one image and superimposing into another to generate new designs.</a:t>
            </a:r>
            <a:endParaRPr>
              <a:solidFill>
                <a:srgbClr val="24292E"/>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SzPts val="1100"/>
              <a:buNone/>
            </a:pPr>
            <a:r>
              <a:t/>
            </a:r>
            <a:endParaRPr>
              <a:solidFill>
                <a:srgbClr val="24292E"/>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SzPts val="1100"/>
              <a:buNone/>
            </a:pPr>
            <a:r>
              <a:t/>
            </a:r>
            <a:endParaRPr>
              <a:solidFill>
                <a:srgbClr val="24292E"/>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SzPts val="1100"/>
              <a:buNone/>
            </a:pPr>
            <a:r>
              <a:rPr lang="en" sz="1600">
                <a:solidFill>
                  <a:srgbClr val="24292E"/>
                </a:solidFill>
                <a:highlight>
                  <a:schemeClr val="lt1"/>
                </a:highlight>
                <a:latin typeface="Times New Roman"/>
                <a:ea typeface="Times New Roman"/>
                <a:cs typeface="Times New Roman"/>
                <a:sym typeface="Times New Roman"/>
              </a:rPr>
              <a:t>Weakness:</a:t>
            </a:r>
            <a:endParaRPr sz="1600">
              <a:solidFill>
                <a:srgbClr val="24292E"/>
              </a:solidFill>
              <a:highlight>
                <a:schemeClr val="lt1"/>
              </a:highlight>
              <a:latin typeface="Times New Roman"/>
              <a:ea typeface="Times New Roman"/>
              <a:cs typeface="Times New Roman"/>
              <a:sym typeface="Times New Roman"/>
            </a:endParaRPr>
          </a:p>
          <a:p>
            <a:pPr indent="-317500" lvl="0" marL="457200" rtl="0" algn="just">
              <a:spcBef>
                <a:spcPts val="0"/>
              </a:spcBef>
              <a:spcAft>
                <a:spcPts val="0"/>
              </a:spcAft>
              <a:buClr>
                <a:srgbClr val="24292E"/>
              </a:buClr>
              <a:buSzPts val="1400"/>
              <a:buFont typeface="Times New Roman"/>
              <a:buChar char="●"/>
            </a:pPr>
            <a:r>
              <a:rPr lang="en">
                <a:solidFill>
                  <a:srgbClr val="24292E"/>
                </a:solidFill>
                <a:highlight>
                  <a:schemeClr val="lt1"/>
                </a:highlight>
                <a:latin typeface="Times New Roman"/>
                <a:ea typeface="Times New Roman"/>
                <a:cs typeface="Times New Roman"/>
                <a:sym typeface="Times New Roman"/>
              </a:rPr>
              <a:t>The images were not of high resolution and quality though </a:t>
            </a:r>
            <a:endParaRPr>
              <a:solidFill>
                <a:srgbClr val="24292E"/>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600">
              <a:solidFill>
                <a:srgbClr val="24292E"/>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p:nvPr/>
        </p:nvSpPr>
        <p:spPr>
          <a:xfrm>
            <a:off x="1524000" y="1185866"/>
            <a:ext cx="7620000" cy="27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27"/>
          <p:cNvSpPr txBox="1"/>
          <p:nvPr/>
        </p:nvSpPr>
        <p:spPr>
          <a:xfrm>
            <a:off x="381000" y="857251"/>
            <a:ext cx="8763000" cy="3462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Literature Survey</a:t>
            </a:r>
            <a:endParaRPr sz="2400">
              <a:solidFill>
                <a:srgbClr val="FF0000"/>
              </a:solidFill>
              <a:latin typeface="Trebuchet MS"/>
              <a:ea typeface="Trebuchet MS"/>
              <a:cs typeface="Trebuchet MS"/>
              <a:sym typeface="Trebuchet MS"/>
            </a:endParaRPr>
          </a:p>
        </p:txBody>
      </p:sp>
      <p:sp>
        <p:nvSpPr>
          <p:cNvPr id="161" name="Google Shape;161;p27"/>
          <p:cNvSpPr txBox="1"/>
          <p:nvPr/>
        </p:nvSpPr>
        <p:spPr>
          <a:xfrm>
            <a:off x="381000" y="1355750"/>
            <a:ext cx="7848600" cy="35193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i="1" lang="en">
                <a:solidFill>
                  <a:schemeClr val="dk1"/>
                </a:solidFill>
                <a:latin typeface="Times New Roman"/>
                <a:ea typeface="Times New Roman"/>
                <a:cs typeface="Times New Roman"/>
                <a:sym typeface="Times New Roman"/>
              </a:rPr>
              <a:t>2.	</a:t>
            </a:r>
            <a:r>
              <a:rPr lang="en">
                <a:solidFill>
                  <a:schemeClr val="dk1"/>
                </a:solidFill>
                <a:latin typeface="Times New Roman"/>
                <a:ea typeface="Times New Roman"/>
                <a:cs typeface="Times New Roman"/>
                <a:sym typeface="Times New Roman"/>
              </a:rPr>
              <a:t>Tero Karras ,Samuli Laine, Timo Aila NVIDIA,</a:t>
            </a:r>
            <a:r>
              <a:rPr i="1" lang="en">
                <a:solidFill>
                  <a:schemeClr val="dk1"/>
                </a:solidFill>
                <a:latin typeface="Times New Roman"/>
                <a:ea typeface="Times New Roman"/>
                <a:cs typeface="Times New Roman"/>
                <a:sym typeface="Times New Roman"/>
              </a:rPr>
              <a:t>A Style-Based Generator Architecture for Generative Adversarial Networks,</a:t>
            </a:r>
            <a:endParaRPr>
              <a:solidFill>
                <a:schemeClr val="dk1"/>
              </a:solidFill>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They propose an alternative generator architecture for generative adversarial networks, borrowing from style transfer literature. The new architecture leads to an automatically learned, unsupervised separation of high-level attributes (e.g., pose and identity when trained on human faces) and stochastic variation in the generated images (e.g., freckles, hair), and it enables intuitive, scale-specific control of the synthesis.</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To quantify interpolation quality and disentanglement, they propose two new, automated methods that are applicable to any generator architecture.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Finally, they introduced a new, highly varied and high-quality dataset of human faces.</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8"/>
          <p:cNvPicPr preferRelativeResize="0"/>
          <p:nvPr/>
        </p:nvPicPr>
        <p:blipFill>
          <a:blip r:embed="rId3">
            <a:alphaModFix/>
          </a:blip>
          <a:stretch>
            <a:fillRect/>
          </a:stretch>
        </p:blipFill>
        <p:spPr>
          <a:xfrm>
            <a:off x="1299800" y="1396100"/>
            <a:ext cx="4407000" cy="3610800"/>
          </a:xfrm>
          <a:prstGeom prst="rect">
            <a:avLst/>
          </a:prstGeom>
          <a:noFill/>
          <a:ln>
            <a:noFill/>
          </a:ln>
        </p:spPr>
      </p:pic>
      <p:sp>
        <p:nvSpPr>
          <p:cNvPr id="167" name="Google Shape;167;p28"/>
          <p:cNvSpPr txBox="1"/>
          <p:nvPr/>
        </p:nvSpPr>
        <p:spPr>
          <a:xfrm>
            <a:off x="381000" y="857251"/>
            <a:ext cx="8763000" cy="3462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Discussion</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p:nvPr/>
        </p:nvSpPr>
        <p:spPr>
          <a:xfrm>
            <a:off x="1524000" y="1185866"/>
            <a:ext cx="7620000" cy="27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p29"/>
          <p:cNvSpPr txBox="1"/>
          <p:nvPr/>
        </p:nvSpPr>
        <p:spPr>
          <a:xfrm>
            <a:off x="381000" y="857251"/>
            <a:ext cx="8763000" cy="3462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Discussion</a:t>
            </a:r>
            <a:endParaRPr sz="2400">
              <a:solidFill>
                <a:srgbClr val="FF0000"/>
              </a:solidFill>
              <a:latin typeface="Trebuchet MS"/>
              <a:ea typeface="Trebuchet MS"/>
              <a:cs typeface="Trebuchet MS"/>
              <a:sym typeface="Trebuchet MS"/>
            </a:endParaRPr>
          </a:p>
          <a:p>
            <a:pPr indent="-342891" lvl="0" marL="342891"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174" name="Google Shape;174;p29"/>
          <p:cNvSpPr txBox="1"/>
          <p:nvPr/>
        </p:nvSpPr>
        <p:spPr>
          <a:xfrm>
            <a:off x="457200" y="1314450"/>
            <a:ext cx="8229600" cy="35433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None/>
            </a:pPr>
            <a:r>
              <a:rPr lang="en" u="sng">
                <a:solidFill>
                  <a:schemeClr val="dk1"/>
                </a:solidFill>
                <a:latin typeface="Times New Roman"/>
                <a:ea typeface="Times New Roman"/>
                <a:cs typeface="Times New Roman"/>
                <a:sym typeface="Times New Roman"/>
              </a:rPr>
              <a:t>Hypothesis:</a:t>
            </a:r>
            <a:r>
              <a:rPr lang="en">
                <a:solidFill>
                  <a:schemeClr val="dk1"/>
                </a:solidFill>
                <a:latin typeface="Times New Roman"/>
                <a:ea typeface="Times New Roman"/>
                <a:cs typeface="Times New Roman"/>
                <a:sym typeface="Times New Roman"/>
              </a:rPr>
              <a:t>The Mapping Network’s goal is to encode the input vector into an intermediate vector whose different elements control different visual features. </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None/>
            </a:pPr>
            <a:r>
              <a:rPr lang="en">
                <a:solidFill>
                  <a:schemeClr val="dk1"/>
                </a:solidFill>
                <a:latin typeface="Times New Roman"/>
                <a:ea typeface="Times New Roman"/>
                <a:cs typeface="Times New Roman"/>
                <a:sym typeface="Times New Roman"/>
              </a:rPr>
              <a:t>This is a non-trivial process since the ability to control visual features with the input vector is limited, as it must follow the probability density of the training data. For example, if images of people with black hair are more common in the dataset, then more input values will be mapped to that feature. As a result, the model isn’t capable of mapping parts of the input (elements in the vector) to features.</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None/>
            </a:pPr>
            <a:r>
              <a:rPr lang="en">
                <a:solidFill>
                  <a:schemeClr val="dk1"/>
                </a:solidFill>
                <a:latin typeface="Times New Roman"/>
                <a:ea typeface="Times New Roman"/>
                <a:cs typeface="Times New Roman"/>
                <a:sym typeface="Times New Roman"/>
              </a:rPr>
              <a:t>In order to make the discussion regarding feature separation more quantitative, the paper presents two novel ways to measure feature disentanglement:</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Clr>
                <a:schemeClr val="dk1"/>
              </a:buClr>
              <a:buSzPts val="1100"/>
              <a:buFont typeface="Arial"/>
              <a:buNone/>
            </a:pPr>
            <a:r>
              <a:rPr lang="en" u="sng">
                <a:solidFill>
                  <a:schemeClr val="dk1"/>
                </a:solidFill>
                <a:latin typeface="Times New Roman"/>
                <a:ea typeface="Times New Roman"/>
                <a:cs typeface="Times New Roman"/>
                <a:sym typeface="Times New Roman"/>
              </a:rPr>
              <a:t>Perceptual path length</a:t>
            </a:r>
            <a:r>
              <a:rPr lang="en">
                <a:solidFill>
                  <a:schemeClr val="dk1"/>
                </a:solidFill>
                <a:latin typeface="Times New Roman"/>
                <a:ea typeface="Times New Roman"/>
                <a:cs typeface="Times New Roman"/>
                <a:sym typeface="Times New Roman"/>
              </a:rPr>
              <a:t> — measure the difference between consecutive images (their VGG16 embeddings) when interpolating between two random inputs. Drastic changes mean that multiple features have changed together and that they might be entangled.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u="sng">
                <a:solidFill>
                  <a:schemeClr val="dk1"/>
                </a:solidFill>
                <a:latin typeface="Times New Roman"/>
                <a:ea typeface="Times New Roman"/>
                <a:cs typeface="Times New Roman"/>
                <a:sym typeface="Times New Roman"/>
              </a:rPr>
              <a:t>Linear separability</a:t>
            </a:r>
            <a:r>
              <a:rPr lang="en">
                <a:solidFill>
                  <a:schemeClr val="dk1"/>
                </a:solidFill>
                <a:latin typeface="Times New Roman"/>
                <a:ea typeface="Times New Roman"/>
                <a:cs typeface="Times New Roman"/>
                <a:sym typeface="Times New Roman"/>
              </a:rPr>
              <a:t> — the ability to classify inputs into binary classes, such as male and female. The better the classification the more separable the features.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just">
              <a:spcBef>
                <a:spcPts val="48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just">
              <a:spcBef>
                <a:spcPts val="480"/>
              </a:spcBef>
              <a:spcAft>
                <a:spcPts val="0"/>
              </a:spcAft>
              <a:buNone/>
            </a:pPr>
            <a:r>
              <a:t/>
            </a:r>
            <a:endParaRPr u="sng">
              <a:solidFill>
                <a:schemeClr val="dk1"/>
              </a:solidFill>
              <a:latin typeface="Times New Roman"/>
              <a:ea typeface="Times New Roman"/>
              <a:cs typeface="Times New Roman"/>
              <a:sym typeface="Times New Roman"/>
            </a:endParaRPr>
          </a:p>
          <a:p>
            <a:pPr indent="0" lvl="0" marL="0" rtl="0" algn="just">
              <a:spcBef>
                <a:spcPts val="480"/>
              </a:spcBef>
              <a:spcAft>
                <a:spcPts val="0"/>
              </a:spcAft>
              <a:buNone/>
            </a:pPr>
            <a:r>
              <a:t/>
            </a:r>
            <a:endParaRPr u="sng">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p:nvPr/>
        </p:nvSpPr>
        <p:spPr>
          <a:xfrm>
            <a:off x="1524000" y="1185866"/>
            <a:ext cx="7620000" cy="27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30"/>
          <p:cNvSpPr txBox="1"/>
          <p:nvPr/>
        </p:nvSpPr>
        <p:spPr>
          <a:xfrm>
            <a:off x="381000" y="857251"/>
            <a:ext cx="8763000" cy="3462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Discussion</a:t>
            </a:r>
            <a:endParaRPr sz="2400">
              <a:solidFill>
                <a:srgbClr val="FF0000"/>
              </a:solidFill>
              <a:latin typeface="Trebuchet MS"/>
              <a:ea typeface="Trebuchet MS"/>
              <a:cs typeface="Trebuchet MS"/>
              <a:sym typeface="Trebuchet MS"/>
            </a:endParaRPr>
          </a:p>
          <a:p>
            <a:pPr indent="-342891" lvl="0" marL="342891"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181" name="Google Shape;181;p30"/>
          <p:cNvSpPr txBox="1"/>
          <p:nvPr/>
        </p:nvSpPr>
        <p:spPr>
          <a:xfrm>
            <a:off x="457200" y="1314450"/>
            <a:ext cx="8229600" cy="35433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Strengths:</a:t>
            </a:r>
            <a:endParaRPr sz="16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new generator improves the state-of-the-art in terms of traditional distribution quality metrics, leads to demonstrably better interpolation properties, and also better disentangles the latent factors of variation</a:t>
            </a:r>
            <a:endParaRPr>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High Resolution</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Additional improvement of StyleGAN was updating several network hyperparameters, such as training duration and loss function, and replacing the up/downscaling from nearest neighbors to bilinear sampling.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Weakness:</a:t>
            </a:r>
            <a:endParaRPr sz="16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Requires one or more high-end NVIDIA GPUs with at least 11GB of DRAM.</a:t>
            </a:r>
            <a:endParaRPr i="1">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p:nvPr/>
        </p:nvSpPr>
        <p:spPr>
          <a:xfrm>
            <a:off x="1524000" y="1185866"/>
            <a:ext cx="7620000" cy="27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p31"/>
          <p:cNvSpPr txBox="1"/>
          <p:nvPr/>
        </p:nvSpPr>
        <p:spPr>
          <a:xfrm>
            <a:off x="381000" y="857251"/>
            <a:ext cx="8763000" cy="3462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Literature Survey</a:t>
            </a:r>
            <a:endParaRPr sz="2400">
              <a:solidFill>
                <a:srgbClr val="FF0000"/>
              </a:solidFill>
              <a:latin typeface="Trebuchet MS"/>
              <a:ea typeface="Trebuchet MS"/>
              <a:cs typeface="Trebuchet MS"/>
              <a:sym typeface="Trebuchet MS"/>
            </a:endParaRPr>
          </a:p>
        </p:txBody>
      </p:sp>
      <p:sp>
        <p:nvSpPr>
          <p:cNvPr id="188" name="Google Shape;188;p31"/>
          <p:cNvSpPr txBox="1"/>
          <p:nvPr/>
        </p:nvSpPr>
        <p:spPr>
          <a:xfrm>
            <a:off x="486700" y="1367250"/>
            <a:ext cx="7754400" cy="35193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i="1" lang="en">
                <a:solidFill>
                  <a:schemeClr val="dk1"/>
                </a:solidFill>
                <a:latin typeface="Times New Roman"/>
                <a:ea typeface="Times New Roman"/>
                <a:cs typeface="Times New Roman"/>
                <a:sym typeface="Times New Roman"/>
              </a:rPr>
              <a:t>3</a:t>
            </a:r>
            <a:r>
              <a:rPr i="1"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Tero Karras ,Samuli Laine, Timo Aila NVIDIA,</a:t>
            </a:r>
            <a:r>
              <a:rPr i="1" lang="en">
                <a:solidFill>
                  <a:schemeClr val="dk1"/>
                </a:solidFill>
                <a:latin typeface="Times New Roman"/>
                <a:ea typeface="Times New Roman"/>
                <a:cs typeface="Times New Roman"/>
                <a:sym typeface="Times New Roman"/>
              </a:rPr>
              <a:t>Progressively Growing GANs for improved Quality, Stability and Variation</a:t>
            </a:r>
            <a:endParaRPr>
              <a:solidFill>
                <a:schemeClr val="dk1"/>
              </a:solidFill>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paper </a:t>
            </a:r>
            <a:r>
              <a:rPr lang="en">
                <a:solidFill>
                  <a:schemeClr val="dk1"/>
                </a:solidFill>
                <a:latin typeface="Times New Roman"/>
                <a:ea typeface="Times New Roman"/>
                <a:cs typeface="Times New Roman"/>
                <a:sym typeface="Times New Roman"/>
              </a:rPr>
              <a:t>describes a new training methodology for generative adversarial networks in which the key idea is to grow both the generator and discriminator progressively: starting from a low resolution, it adds new layers that model increasingly fine details as training progresses. This both speeds the training up and greatly stabilizes it, allowing us to produce images of unprecedented quality</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paper </a:t>
            </a:r>
            <a:r>
              <a:rPr lang="en">
                <a:solidFill>
                  <a:schemeClr val="dk1"/>
                </a:solidFill>
                <a:latin typeface="Times New Roman"/>
                <a:ea typeface="Times New Roman"/>
                <a:cs typeface="Times New Roman"/>
                <a:sym typeface="Times New Roman"/>
              </a:rPr>
              <a:t>also proposes a simple way to increase the variation in generated images, and achieve a very high inception score. Additionally, it describes several implementation details that are important for discouraging unhealthy competition between the generator and discriminator. Finally, we suggest a new metric for evaluating GAN results, both in terms of image quality and variation.</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p:nvPr/>
        </p:nvSpPr>
        <p:spPr>
          <a:xfrm>
            <a:off x="1524000" y="1185866"/>
            <a:ext cx="7620000" cy="27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32"/>
          <p:cNvSpPr txBox="1"/>
          <p:nvPr/>
        </p:nvSpPr>
        <p:spPr>
          <a:xfrm>
            <a:off x="381000" y="857251"/>
            <a:ext cx="8763000" cy="3462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Discussion</a:t>
            </a:r>
            <a:endParaRPr sz="2400">
              <a:solidFill>
                <a:srgbClr val="FF0000"/>
              </a:solidFill>
              <a:latin typeface="Trebuchet MS"/>
              <a:ea typeface="Trebuchet MS"/>
              <a:cs typeface="Trebuchet MS"/>
              <a:sym typeface="Trebuchet MS"/>
            </a:endParaRPr>
          </a:p>
          <a:p>
            <a:pPr indent="-342891" lvl="0" marL="342891"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195" name="Google Shape;195;p32"/>
          <p:cNvSpPr txBox="1"/>
          <p:nvPr/>
        </p:nvSpPr>
        <p:spPr>
          <a:xfrm>
            <a:off x="457200" y="1314450"/>
            <a:ext cx="8229600" cy="35433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None/>
            </a:pPr>
            <a:r>
              <a:rPr lang="en" u="sng">
                <a:solidFill>
                  <a:schemeClr val="dk1"/>
                </a:solidFill>
                <a:latin typeface="Times New Roman"/>
                <a:ea typeface="Times New Roman"/>
                <a:cs typeface="Times New Roman"/>
                <a:sym typeface="Times New Roman"/>
              </a:rPr>
              <a:t>Hypothesis:</a:t>
            </a:r>
            <a:r>
              <a:rPr lang="en">
                <a:solidFill>
                  <a:schemeClr val="dk1"/>
                </a:solidFill>
                <a:latin typeface="Times New Roman"/>
                <a:ea typeface="Times New Roman"/>
                <a:cs typeface="Times New Roman"/>
                <a:sym typeface="Times New Roman"/>
              </a:rPr>
              <a:t> Most GAN networks fail to optimize the finer texture details of images since they aim to learn the large scale details of the picture as well as the finer details simultaneously. These models would then require large amounts of computation power and time before it could optimize the finer details of all images at an acceptable threshold. </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None/>
            </a:pPr>
            <a:r>
              <a:rPr lang="en">
                <a:solidFill>
                  <a:schemeClr val="dk1"/>
                </a:solidFill>
                <a:latin typeface="Times New Roman"/>
                <a:ea typeface="Times New Roman"/>
                <a:cs typeface="Times New Roman"/>
                <a:sym typeface="Times New Roman"/>
              </a:rPr>
              <a:t>This paper aims to overcome this requirement of significant computation time by spending the first few iterations learning the large scale features of the image and then adding layers to the the model. This approach significantly cuts down the number of iterations/epochs needed for generating acceptable images.</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None/>
            </a:pPr>
            <a:r>
              <a:rPr lang="en">
                <a:solidFill>
                  <a:schemeClr val="dk1"/>
                </a:solidFill>
                <a:latin typeface="Times New Roman"/>
                <a:ea typeface="Times New Roman"/>
                <a:cs typeface="Times New Roman"/>
                <a:sym typeface="Times New Roman"/>
              </a:rPr>
              <a:t>A few approaches the paper employs to further their evaluation are:</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Clr>
                <a:schemeClr val="dk1"/>
              </a:buClr>
              <a:buSzPts val="1100"/>
              <a:buFont typeface="Arial"/>
              <a:buNone/>
            </a:pPr>
            <a:r>
              <a:rPr lang="en" u="sng">
                <a:solidFill>
                  <a:schemeClr val="dk1"/>
                </a:solidFill>
                <a:latin typeface="Times New Roman"/>
                <a:ea typeface="Times New Roman"/>
                <a:cs typeface="Times New Roman"/>
                <a:sym typeface="Times New Roman"/>
              </a:rPr>
              <a:t>MiniBatch Standard Deviation</a:t>
            </a:r>
            <a:r>
              <a:rPr lang="en">
                <a:solidFill>
                  <a:schemeClr val="dk1"/>
                </a:solidFill>
                <a:latin typeface="Times New Roman"/>
                <a:ea typeface="Times New Roman"/>
                <a:cs typeface="Times New Roman"/>
                <a:sym typeface="Times New Roman"/>
              </a:rPr>
              <a:t> — </a:t>
            </a:r>
            <a:r>
              <a:rPr lang="en">
                <a:solidFill>
                  <a:schemeClr val="dk1"/>
                </a:solidFill>
                <a:latin typeface="Times New Roman"/>
                <a:ea typeface="Times New Roman"/>
                <a:cs typeface="Times New Roman"/>
                <a:sym typeface="Times New Roman"/>
              </a:rPr>
              <a:t>GANs have a tendency to capture only a subset of the variation found in training data, and Salimans et al. (2016) suggest “minibatch discrimination” as a solution.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u="sng">
                <a:solidFill>
                  <a:schemeClr val="dk1"/>
                </a:solidFill>
                <a:latin typeface="Times New Roman"/>
                <a:ea typeface="Times New Roman"/>
                <a:cs typeface="Times New Roman"/>
                <a:sym typeface="Times New Roman"/>
              </a:rPr>
              <a:t>Pixel-wise Feature Vector Normalization</a:t>
            </a:r>
            <a:r>
              <a:rPr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To disallow the scenario where the magnitudes in the generator and discriminator spiral out of control as a result of competition, we normalize the feature vector in each pixel to unit length in the generator after each convolutional layer.</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just">
              <a:spcBef>
                <a:spcPts val="48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just">
              <a:spcBef>
                <a:spcPts val="480"/>
              </a:spcBef>
              <a:spcAft>
                <a:spcPts val="0"/>
              </a:spcAft>
              <a:buNone/>
            </a:pPr>
            <a:r>
              <a:t/>
            </a:r>
            <a:endParaRPr u="sng">
              <a:solidFill>
                <a:schemeClr val="dk1"/>
              </a:solidFill>
              <a:latin typeface="Times New Roman"/>
              <a:ea typeface="Times New Roman"/>
              <a:cs typeface="Times New Roman"/>
              <a:sym typeface="Times New Roman"/>
            </a:endParaRPr>
          </a:p>
          <a:p>
            <a:pPr indent="0" lvl="0" marL="0" rtl="0" algn="just">
              <a:spcBef>
                <a:spcPts val="480"/>
              </a:spcBef>
              <a:spcAft>
                <a:spcPts val="0"/>
              </a:spcAft>
              <a:buNone/>
            </a:pPr>
            <a:r>
              <a:t/>
            </a:r>
            <a:endParaRPr u="sng">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3"/>
          <p:cNvPicPr preferRelativeResize="0"/>
          <p:nvPr/>
        </p:nvPicPr>
        <p:blipFill>
          <a:blip r:embed="rId3">
            <a:alphaModFix/>
          </a:blip>
          <a:stretch>
            <a:fillRect/>
          </a:stretch>
        </p:blipFill>
        <p:spPr>
          <a:xfrm>
            <a:off x="276850" y="1158275"/>
            <a:ext cx="8239125" cy="3562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p:nvPr/>
        </p:nvSpPr>
        <p:spPr>
          <a:xfrm>
            <a:off x="1524000" y="1185866"/>
            <a:ext cx="7620000" cy="2738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16"/>
          <p:cNvSpPr txBox="1"/>
          <p:nvPr/>
        </p:nvSpPr>
        <p:spPr>
          <a:xfrm>
            <a:off x="533400" y="1257300"/>
            <a:ext cx="8077200" cy="35433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None/>
            </a:pPr>
            <a:r>
              <a:rPr lang="en" sz="1600" u="sng">
                <a:solidFill>
                  <a:schemeClr val="dk1"/>
                </a:solidFill>
                <a:highlight>
                  <a:schemeClr val="lt1"/>
                </a:highlight>
                <a:latin typeface="Times New Roman"/>
                <a:ea typeface="Times New Roman"/>
                <a:cs typeface="Times New Roman"/>
                <a:sym typeface="Times New Roman"/>
              </a:rPr>
              <a:t>Intelligent Fashion Generation and Retrieval System </a:t>
            </a:r>
            <a:endParaRPr sz="1600" u="sng">
              <a:solidFill>
                <a:schemeClr val="dk1"/>
              </a:solidFill>
              <a:highlight>
                <a:schemeClr val="lt1"/>
              </a:highlight>
              <a:latin typeface="Times New Roman"/>
              <a:ea typeface="Times New Roman"/>
              <a:cs typeface="Times New Roman"/>
              <a:sym typeface="Times New Roman"/>
            </a:endParaRPr>
          </a:p>
          <a:p>
            <a:pPr indent="0" lvl="0" marL="0" rtl="0" algn="just">
              <a:spcBef>
                <a:spcPts val="480"/>
              </a:spcBef>
              <a:spcAft>
                <a:spcPts val="0"/>
              </a:spcAft>
              <a:buNone/>
            </a:pPr>
            <a:r>
              <a:t/>
            </a:r>
            <a:endParaRPr sz="1600" u="sng">
              <a:solidFill>
                <a:schemeClr val="dk1"/>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rPr lang="en">
                <a:solidFill>
                  <a:schemeClr val="dk1"/>
                </a:solidFill>
                <a:latin typeface="Times New Roman"/>
                <a:ea typeface="Times New Roman"/>
                <a:cs typeface="Times New Roman"/>
                <a:sym typeface="Times New Roman"/>
              </a:rPr>
              <a:t>The fashion industry has always been one of the most lucrative markets in terms of products and design. Every designer is always looking for new ways to come up with ideas and inspirations. Every new design and concept could be a new trend in fashion. In this project, we will discuss the applications of Generative Models to train and develop a vast array of fashion apparel, given an adequate dataset. Characteristics such as texture, shape, design and material are some of the parameters that we take into consideration while creating variations in the output.Features, specific to a designer, can be achieved by loading the previous works of the designer into the model. </a:t>
            </a:r>
            <a:endParaRPr>
              <a:solidFill>
                <a:schemeClr val="dk1"/>
              </a:solidFill>
              <a:latin typeface="Times New Roman"/>
              <a:ea typeface="Times New Roman"/>
              <a:cs typeface="Times New Roman"/>
              <a:sym typeface="Times New Roman"/>
            </a:endParaRPr>
          </a:p>
          <a:p>
            <a:pPr indent="0" lvl="0" marL="0" rtl="0" algn="just">
              <a:spcBef>
                <a:spcPts val="10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Such applications would find an interesting use case in designer boutiques such as H&amp;M and ZARA as well as existing online boutiques such as SHEIN. </a:t>
            </a:r>
            <a:endParaRPr>
              <a:solidFill>
                <a:schemeClr val="dk1"/>
              </a:solidFill>
              <a:latin typeface="Times New Roman"/>
              <a:ea typeface="Times New Roman"/>
              <a:cs typeface="Times New Roman"/>
              <a:sym typeface="Times New Roman"/>
            </a:endParaRPr>
          </a:p>
          <a:p>
            <a:pPr indent="0" lvl="0" marL="0" rtl="0" algn="just">
              <a:spcBef>
                <a:spcPts val="1000"/>
              </a:spcBef>
              <a:spcAft>
                <a:spcPts val="0"/>
              </a:spcAft>
              <a:buNone/>
            </a:pPr>
            <a:r>
              <a:t/>
            </a:r>
            <a:endParaRPr>
              <a:solidFill>
                <a:schemeClr val="dk1"/>
              </a:solidFill>
              <a:highlight>
                <a:schemeClr val="lt1"/>
              </a:highlight>
              <a:latin typeface="Calibri"/>
              <a:ea typeface="Calibri"/>
              <a:cs typeface="Calibri"/>
              <a:sym typeface="Calibri"/>
            </a:endParaRPr>
          </a:p>
          <a:p>
            <a:pPr indent="0" lvl="0" marL="0" marR="0" rtl="0" algn="just">
              <a:spcBef>
                <a:spcPts val="480"/>
              </a:spcBef>
              <a:spcAft>
                <a:spcPts val="0"/>
              </a:spcAft>
              <a:buNone/>
            </a:pPr>
            <a:r>
              <a:t/>
            </a:r>
            <a:endParaRPr>
              <a:solidFill>
                <a:srgbClr val="0000FF"/>
              </a:solidFill>
              <a:latin typeface="Times New Roman"/>
              <a:ea typeface="Times New Roman"/>
              <a:cs typeface="Times New Roman"/>
              <a:sym typeface="Times New Roman"/>
            </a:endParaRPr>
          </a:p>
        </p:txBody>
      </p:sp>
      <p:sp>
        <p:nvSpPr>
          <p:cNvPr id="75" name="Google Shape;75;p16"/>
          <p:cNvSpPr txBox="1"/>
          <p:nvPr/>
        </p:nvSpPr>
        <p:spPr>
          <a:xfrm>
            <a:off x="2667000" y="857251"/>
            <a:ext cx="6477000" cy="346249"/>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Abstract and Scope</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p:nvPr/>
        </p:nvSpPr>
        <p:spPr>
          <a:xfrm>
            <a:off x="1524000" y="1185866"/>
            <a:ext cx="7620000" cy="27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34"/>
          <p:cNvSpPr txBox="1"/>
          <p:nvPr/>
        </p:nvSpPr>
        <p:spPr>
          <a:xfrm>
            <a:off x="381000" y="857251"/>
            <a:ext cx="8763000" cy="3462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Literature Survey</a:t>
            </a:r>
            <a:endParaRPr sz="2400">
              <a:solidFill>
                <a:srgbClr val="FF0000"/>
              </a:solidFill>
              <a:latin typeface="Trebuchet MS"/>
              <a:ea typeface="Trebuchet MS"/>
              <a:cs typeface="Trebuchet MS"/>
              <a:sym typeface="Trebuchet MS"/>
            </a:endParaRPr>
          </a:p>
        </p:txBody>
      </p:sp>
      <p:sp>
        <p:nvSpPr>
          <p:cNvPr id="207" name="Google Shape;207;p34"/>
          <p:cNvSpPr txBox="1"/>
          <p:nvPr/>
        </p:nvSpPr>
        <p:spPr>
          <a:xfrm>
            <a:off x="381000" y="1313825"/>
            <a:ext cx="7813800" cy="3552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i="1"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4</a:t>
            </a:r>
            <a:r>
              <a:rPr lang="en">
                <a:solidFill>
                  <a:schemeClr val="dk1"/>
                </a:solidFill>
                <a:latin typeface="Times New Roman"/>
                <a:ea typeface="Times New Roman"/>
                <a:cs typeface="Times New Roman"/>
                <a:sym typeface="Times New Roman"/>
              </a:rPr>
              <a:t>.</a:t>
            </a:r>
            <a:r>
              <a:rPr i="1"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Christian Ledig, Lucas Theis, Ferenc Huszar, Jose Caballero, Andrew Cunningham, Alejandro Acosta, Andrew Aitken, Alykhan Tejani, Johannes Totz, Zehan Wang, Wenzhe Shi Twitter,</a:t>
            </a:r>
            <a:r>
              <a:rPr i="1" lang="en">
                <a:solidFill>
                  <a:schemeClr val="dk1"/>
                </a:solidFill>
                <a:latin typeface="Times New Roman"/>
                <a:ea typeface="Times New Roman"/>
                <a:cs typeface="Times New Roman"/>
                <a:sym typeface="Times New Roman"/>
              </a:rPr>
              <a:t>Photo-Realistic Single Image Super-Resolution Using a Generative Adversarial Network</a:t>
            </a:r>
            <a:endParaRPr i="1">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behavior of optimization-based super-resolution methods is principally driven by the choice of the objective function. Previous super resolution methods are mainly driven by the choice of the optimization function.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Most commonly used optimization target for the supervised SR algorithms is the minimization of the mean-squared error (MSE) and maximization of peak signal-to-noise(PSNR) which are defined based on the pixel-wise image differences. The PSNR ratios obtained from these methods is high but the images are perceptually not satisfying.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p:nvPr/>
        </p:nvSpPr>
        <p:spPr>
          <a:xfrm>
            <a:off x="1524000" y="1185866"/>
            <a:ext cx="7620000" cy="27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35"/>
          <p:cNvSpPr txBox="1"/>
          <p:nvPr/>
        </p:nvSpPr>
        <p:spPr>
          <a:xfrm>
            <a:off x="381000" y="857251"/>
            <a:ext cx="8763000" cy="3462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Discussion</a:t>
            </a:r>
            <a:endParaRPr sz="2400">
              <a:solidFill>
                <a:srgbClr val="FF0000"/>
              </a:solidFill>
              <a:latin typeface="Trebuchet MS"/>
              <a:ea typeface="Trebuchet MS"/>
              <a:cs typeface="Trebuchet MS"/>
              <a:sym typeface="Trebuchet MS"/>
            </a:endParaRPr>
          </a:p>
          <a:p>
            <a:pPr indent="-342891" lvl="0" marL="342891"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214" name="Google Shape;214;p35"/>
          <p:cNvSpPr txBox="1"/>
          <p:nvPr/>
        </p:nvSpPr>
        <p:spPr>
          <a:xfrm>
            <a:off x="321475" y="1355750"/>
            <a:ext cx="7908000" cy="35364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None/>
            </a:pPr>
            <a:r>
              <a:rPr lang="en" u="sng">
                <a:solidFill>
                  <a:schemeClr val="dk1"/>
                </a:solidFill>
                <a:latin typeface="Times New Roman"/>
                <a:ea typeface="Times New Roman"/>
                <a:cs typeface="Times New Roman"/>
                <a:sym typeface="Times New Roman"/>
              </a:rPr>
              <a:t>Hypothesis:</a:t>
            </a:r>
            <a:r>
              <a:rPr lang="en">
                <a:solidFill>
                  <a:schemeClr val="dk1"/>
                </a:solidFill>
                <a:latin typeface="Times New Roman"/>
                <a:ea typeface="Times New Roman"/>
                <a:cs typeface="Times New Roman"/>
                <a:sym typeface="Times New Roman"/>
              </a:rPr>
              <a:t> To overcome the obstacle of losing finer texture details in Super-resolution at large upscale factors, recent work has largely focused on minimizing the mean squared reconstruction error. The resulting estimates have high peak signal-to-noise ratios, but they are often lacking high-frequency details and are perceptually unsatisfying in the sense that they fail to match the fidelity expected at the higher resolution.</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None/>
            </a:pPr>
            <a:r>
              <a:t/>
            </a:r>
            <a:endParaRPr u="sng">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To achieve a high resolution with a significant upscaling factor, we propose a perceptual loss function which consists of an adversarial loss and a content loss. The adversarial loss pushes our solution to the natural image manifold using a discriminator network that is trained to differentiate between the super-resolved images and original photo-realistic images. In addition, we use a content loss motivated by perceptual similarity instead of similarity in pixel space.</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endParaRPr>
          </a:p>
          <a:p>
            <a:pPr indent="0" lvl="0" marL="0" rtl="0" algn="just">
              <a:spcBef>
                <a:spcPts val="48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just">
              <a:spcBef>
                <a:spcPts val="480"/>
              </a:spcBef>
              <a:spcAft>
                <a:spcPts val="0"/>
              </a:spcAft>
              <a:buNone/>
            </a:pPr>
            <a:r>
              <a:t/>
            </a:r>
            <a:endParaRPr u="sng">
              <a:solidFill>
                <a:schemeClr val="dk1"/>
              </a:solidFill>
              <a:latin typeface="Times New Roman"/>
              <a:ea typeface="Times New Roman"/>
              <a:cs typeface="Times New Roman"/>
              <a:sym typeface="Times New Roman"/>
            </a:endParaRPr>
          </a:p>
          <a:p>
            <a:pPr indent="0" lvl="0" marL="0" rtl="0" algn="just">
              <a:spcBef>
                <a:spcPts val="480"/>
              </a:spcBef>
              <a:spcAft>
                <a:spcPts val="0"/>
              </a:spcAft>
              <a:buNone/>
            </a:pPr>
            <a:r>
              <a:t/>
            </a:r>
            <a:endParaRPr u="sng">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6"/>
          <p:cNvPicPr preferRelativeResize="0"/>
          <p:nvPr/>
        </p:nvPicPr>
        <p:blipFill>
          <a:blip r:embed="rId3">
            <a:alphaModFix/>
          </a:blip>
          <a:stretch>
            <a:fillRect/>
          </a:stretch>
        </p:blipFill>
        <p:spPr>
          <a:xfrm>
            <a:off x="587800" y="995176"/>
            <a:ext cx="7571025" cy="4007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p:nvPr/>
        </p:nvSpPr>
        <p:spPr>
          <a:xfrm>
            <a:off x="1476275" y="1233591"/>
            <a:ext cx="7620000" cy="27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37"/>
          <p:cNvSpPr txBox="1"/>
          <p:nvPr/>
        </p:nvSpPr>
        <p:spPr>
          <a:xfrm>
            <a:off x="333275" y="904976"/>
            <a:ext cx="8763000" cy="3462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Discussion</a:t>
            </a:r>
            <a:endParaRPr sz="2400">
              <a:solidFill>
                <a:srgbClr val="FF0000"/>
              </a:solidFill>
              <a:latin typeface="Trebuchet MS"/>
              <a:ea typeface="Trebuchet MS"/>
              <a:cs typeface="Trebuchet MS"/>
              <a:sym typeface="Trebuchet MS"/>
            </a:endParaRPr>
          </a:p>
          <a:p>
            <a:pPr indent="-342891" lvl="0" marL="342891"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226" name="Google Shape;226;p37"/>
          <p:cNvSpPr txBox="1"/>
          <p:nvPr/>
        </p:nvSpPr>
        <p:spPr>
          <a:xfrm>
            <a:off x="409475" y="1362175"/>
            <a:ext cx="8229600" cy="35433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Strengths:</a:t>
            </a:r>
            <a:endParaRPr sz="16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rgbClr val="24292E"/>
              </a:buClr>
              <a:buSzPts val="1400"/>
              <a:buFont typeface="Times New Roman"/>
              <a:buChar char="●"/>
            </a:pPr>
            <a:r>
              <a:rPr lang="en">
                <a:solidFill>
                  <a:srgbClr val="24292E"/>
                </a:solidFill>
                <a:highlight>
                  <a:schemeClr val="lt1"/>
                </a:highlight>
                <a:latin typeface="Times New Roman"/>
                <a:ea typeface="Times New Roman"/>
                <a:cs typeface="Times New Roman"/>
                <a:sym typeface="Times New Roman"/>
              </a:rPr>
              <a:t>Useful for improving quality of low-resolution images</a:t>
            </a:r>
            <a:endParaRPr>
              <a:solidFill>
                <a:srgbClr val="24292E"/>
              </a:solidFill>
              <a:highlight>
                <a:schemeClr val="lt1"/>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a:solidFill>
                <a:srgbClr val="24292E"/>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Weakness:</a:t>
            </a:r>
            <a:endParaRPr sz="16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mode-Collapse issue</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p:nvPr/>
        </p:nvSpPr>
        <p:spPr>
          <a:xfrm>
            <a:off x="1524000" y="1185866"/>
            <a:ext cx="7620000" cy="27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38"/>
          <p:cNvSpPr txBox="1"/>
          <p:nvPr/>
        </p:nvSpPr>
        <p:spPr>
          <a:xfrm>
            <a:off x="381000" y="857251"/>
            <a:ext cx="8763000" cy="3462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Literature Survey</a:t>
            </a:r>
            <a:endParaRPr sz="2400">
              <a:solidFill>
                <a:srgbClr val="FF0000"/>
              </a:solidFill>
              <a:latin typeface="Trebuchet MS"/>
              <a:ea typeface="Trebuchet MS"/>
              <a:cs typeface="Trebuchet MS"/>
              <a:sym typeface="Trebuchet MS"/>
            </a:endParaRPr>
          </a:p>
        </p:txBody>
      </p:sp>
      <p:sp>
        <p:nvSpPr>
          <p:cNvPr id="233" name="Google Shape;233;p38"/>
          <p:cNvSpPr txBox="1"/>
          <p:nvPr/>
        </p:nvSpPr>
        <p:spPr>
          <a:xfrm>
            <a:off x="381000" y="1355750"/>
            <a:ext cx="7848600" cy="3510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i="1"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5</a:t>
            </a:r>
            <a:r>
              <a:rPr lang="en">
                <a:solidFill>
                  <a:schemeClr val="dk1"/>
                </a:solidFill>
                <a:latin typeface="Times New Roman"/>
                <a:ea typeface="Times New Roman"/>
                <a:cs typeface="Times New Roman"/>
                <a:sym typeface="Times New Roman"/>
              </a:rPr>
              <a:t>.</a:t>
            </a:r>
            <a:r>
              <a:rPr i="1"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Roman Zeyde, Michael Elad, and Matan Protter,</a:t>
            </a:r>
            <a:r>
              <a:rPr i="1" lang="en">
                <a:solidFill>
                  <a:schemeClr val="dk1"/>
                </a:solidFill>
                <a:latin typeface="Times New Roman"/>
                <a:ea typeface="Times New Roman"/>
                <a:cs typeface="Times New Roman"/>
                <a:sym typeface="Times New Roman"/>
              </a:rPr>
              <a:t>On Single Image Scale-Up Using Sparse-Representations</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goal is to recover an original image from its blurred and down-scaled noisy version. Since this problem is highly ill-posed, a prior is needed in order to regularize it.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These modifications include a major simplification of the overall process both in terms of the computational complexity and the algorithm architecture, using a different training approach for the dictionary-pair, and introducing the ability to operate without a training-set by bootstrapping the scale-up task from the given low-resolution image.</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nvSpPr>
        <p:spPr>
          <a:xfrm>
            <a:off x="391350" y="1071750"/>
            <a:ext cx="7072200" cy="3000000"/>
          </a:xfrm>
          <a:prstGeom prst="rect">
            <a:avLst/>
          </a:prstGeom>
          <a:noFill/>
          <a:ln>
            <a:noFill/>
          </a:ln>
        </p:spPr>
        <p:txBody>
          <a:bodyPr anchorCtr="0" anchor="t" bIns="91425" lIns="91425" spcFirstLastPara="1" rIns="91425" wrap="square" tIns="91425">
            <a:noAutofit/>
          </a:bodyPr>
          <a:lstStyle/>
          <a:p>
            <a:pPr indent="0" lvl="0" marL="0" rtl="0" algn="just">
              <a:spcBef>
                <a:spcPts val="480"/>
              </a:spcBef>
              <a:spcAft>
                <a:spcPts val="0"/>
              </a:spcAft>
              <a:buNone/>
            </a:pPr>
            <a:r>
              <a:rPr lang="en" u="sng">
                <a:solidFill>
                  <a:schemeClr val="dk1"/>
                </a:solidFill>
                <a:latin typeface="Times New Roman"/>
                <a:ea typeface="Times New Roman"/>
                <a:cs typeface="Times New Roman"/>
                <a:sym typeface="Times New Roman"/>
              </a:rPr>
              <a:t>Hypothesis:</a:t>
            </a:r>
            <a:r>
              <a:rPr lang="en">
                <a:solidFill>
                  <a:schemeClr val="dk1"/>
                </a:solidFill>
                <a:latin typeface="Times New Roman"/>
                <a:ea typeface="Times New Roman"/>
                <a:cs typeface="Times New Roman"/>
                <a:sym typeface="Times New Roman"/>
              </a:rPr>
              <a:t> In order to obtain the original image from the noisy scaled-down version of the image, the literature posits different ways to approach this problem ranging from </a:t>
            </a:r>
            <a:r>
              <a:rPr lang="en" sz="1300">
                <a:solidFill>
                  <a:srgbClr val="333333"/>
                </a:solidFill>
                <a:highlight>
                  <a:srgbClr val="FCFCFC"/>
                </a:highlight>
                <a:latin typeface="Georgia"/>
                <a:ea typeface="Georgia"/>
                <a:cs typeface="Georgia"/>
                <a:sym typeface="Georgia"/>
              </a:rPr>
              <a:t>simple linear space-invariant interpolation schemes (e.g., bicubic interpolation), to spatially-adaptive and non-linear filters of various sorts.</a:t>
            </a:r>
            <a:endParaRPr u="sng">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nvSpPr>
        <p:spPr>
          <a:xfrm>
            <a:off x="496200" y="1221450"/>
            <a:ext cx="78837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dk1"/>
                </a:solidFill>
                <a:latin typeface="Times New Roman"/>
                <a:ea typeface="Times New Roman"/>
                <a:cs typeface="Times New Roman"/>
                <a:sym typeface="Times New Roman"/>
              </a:rPr>
              <a:t>Strengths:</a:t>
            </a:r>
            <a:endParaRPr sz="16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rgbClr val="24292E"/>
              </a:buClr>
              <a:buSzPts val="1400"/>
              <a:buFont typeface="Times New Roman"/>
              <a:buChar char="●"/>
            </a:pPr>
            <a:r>
              <a:rPr lang="en">
                <a:solidFill>
                  <a:srgbClr val="24292E"/>
                </a:solidFill>
                <a:highlight>
                  <a:schemeClr val="lt1"/>
                </a:highlight>
                <a:latin typeface="Times New Roman"/>
                <a:ea typeface="Times New Roman"/>
                <a:cs typeface="Times New Roman"/>
                <a:sym typeface="Times New Roman"/>
              </a:rPr>
              <a:t>Much faster than other similar algorithms due to the use of Dimensionality Reduction and PCA</a:t>
            </a:r>
            <a:endParaRPr>
              <a:solidFill>
                <a:srgbClr val="24292E"/>
              </a:solidFill>
              <a:highlight>
                <a:schemeClr val="lt1"/>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a:solidFill>
                <a:srgbClr val="24292E"/>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rPr lang="en" sz="1600">
                <a:solidFill>
                  <a:schemeClr val="dk1"/>
                </a:solidFill>
                <a:latin typeface="Times New Roman"/>
                <a:ea typeface="Times New Roman"/>
                <a:cs typeface="Times New Roman"/>
                <a:sym typeface="Times New Roman"/>
              </a:rPr>
              <a:t>Weakness:</a:t>
            </a:r>
            <a:endParaRPr sz="16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If the generated image is blurred, the final image will be blurred to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p:nvPr/>
        </p:nvSpPr>
        <p:spPr>
          <a:xfrm>
            <a:off x="1524000" y="1185866"/>
            <a:ext cx="7620000" cy="2738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p41"/>
          <p:cNvSpPr txBox="1"/>
          <p:nvPr/>
        </p:nvSpPr>
        <p:spPr>
          <a:xfrm>
            <a:off x="1371600" y="857251"/>
            <a:ext cx="7772400" cy="346249"/>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Summary of Literature Survey</a:t>
            </a:r>
            <a:endParaRPr sz="2400">
              <a:solidFill>
                <a:srgbClr val="FF0000"/>
              </a:solidFill>
              <a:latin typeface="Trebuchet MS"/>
              <a:ea typeface="Trebuchet MS"/>
              <a:cs typeface="Trebuchet MS"/>
              <a:sym typeface="Trebuchet MS"/>
            </a:endParaRPr>
          </a:p>
        </p:txBody>
      </p:sp>
      <p:sp>
        <p:nvSpPr>
          <p:cNvPr id="251" name="Google Shape;251;p41"/>
          <p:cNvSpPr txBox="1"/>
          <p:nvPr/>
        </p:nvSpPr>
        <p:spPr>
          <a:xfrm>
            <a:off x="381000" y="1371600"/>
            <a:ext cx="7772400" cy="35433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 sz="1600" u="sng">
                <a:solidFill>
                  <a:schemeClr val="dk1"/>
                </a:solidFill>
                <a:latin typeface="Times New Roman"/>
                <a:ea typeface="Times New Roman"/>
                <a:cs typeface="Times New Roman"/>
                <a:sym typeface="Times New Roman"/>
              </a:rPr>
              <a:t>Proposed Approach:</a:t>
            </a:r>
            <a:endParaRPr>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
                <a:solidFill>
                  <a:schemeClr val="dk1"/>
                </a:solidFill>
                <a:latin typeface="Times New Roman"/>
                <a:ea typeface="Times New Roman"/>
                <a:cs typeface="Times New Roman"/>
                <a:sym typeface="Times New Roman"/>
              </a:rPr>
              <a:t>Previous research works propose different methods</a:t>
            </a:r>
            <a:endParaRPr>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
                <a:solidFill>
                  <a:schemeClr val="dk1"/>
                </a:solidFill>
                <a:latin typeface="Times New Roman"/>
                <a:ea typeface="Times New Roman"/>
                <a:cs typeface="Times New Roman"/>
                <a:sym typeface="Times New Roman"/>
              </a:rPr>
              <a:t>to retain the patterns, colour and texture along with </a:t>
            </a:r>
            <a:endParaRPr>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
                <a:solidFill>
                  <a:schemeClr val="dk1"/>
                </a:solidFill>
                <a:latin typeface="Times New Roman"/>
                <a:ea typeface="Times New Roman"/>
                <a:cs typeface="Times New Roman"/>
                <a:sym typeface="Times New Roman"/>
              </a:rPr>
              <a:t>certain pros and cons.</a:t>
            </a:r>
            <a:endParaRPr>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
                <a:solidFill>
                  <a:schemeClr val="dk1"/>
                </a:solidFill>
                <a:latin typeface="Times New Roman"/>
                <a:ea typeface="Times New Roman"/>
                <a:cs typeface="Times New Roman"/>
                <a:sym typeface="Times New Roman"/>
              </a:rPr>
              <a:t>We aim to overcome those limitations and generate </a:t>
            </a:r>
            <a:endParaRPr>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
                <a:solidFill>
                  <a:schemeClr val="dk1"/>
                </a:solidFill>
                <a:latin typeface="Times New Roman"/>
                <a:ea typeface="Times New Roman"/>
                <a:cs typeface="Times New Roman"/>
                <a:sym typeface="Times New Roman"/>
              </a:rPr>
              <a:t>new fashion apparels. </a:t>
            </a:r>
            <a:endParaRPr>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600" u="sng">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0" marR="0" rtl="0" algn="l">
              <a:spcBef>
                <a:spcPts val="0"/>
              </a:spcBef>
              <a:spcAft>
                <a:spcPts val="0"/>
              </a:spcAft>
              <a:buNone/>
            </a:pPr>
            <a:r>
              <a:rPr lang="en" sz="2400">
                <a:solidFill>
                  <a:srgbClr val="0000FF"/>
                </a:solidFill>
                <a:latin typeface="Trebuchet MS"/>
                <a:ea typeface="Trebuchet MS"/>
                <a:cs typeface="Trebuchet MS"/>
                <a:sym typeface="Trebuchet MS"/>
              </a:rPr>
              <a:t> </a:t>
            </a:r>
            <a:endParaRPr/>
          </a:p>
        </p:txBody>
      </p:sp>
      <p:pic>
        <p:nvPicPr>
          <p:cNvPr id="252" name="Google Shape;252;p41"/>
          <p:cNvPicPr preferRelativeResize="0"/>
          <p:nvPr/>
        </p:nvPicPr>
        <p:blipFill>
          <a:blip r:embed="rId3">
            <a:alphaModFix/>
          </a:blip>
          <a:stretch>
            <a:fillRect/>
          </a:stretch>
        </p:blipFill>
        <p:spPr>
          <a:xfrm>
            <a:off x="4304575" y="1273625"/>
            <a:ext cx="4839426" cy="38086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p:nvPr/>
        </p:nvSpPr>
        <p:spPr>
          <a:xfrm>
            <a:off x="1524000" y="1185866"/>
            <a:ext cx="7620000" cy="2738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 name="Google Shape;259;p42"/>
          <p:cNvSpPr txBox="1"/>
          <p:nvPr/>
        </p:nvSpPr>
        <p:spPr>
          <a:xfrm>
            <a:off x="1371600" y="857251"/>
            <a:ext cx="7772400" cy="346249"/>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References</a:t>
            </a:r>
            <a:endParaRPr sz="2400">
              <a:solidFill>
                <a:srgbClr val="FF0000"/>
              </a:solidFill>
              <a:latin typeface="Trebuchet MS"/>
              <a:ea typeface="Trebuchet MS"/>
              <a:cs typeface="Trebuchet MS"/>
              <a:sym typeface="Trebuchet MS"/>
            </a:endParaRPr>
          </a:p>
        </p:txBody>
      </p:sp>
      <p:sp>
        <p:nvSpPr>
          <p:cNvPr id="260" name="Google Shape;260;p42"/>
          <p:cNvSpPr txBox="1"/>
          <p:nvPr/>
        </p:nvSpPr>
        <p:spPr>
          <a:xfrm>
            <a:off x="304800" y="1371600"/>
            <a:ext cx="8458200" cy="35433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100"/>
              <a:buNone/>
            </a:pPr>
            <a:r>
              <a:rPr lang="en">
                <a:solidFill>
                  <a:schemeClr val="dk1"/>
                </a:solidFill>
                <a:latin typeface="Times New Roman"/>
                <a:ea typeface="Times New Roman"/>
                <a:cs typeface="Times New Roman"/>
                <a:sym typeface="Times New Roman"/>
              </a:rPr>
              <a:t>[1] </a:t>
            </a:r>
            <a:r>
              <a:rPr lang="en">
                <a:solidFill>
                  <a:schemeClr val="dk1"/>
                </a:solidFill>
                <a:latin typeface="Times New Roman"/>
                <a:ea typeface="Times New Roman"/>
                <a:cs typeface="Times New Roman"/>
                <a:sym typeface="Times New Roman"/>
              </a:rPr>
              <a:t>Natsumi Kato, Naoya Muramatsu , Hiroyuki Osone, Yoichi Ochiai , Daitetsu Sato University of Tsukuba,</a:t>
            </a:r>
            <a:r>
              <a:rPr i="1" lang="en">
                <a:solidFill>
                  <a:schemeClr val="dk1"/>
                </a:solidFill>
                <a:latin typeface="Times New Roman"/>
                <a:ea typeface="Times New Roman"/>
                <a:cs typeface="Times New Roman"/>
                <a:sym typeface="Times New Roman"/>
              </a:rPr>
              <a:t>DeepWear: a Case Study of Collaborative Design between Human and Artificial Intelligence</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rPr lang="en">
                <a:solidFill>
                  <a:schemeClr val="dk1"/>
                </a:solidFill>
                <a:latin typeface="Times New Roman"/>
                <a:ea typeface="Times New Roman"/>
                <a:cs typeface="Times New Roman"/>
                <a:sym typeface="Times New Roman"/>
              </a:rPr>
              <a:t>[2] Tero Karras ,Samuli Laine, Timo Aila NVIDIA,</a:t>
            </a:r>
            <a:r>
              <a:rPr i="1" lang="en">
                <a:solidFill>
                  <a:schemeClr val="dk1"/>
                </a:solidFill>
                <a:latin typeface="Times New Roman"/>
                <a:ea typeface="Times New Roman"/>
                <a:cs typeface="Times New Roman"/>
                <a:sym typeface="Times New Roman"/>
              </a:rPr>
              <a:t>A Style-Based Generator Architecture for Generative Adversarial Networks</a:t>
            </a:r>
            <a:endParaRPr i="1">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rPr lang="en">
                <a:solidFill>
                  <a:schemeClr val="dk1"/>
                </a:solidFill>
                <a:latin typeface="Times New Roman"/>
                <a:ea typeface="Times New Roman"/>
                <a:cs typeface="Times New Roman"/>
                <a:sym typeface="Times New Roman"/>
              </a:rPr>
              <a:t>[3] Christian Ledig, Lucas Theis, Ferenc Huszar, Jose Caballero, Andrew Cunningham, Alejandro Acosta, Andrew Aitken, Alykhan Tejani, Johannes Totz, Zehan Wang, Wenzhe Shi Twitter,</a:t>
            </a:r>
            <a:r>
              <a:rPr i="1" lang="en">
                <a:solidFill>
                  <a:schemeClr val="dk1"/>
                </a:solidFill>
                <a:latin typeface="Times New Roman"/>
                <a:ea typeface="Times New Roman"/>
                <a:cs typeface="Times New Roman"/>
                <a:sym typeface="Times New Roman"/>
              </a:rPr>
              <a:t>Photo-Realistic Single Image Super-Resolution Using a Generative Adversarial</a:t>
            </a:r>
            <a:endParaRPr i="1">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rPr i="1" lang="en">
                <a:solidFill>
                  <a:schemeClr val="dk1"/>
                </a:solidFill>
                <a:latin typeface="Times New Roman"/>
                <a:ea typeface="Times New Roman"/>
                <a:cs typeface="Times New Roman"/>
                <a:sym typeface="Times New Roman"/>
              </a:rPr>
              <a:t>Network</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rPr lang="en">
                <a:solidFill>
                  <a:schemeClr val="dk1"/>
                </a:solidFill>
                <a:latin typeface="Times New Roman"/>
                <a:ea typeface="Times New Roman"/>
                <a:cs typeface="Times New Roman"/>
                <a:sym typeface="Times New Roman"/>
              </a:rPr>
              <a:t>[4]  Roman Zeyde, Michael Elad, and Matan Protter,</a:t>
            </a:r>
            <a:r>
              <a:rPr i="1" lang="en">
                <a:solidFill>
                  <a:schemeClr val="dk1"/>
                </a:solidFill>
                <a:latin typeface="Times New Roman"/>
                <a:ea typeface="Times New Roman"/>
                <a:cs typeface="Times New Roman"/>
                <a:sym typeface="Times New Roman"/>
              </a:rPr>
              <a:t>On Single Image Scale-Up Using Sparse-Representations</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rPr lang="en">
                <a:solidFill>
                  <a:schemeClr val="dk1"/>
                </a:solidFill>
                <a:latin typeface="Times New Roman"/>
                <a:ea typeface="Times New Roman"/>
                <a:cs typeface="Times New Roman"/>
                <a:sym typeface="Times New Roman"/>
              </a:rPr>
              <a:t>[5] Alec Radford, Luke Metz, and Soumith Chintala,</a:t>
            </a:r>
            <a:r>
              <a:rPr lang="en">
                <a:solidFill>
                  <a:schemeClr val="dk1"/>
                </a:solidFill>
                <a:latin typeface="Times New Roman"/>
                <a:ea typeface="Times New Roman"/>
                <a:cs typeface="Times New Roman"/>
                <a:sym typeface="Times New Roman"/>
              </a:rPr>
              <a:t>Unsupervised representation learning with deep convolutional generative adversarial networks In International Conference on Learning Representations (ICLR), 2016.</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rPr lang="en">
                <a:solidFill>
                  <a:schemeClr val="dk1"/>
                </a:solidFill>
                <a:latin typeface="Times New Roman"/>
                <a:ea typeface="Times New Roman"/>
                <a:cs typeface="Times New Roman"/>
                <a:sym typeface="Times New Roman"/>
              </a:rPr>
              <a:t>[6]</a:t>
            </a:r>
            <a:r>
              <a:rPr lang="en">
                <a:solidFill>
                  <a:schemeClr val="dk1"/>
                </a:solidFill>
                <a:latin typeface="Times New Roman"/>
                <a:ea typeface="Times New Roman"/>
                <a:cs typeface="Times New Roman"/>
                <a:sym typeface="Times New Roman"/>
              </a:rPr>
              <a:t>Seyedarian Hosseini, Thomas Boquet, Wojciech Stokowiec, Ying Zhang, Christian Jauvin, Chris Pal,</a:t>
            </a:r>
            <a:r>
              <a:rPr lang="en">
                <a:solidFill>
                  <a:schemeClr val="dk1"/>
                </a:solidFill>
                <a:latin typeface="Times New Roman"/>
                <a:ea typeface="Times New Roman"/>
                <a:cs typeface="Times New Roman"/>
                <a:sym typeface="Times New Roman"/>
              </a:rPr>
              <a:t>Fashion-Gen: The Generative Fashion Dataset and Challenge,Negar Rostamzadeh</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rPr lang="en">
                <a:solidFill>
                  <a:schemeClr val="dk1"/>
                </a:solidFill>
                <a:latin typeface="Times New Roman"/>
                <a:ea typeface="Times New Roman"/>
                <a:cs typeface="Times New Roman"/>
                <a:sym typeface="Times New Roman"/>
              </a:rPr>
              <a:t>[7] Y. Pu, Z. Gan, R. Henao, X. Yuan, C. Li, A. Stevens,and L. Carin, “Variational autoencoder for deep learning</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rPr lang="en">
                <a:solidFill>
                  <a:schemeClr val="dk1"/>
                </a:solidFill>
                <a:latin typeface="Times New Roman"/>
                <a:ea typeface="Times New Roman"/>
                <a:cs typeface="Times New Roman"/>
                <a:sym typeface="Times New Roman"/>
              </a:rPr>
              <a:t>of images, labels and captions,” in Advances in neural information processing systems, 2016, pp. 2352–2360.</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p:nvPr/>
        </p:nvSpPr>
        <p:spPr>
          <a:xfrm>
            <a:off x="1524000" y="1185866"/>
            <a:ext cx="7620000" cy="2738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43"/>
          <p:cNvSpPr txBox="1"/>
          <p:nvPr/>
        </p:nvSpPr>
        <p:spPr>
          <a:xfrm>
            <a:off x="1371600" y="857251"/>
            <a:ext cx="7772400" cy="346249"/>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Implementation</a:t>
            </a:r>
            <a:endParaRPr/>
          </a:p>
        </p:txBody>
      </p:sp>
      <p:sp>
        <p:nvSpPr>
          <p:cNvPr id="267" name="Google Shape;267;p43"/>
          <p:cNvSpPr txBox="1"/>
          <p:nvPr/>
        </p:nvSpPr>
        <p:spPr>
          <a:xfrm>
            <a:off x="193225" y="1355275"/>
            <a:ext cx="7485300" cy="650100"/>
          </a:xfrm>
          <a:prstGeom prst="rect">
            <a:avLst/>
          </a:prstGeom>
          <a:noFill/>
          <a:ln>
            <a:noFill/>
          </a:ln>
        </p:spPr>
        <p:txBody>
          <a:bodyPr anchorCtr="0" anchor="t" bIns="45700" lIns="91425" spcFirstLastPara="1" rIns="91425" wrap="square" tIns="45700">
            <a:noAutofit/>
          </a:bodyPr>
          <a:lstStyle/>
          <a:p>
            <a:pPr indent="12700" lvl="0" marL="342891" marR="0" rtl="0" algn="just">
              <a:spcBef>
                <a:spcPts val="0"/>
              </a:spcBef>
              <a:spcAft>
                <a:spcPts val="0"/>
              </a:spcAft>
              <a:buNone/>
            </a:pPr>
            <a:r>
              <a:rPr lang="en">
                <a:latin typeface="Times New Roman"/>
                <a:ea typeface="Times New Roman"/>
                <a:cs typeface="Times New Roman"/>
                <a:sym typeface="Times New Roman"/>
              </a:rPr>
              <a:t>After categorising and cropping the images we have trained DCGANs on </a:t>
            </a:r>
            <a:r>
              <a:rPr lang="en">
                <a:latin typeface="Times New Roman"/>
                <a:ea typeface="Times New Roman"/>
                <a:cs typeface="Times New Roman"/>
                <a:sym typeface="Times New Roman"/>
              </a:rPr>
              <a:t>fashion apparels </a:t>
            </a:r>
            <a:r>
              <a:rPr lang="en">
                <a:latin typeface="Times New Roman"/>
                <a:ea typeface="Times New Roman"/>
                <a:cs typeface="Times New Roman"/>
                <a:sym typeface="Times New Roman"/>
              </a:rPr>
              <a:t>to generate new T-shirts and Shirts Designs</a:t>
            </a:r>
            <a:endParaRPr>
              <a:latin typeface="Times New Roman"/>
              <a:ea typeface="Times New Roman"/>
              <a:cs typeface="Times New Roman"/>
              <a:sym typeface="Times New Roman"/>
            </a:endParaRPr>
          </a:p>
          <a:p>
            <a:pPr indent="12700" lvl="0" marL="342891" marR="0" rtl="0" algn="just">
              <a:spcBef>
                <a:spcPts val="0"/>
              </a:spcBef>
              <a:spcAft>
                <a:spcPts val="0"/>
              </a:spcAft>
              <a:buNone/>
            </a:pPr>
            <a:r>
              <a:t/>
            </a:r>
            <a:endParaRPr>
              <a:latin typeface="Times New Roman"/>
              <a:ea typeface="Times New Roman"/>
              <a:cs typeface="Times New Roman"/>
              <a:sym typeface="Times New Roman"/>
            </a:endParaRPr>
          </a:p>
          <a:p>
            <a:pPr indent="12700" lvl="0" marL="342891"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12700" lvl="0" marL="342891" marR="0" rtl="0" algn="just">
              <a:spcBef>
                <a:spcPts val="480"/>
              </a:spcBef>
              <a:spcAft>
                <a:spcPts val="0"/>
              </a:spcAft>
              <a:buNone/>
            </a:pPr>
            <a:r>
              <a:t/>
            </a:r>
            <a:endParaRPr/>
          </a:p>
          <a:p>
            <a:pPr indent="12700" lvl="0" marL="342891"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0" lvl="0" marL="342891" marR="0" rtl="0" algn="just">
              <a:spcBef>
                <a:spcPts val="480"/>
              </a:spcBef>
              <a:spcAft>
                <a:spcPts val="0"/>
              </a:spcAft>
              <a:buNone/>
            </a:pPr>
            <a:r>
              <a:t/>
            </a:r>
            <a:endParaRPr sz="2400">
              <a:solidFill>
                <a:schemeClr val="dk1"/>
              </a:solidFill>
              <a:latin typeface="Trebuchet MS"/>
              <a:ea typeface="Trebuchet MS"/>
              <a:cs typeface="Trebuchet MS"/>
              <a:sym typeface="Trebuchet MS"/>
            </a:endParaRPr>
          </a:p>
        </p:txBody>
      </p:sp>
      <p:pic>
        <p:nvPicPr>
          <p:cNvPr id="268" name="Google Shape;268;p43"/>
          <p:cNvPicPr preferRelativeResize="0"/>
          <p:nvPr/>
        </p:nvPicPr>
        <p:blipFill>
          <a:blip r:embed="rId3">
            <a:alphaModFix/>
          </a:blip>
          <a:stretch>
            <a:fillRect/>
          </a:stretch>
        </p:blipFill>
        <p:spPr>
          <a:xfrm>
            <a:off x="292774" y="1930437"/>
            <a:ext cx="8256075" cy="2095775"/>
          </a:xfrm>
          <a:prstGeom prst="rect">
            <a:avLst/>
          </a:prstGeom>
          <a:noFill/>
          <a:ln>
            <a:noFill/>
          </a:ln>
        </p:spPr>
      </p:pic>
      <p:sp>
        <p:nvSpPr>
          <p:cNvPr id="269" name="Google Shape;269;p43"/>
          <p:cNvSpPr txBox="1"/>
          <p:nvPr/>
        </p:nvSpPr>
        <p:spPr>
          <a:xfrm>
            <a:off x="3067975" y="4026200"/>
            <a:ext cx="1735800" cy="9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t>Epoch:</a:t>
            </a:r>
            <a:r>
              <a:rPr lang="en"/>
              <a:t> 900</a:t>
            </a:r>
            <a:endParaRPr/>
          </a:p>
          <a:p>
            <a:pPr indent="0" lvl="0" marL="0" rtl="0" algn="ctr">
              <a:spcBef>
                <a:spcPts val="0"/>
              </a:spcBef>
              <a:spcAft>
                <a:spcPts val="0"/>
              </a:spcAft>
              <a:buNone/>
            </a:pPr>
            <a:r>
              <a:rPr b="1" lang="en" u="sng"/>
              <a:t>Resolution:</a:t>
            </a:r>
            <a:r>
              <a:rPr lang="en"/>
              <a:t> 32*32</a:t>
            </a:r>
            <a:endParaRPr/>
          </a:p>
          <a:p>
            <a:pPr indent="0" lvl="0" marL="0" rtl="0" algn="ctr">
              <a:spcBef>
                <a:spcPts val="0"/>
              </a:spcBef>
              <a:spcAft>
                <a:spcPts val="0"/>
              </a:spcAft>
              <a:buNone/>
            </a:pPr>
            <a:r>
              <a:t/>
            </a:r>
            <a:endParaRPr b="1" u="sng"/>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p:nvPr/>
        </p:nvSpPr>
        <p:spPr>
          <a:xfrm>
            <a:off x="1524000" y="1185866"/>
            <a:ext cx="7620000" cy="2738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17"/>
          <p:cNvSpPr txBox="1"/>
          <p:nvPr/>
        </p:nvSpPr>
        <p:spPr>
          <a:xfrm>
            <a:off x="381000" y="1314450"/>
            <a:ext cx="8077200" cy="3543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 sz="1800" u="sng">
                <a:latin typeface="Times New Roman"/>
                <a:ea typeface="Times New Roman"/>
                <a:cs typeface="Times New Roman"/>
                <a:sym typeface="Times New Roman"/>
              </a:rPr>
              <a:t>Provide the suggestions and remarks given by the panel members.</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just">
              <a:spcBef>
                <a:spcPts val="300"/>
              </a:spcBef>
              <a:spcAft>
                <a:spcPts val="0"/>
              </a:spcAft>
              <a:buNone/>
            </a:pPr>
            <a:r>
              <a:t/>
            </a:r>
            <a:endParaRPr sz="1100">
              <a:latin typeface="Times New Roman"/>
              <a:ea typeface="Times New Roman"/>
              <a:cs typeface="Times New Roman"/>
              <a:sym typeface="Times New Roman"/>
            </a:endParaRPr>
          </a:p>
          <a:p>
            <a:pPr indent="0" lvl="0" marL="0" rtl="0" algn="just">
              <a:spcBef>
                <a:spcPts val="300"/>
              </a:spcBef>
              <a:spcAft>
                <a:spcPts val="0"/>
              </a:spcAft>
              <a:buNone/>
            </a:pPr>
            <a:r>
              <a:rPr lang="en" sz="1100">
                <a:latin typeface="Times New Roman"/>
                <a:ea typeface="Times New Roman"/>
                <a:cs typeface="Times New Roman"/>
                <a:sym typeface="Times New Roman"/>
              </a:rPr>
              <a:t>Finalizing the dataset for fashion Generator.</a:t>
            </a:r>
            <a:endParaRPr sz="1100">
              <a:latin typeface="Times New Roman"/>
              <a:ea typeface="Times New Roman"/>
              <a:cs typeface="Times New Roman"/>
              <a:sym typeface="Times New Roman"/>
            </a:endParaRPr>
          </a:p>
          <a:p>
            <a:pPr indent="0" lvl="0" marL="0" rtl="0" algn="just">
              <a:spcBef>
                <a:spcPts val="300"/>
              </a:spcBef>
              <a:spcAft>
                <a:spcPts val="0"/>
              </a:spcAft>
              <a:buNone/>
            </a:pPr>
            <a:r>
              <a:t/>
            </a:r>
            <a:endParaRPr sz="1100">
              <a:latin typeface="Times New Roman"/>
              <a:ea typeface="Times New Roman"/>
              <a:cs typeface="Times New Roman"/>
              <a:sym typeface="Times New Roman"/>
            </a:endParaRPr>
          </a:p>
          <a:p>
            <a:pPr indent="0" lvl="0" marL="0" marR="0" rtl="0" algn="just">
              <a:spcBef>
                <a:spcPts val="480"/>
              </a:spcBef>
              <a:spcAft>
                <a:spcPts val="0"/>
              </a:spcAft>
              <a:buNone/>
            </a:pPr>
            <a:r>
              <a:rPr lang="en" sz="1800" u="sng">
                <a:latin typeface="Times New Roman"/>
                <a:ea typeface="Times New Roman"/>
                <a:cs typeface="Times New Roman"/>
                <a:sym typeface="Times New Roman"/>
              </a:rPr>
              <a:t>Progress</a:t>
            </a:r>
            <a:endParaRPr sz="1800" u="sng">
              <a:latin typeface="Times New Roman"/>
              <a:ea typeface="Times New Roman"/>
              <a:cs typeface="Times New Roman"/>
              <a:sym typeface="Times New Roman"/>
            </a:endParaRPr>
          </a:p>
          <a:p>
            <a:pPr indent="0" lvl="0" marL="0" rtl="0" algn="just">
              <a:spcBef>
                <a:spcPts val="480"/>
              </a:spcBef>
              <a:spcAft>
                <a:spcPts val="0"/>
              </a:spcAft>
              <a:buNone/>
            </a:pPr>
            <a:r>
              <a:rPr lang="en" sz="1100">
                <a:highlight>
                  <a:schemeClr val="lt1"/>
                </a:highlight>
                <a:latin typeface="Times New Roman"/>
                <a:ea typeface="Times New Roman"/>
                <a:cs typeface="Times New Roman"/>
                <a:sym typeface="Times New Roman"/>
              </a:rPr>
              <a:t>At each stage, datasets differs with regard to the model requirements.</a:t>
            </a:r>
            <a:endParaRPr sz="1100">
              <a:highlight>
                <a:schemeClr val="lt1"/>
              </a:highlight>
              <a:latin typeface="Times New Roman"/>
              <a:ea typeface="Times New Roman"/>
              <a:cs typeface="Times New Roman"/>
              <a:sym typeface="Times New Roman"/>
            </a:endParaRPr>
          </a:p>
          <a:p>
            <a:pPr indent="-298450" lvl="0" marL="457200" rtl="0" algn="just">
              <a:spcBef>
                <a:spcPts val="480"/>
              </a:spcBef>
              <a:spcAft>
                <a:spcPts val="0"/>
              </a:spcAft>
              <a:buClr>
                <a:srgbClr val="000000"/>
              </a:buClr>
              <a:buSzPts val="1100"/>
              <a:buFont typeface="Times New Roman"/>
              <a:buChar char="●"/>
            </a:pPr>
            <a:r>
              <a:rPr lang="en" sz="1100">
                <a:highlight>
                  <a:schemeClr val="lt1"/>
                </a:highlight>
                <a:latin typeface="Times New Roman"/>
                <a:ea typeface="Times New Roman"/>
                <a:cs typeface="Times New Roman"/>
                <a:sym typeface="Times New Roman"/>
              </a:rPr>
              <a:t>In the preprocessing stage,for the bounding box  approach a set of 500+ images containing different e-commerce products like shoes, tshirts, dress etc with their respective coordinates of the bounding box is used.</a:t>
            </a:r>
            <a:endParaRPr sz="1100">
              <a:highlight>
                <a:schemeClr val="lt1"/>
              </a:highlight>
              <a:latin typeface="Times New Roman"/>
              <a:ea typeface="Times New Roman"/>
              <a:cs typeface="Times New Roman"/>
              <a:sym typeface="Times New Roman"/>
            </a:endParaRPr>
          </a:p>
          <a:p>
            <a:pPr indent="-298450" lvl="0" marL="457200" rtl="0" algn="just">
              <a:spcBef>
                <a:spcPts val="0"/>
              </a:spcBef>
              <a:spcAft>
                <a:spcPts val="0"/>
              </a:spcAft>
              <a:buClr>
                <a:srgbClr val="000000"/>
              </a:buClr>
              <a:buSzPts val="1100"/>
              <a:buChar char="●"/>
            </a:pPr>
            <a:r>
              <a:rPr lang="en" sz="1100">
                <a:highlight>
                  <a:schemeClr val="lt1"/>
                </a:highlight>
                <a:latin typeface="Times New Roman"/>
                <a:ea typeface="Times New Roman"/>
                <a:cs typeface="Times New Roman"/>
                <a:sym typeface="Times New Roman"/>
              </a:rPr>
              <a:t>For training the model for generating images</a:t>
            </a:r>
            <a:r>
              <a:rPr b="1" lang="en" sz="1100">
                <a:highlight>
                  <a:schemeClr val="lt1"/>
                </a:highlight>
                <a:latin typeface="Times New Roman"/>
                <a:ea typeface="Times New Roman"/>
                <a:cs typeface="Times New Roman"/>
                <a:sym typeface="Times New Roman"/>
              </a:rPr>
              <a:t> Kaggle Product Images Dataset and Web scrapped 10,000+ images </a:t>
            </a:r>
            <a:r>
              <a:rPr lang="en" sz="1100">
                <a:highlight>
                  <a:schemeClr val="lt1"/>
                </a:highlight>
                <a:latin typeface="Times New Roman"/>
                <a:ea typeface="Times New Roman"/>
                <a:cs typeface="Times New Roman"/>
                <a:sym typeface="Times New Roman"/>
              </a:rPr>
              <a:t>from different e-commerce platforms</a:t>
            </a:r>
            <a:r>
              <a:rPr b="1" lang="en" sz="1100">
                <a:highlight>
                  <a:schemeClr val="lt1"/>
                </a:highlight>
                <a:latin typeface="Times New Roman"/>
                <a:ea typeface="Times New Roman"/>
                <a:cs typeface="Times New Roman"/>
                <a:sym typeface="Times New Roman"/>
              </a:rPr>
              <a:t> </a:t>
            </a:r>
            <a:r>
              <a:rPr lang="en" sz="1100">
                <a:highlight>
                  <a:schemeClr val="lt1"/>
                </a:highlight>
                <a:latin typeface="Times New Roman"/>
                <a:ea typeface="Times New Roman"/>
                <a:cs typeface="Times New Roman"/>
                <a:sym typeface="Times New Roman"/>
              </a:rPr>
              <a:t> be incorporated.</a:t>
            </a:r>
            <a:endParaRPr sz="2400">
              <a:latin typeface="Times New Roman"/>
              <a:ea typeface="Times New Roman"/>
              <a:cs typeface="Times New Roman"/>
              <a:sym typeface="Times New Roman"/>
            </a:endParaRPr>
          </a:p>
        </p:txBody>
      </p:sp>
      <p:sp>
        <p:nvSpPr>
          <p:cNvPr id="83" name="Google Shape;83;p17"/>
          <p:cNvSpPr txBox="1"/>
          <p:nvPr/>
        </p:nvSpPr>
        <p:spPr>
          <a:xfrm>
            <a:off x="2667000" y="857251"/>
            <a:ext cx="6477000" cy="346249"/>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Suggestions from Review - 1</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p:nvPr/>
        </p:nvSpPr>
        <p:spPr>
          <a:xfrm>
            <a:off x="1524000" y="1185866"/>
            <a:ext cx="7620000" cy="27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5" name="Google Shape;275;p44"/>
          <p:cNvSpPr txBox="1"/>
          <p:nvPr/>
        </p:nvSpPr>
        <p:spPr>
          <a:xfrm>
            <a:off x="1371600" y="857251"/>
            <a:ext cx="7772400" cy="3462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Implementation</a:t>
            </a:r>
            <a:endParaRPr/>
          </a:p>
        </p:txBody>
      </p:sp>
      <p:sp>
        <p:nvSpPr>
          <p:cNvPr id="276" name="Google Shape;276;p44"/>
          <p:cNvSpPr txBox="1"/>
          <p:nvPr/>
        </p:nvSpPr>
        <p:spPr>
          <a:xfrm>
            <a:off x="193225" y="1355275"/>
            <a:ext cx="7485300" cy="678900"/>
          </a:xfrm>
          <a:prstGeom prst="rect">
            <a:avLst/>
          </a:prstGeom>
          <a:noFill/>
          <a:ln>
            <a:noFill/>
          </a:ln>
        </p:spPr>
        <p:txBody>
          <a:bodyPr anchorCtr="0" anchor="t" bIns="45700" lIns="91425" spcFirstLastPara="1" rIns="91425" wrap="square" tIns="45700">
            <a:noAutofit/>
          </a:bodyPr>
          <a:lstStyle/>
          <a:p>
            <a:pPr indent="12700" lvl="0" marL="342891" marR="0" rtl="0" algn="just">
              <a:spcBef>
                <a:spcPts val="0"/>
              </a:spcBef>
              <a:spcAft>
                <a:spcPts val="0"/>
              </a:spcAft>
              <a:buNone/>
            </a:pPr>
            <a:r>
              <a:rPr lang="en">
                <a:latin typeface="Times New Roman"/>
                <a:ea typeface="Times New Roman"/>
                <a:cs typeface="Times New Roman"/>
                <a:sym typeface="Times New Roman"/>
              </a:rPr>
              <a:t>We also trained the images against a Progressively Growing GAN, in order to perform a comparative analysis of both the approaches as mentioned in the previous review.</a:t>
            </a:r>
            <a:endParaRPr>
              <a:latin typeface="Times New Roman"/>
              <a:ea typeface="Times New Roman"/>
              <a:cs typeface="Times New Roman"/>
              <a:sym typeface="Times New Roman"/>
            </a:endParaRPr>
          </a:p>
          <a:p>
            <a:pPr indent="12700" lvl="0" marL="342891" marR="0" rtl="0" algn="just">
              <a:spcBef>
                <a:spcPts val="0"/>
              </a:spcBef>
              <a:spcAft>
                <a:spcPts val="0"/>
              </a:spcAft>
              <a:buNone/>
            </a:pPr>
            <a:r>
              <a:t/>
            </a:r>
            <a:endParaRPr>
              <a:latin typeface="Times New Roman"/>
              <a:ea typeface="Times New Roman"/>
              <a:cs typeface="Times New Roman"/>
              <a:sym typeface="Times New Roman"/>
            </a:endParaRPr>
          </a:p>
          <a:p>
            <a:pPr indent="12700" lvl="0" marL="342891"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12700" lvl="0" marL="342891" marR="0" rtl="0" algn="just">
              <a:spcBef>
                <a:spcPts val="480"/>
              </a:spcBef>
              <a:spcAft>
                <a:spcPts val="0"/>
              </a:spcAft>
              <a:buNone/>
            </a:pPr>
            <a:r>
              <a:t/>
            </a:r>
            <a:endParaRPr/>
          </a:p>
          <a:p>
            <a:pPr indent="12700" lvl="0" marL="342891"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0" lvl="0" marL="342891" marR="0" rtl="0" algn="just">
              <a:spcBef>
                <a:spcPts val="480"/>
              </a:spcBef>
              <a:spcAft>
                <a:spcPts val="0"/>
              </a:spcAft>
              <a:buNone/>
            </a:pPr>
            <a:r>
              <a:t/>
            </a:r>
            <a:endParaRPr sz="2400">
              <a:solidFill>
                <a:schemeClr val="dk1"/>
              </a:solidFill>
              <a:latin typeface="Trebuchet MS"/>
              <a:ea typeface="Trebuchet MS"/>
              <a:cs typeface="Trebuchet MS"/>
              <a:sym typeface="Trebuchet MS"/>
            </a:endParaRPr>
          </a:p>
        </p:txBody>
      </p:sp>
      <p:pic>
        <p:nvPicPr>
          <p:cNvPr id="277" name="Google Shape;277;p44"/>
          <p:cNvPicPr preferRelativeResize="0"/>
          <p:nvPr/>
        </p:nvPicPr>
        <p:blipFill>
          <a:blip r:embed="rId3">
            <a:alphaModFix/>
          </a:blip>
          <a:stretch>
            <a:fillRect/>
          </a:stretch>
        </p:blipFill>
        <p:spPr>
          <a:xfrm>
            <a:off x="5816100" y="2174225"/>
            <a:ext cx="2253278" cy="1897500"/>
          </a:xfrm>
          <a:prstGeom prst="rect">
            <a:avLst/>
          </a:prstGeom>
          <a:noFill/>
          <a:ln>
            <a:noFill/>
          </a:ln>
        </p:spPr>
      </p:pic>
      <p:pic>
        <p:nvPicPr>
          <p:cNvPr id="278" name="Google Shape;278;p44"/>
          <p:cNvPicPr preferRelativeResize="0"/>
          <p:nvPr/>
        </p:nvPicPr>
        <p:blipFill>
          <a:blip r:embed="rId4">
            <a:alphaModFix/>
          </a:blip>
          <a:stretch>
            <a:fillRect/>
          </a:stretch>
        </p:blipFill>
        <p:spPr>
          <a:xfrm>
            <a:off x="599225" y="2176275"/>
            <a:ext cx="2253275" cy="1897495"/>
          </a:xfrm>
          <a:prstGeom prst="rect">
            <a:avLst/>
          </a:prstGeom>
          <a:noFill/>
          <a:ln>
            <a:noFill/>
          </a:ln>
        </p:spPr>
      </p:pic>
      <p:pic>
        <p:nvPicPr>
          <p:cNvPr id="279" name="Google Shape;279;p44"/>
          <p:cNvPicPr preferRelativeResize="0"/>
          <p:nvPr/>
        </p:nvPicPr>
        <p:blipFill>
          <a:blip r:embed="rId5">
            <a:alphaModFix/>
          </a:blip>
          <a:stretch>
            <a:fillRect/>
          </a:stretch>
        </p:blipFill>
        <p:spPr>
          <a:xfrm>
            <a:off x="3211975" y="2186000"/>
            <a:ext cx="2253275" cy="1897495"/>
          </a:xfrm>
          <a:prstGeom prst="rect">
            <a:avLst/>
          </a:prstGeom>
          <a:noFill/>
          <a:ln>
            <a:noFill/>
          </a:ln>
        </p:spPr>
      </p:pic>
      <p:sp>
        <p:nvSpPr>
          <p:cNvPr id="280" name="Google Shape;280;p44"/>
          <p:cNvSpPr txBox="1"/>
          <p:nvPr/>
        </p:nvSpPr>
        <p:spPr>
          <a:xfrm>
            <a:off x="3067975" y="4026200"/>
            <a:ext cx="1735800" cy="9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t>Epoch:</a:t>
            </a:r>
            <a:r>
              <a:rPr lang="en"/>
              <a:t> 3750</a:t>
            </a:r>
            <a:endParaRPr/>
          </a:p>
          <a:p>
            <a:pPr indent="0" lvl="0" marL="0" rtl="0" algn="ctr">
              <a:spcBef>
                <a:spcPts val="0"/>
              </a:spcBef>
              <a:spcAft>
                <a:spcPts val="0"/>
              </a:spcAft>
              <a:buNone/>
            </a:pPr>
            <a:r>
              <a:rPr b="1" lang="en" u="sng"/>
              <a:t>Resolution:</a:t>
            </a:r>
            <a:r>
              <a:rPr lang="en"/>
              <a:t> 16*16</a:t>
            </a:r>
            <a:endParaRPr/>
          </a:p>
          <a:p>
            <a:pPr indent="0" lvl="0" marL="0" rtl="0" algn="ctr">
              <a:spcBef>
                <a:spcPts val="0"/>
              </a:spcBef>
              <a:spcAft>
                <a:spcPts val="0"/>
              </a:spcAft>
              <a:buNone/>
            </a:pPr>
            <a:r>
              <a:t/>
            </a:r>
            <a:endParaRPr b="1" u="sng"/>
          </a:p>
          <a:p>
            <a:pPr indent="0" lvl="0" marL="0" rtl="0" algn="ctr">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p:nvPr/>
        </p:nvSpPr>
        <p:spPr>
          <a:xfrm>
            <a:off x="2847485" y="2514600"/>
            <a:ext cx="2506584" cy="53091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p:nvPr/>
        </p:nvSpPr>
        <p:spPr>
          <a:xfrm>
            <a:off x="1524000" y="1185863"/>
            <a:ext cx="7620000" cy="2745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 name="Google Shape;89;p18"/>
          <p:cNvSpPr txBox="1"/>
          <p:nvPr/>
        </p:nvSpPr>
        <p:spPr>
          <a:xfrm>
            <a:off x="1371600" y="857250"/>
            <a:ext cx="7772400" cy="34627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 sz="2400" u="none" cap="none" strike="noStrike">
                <a:solidFill>
                  <a:srgbClr val="FF0000"/>
                </a:solidFill>
                <a:latin typeface="Trebuchet MS"/>
                <a:ea typeface="Trebuchet MS"/>
                <a:cs typeface="Trebuchet MS"/>
                <a:sym typeface="Trebuchet MS"/>
              </a:rPr>
              <a:t>User Classes and Characteristics</a:t>
            </a:r>
            <a:endParaRPr b="0" i="0" sz="1400" u="none" cap="none" strike="noStrike">
              <a:solidFill>
                <a:srgbClr val="000000"/>
              </a:solidFill>
              <a:latin typeface="Arial"/>
              <a:ea typeface="Arial"/>
              <a:cs typeface="Arial"/>
              <a:sym typeface="Arial"/>
            </a:endParaRPr>
          </a:p>
        </p:txBody>
      </p:sp>
      <p:sp>
        <p:nvSpPr>
          <p:cNvPr id="90" name="Google Shape;90;p18"/>
          <p:cNvSpPr txBox="1"/>
          <p:nvPr/>
        </p:nvSpPr>
        <p:spPr>
          <a:xfrm>
            <a:off x="503175" y="1900850"/>
            <a:ext cx="7019400" cy="2499000"/>
          </a:xfrm>
          <a:prstGeom prst="rect">
            <a:avLst/>
          </a:prstGeom>
          <a:noFill/>
          <a:ln>
            <a:noFill/>
          </a:ln>
        </p:spPr>
        <p:txBody>
          <a:bodyPr anchorCtr="0" anchor="ctr" bIns="45700" lIns="91425" spcFirstLastPara="1" rIns="91425" wrap="square" tIns="45700">
            <a:noAutofit/>
          </a:bodyPr>
          <a:lstStyle/>
          <a:p>
            <a:pPr indent="0" lvl="0" marL="0" rtl="0" algn="just">
              <a:spcBef>
                <a:spcPts val="3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Based on the features of the product and the objective aimed at with the product, the major classes of users fall under :</a:t>
            </a:r>
            <a:endParaRPr>
              <a:solidFill>
                <a:schemeClr val="dk1"/>
              </a:solidFill>
              <a:latin typeface="Times New Roman"/>
              <a:ea typeface="Times New Roman"/>
              <a:cs typeface="Times New Roman"/>
              <a:sym typeface="Times New Roman"/>
            </a:endParaRPr>
          </a:p>
          <a:p>
            <a:pPr indent="-317500" lvl="0" marL="914400" rtl="0" algn="just">
              <a:spcBef>
                <a:spcPts val="300"/>
              </a:spcBef>
              <a:spcAft>
                <a:spcPts val="0"/>
              </a:spcAft>
              <a:buClr>
                <a:schemeClr val="dk1"/>
              </a:buClr>
              <a:buSzPts val="1400"/>
              <a:buFont typeface="Times New Roman"/>
              <a:buAutoNum type="arabicPeriod"/>
            </a:pPr>
            <a:r>
              <a:rPr b="1" lang="en">
                <a:solidFill>
                  <a:schemeClr val="dk1"/>
                </a:solidFill>
                <a:latin typeface="Times New Roman"/>
                <a:ea typeface="Times New Roman"/>
                <a:cs typeface="Times New Roman"/>
                <a:sym typeface="Times New Roman"/>
              </a:rPr>
              <a:t>Large companies</a:t>
            </a:r>
            <a:r>
              <a:rPr lang="en">
                <a:solidFill>
                  <a:schemeClr val="dk1"/>
                </a:solidFill>
                <a:latin typeface="Times New Roman"/>
                <a:ea typeface="Times New Roman"/>
                <a:cs typeface="Times New Roman"/>
                <a:sym typeface="Times New Roman"/>
              </a:rPr>
              <a:t>: Companies that invest heavily into the designs coming out into their product line depend on their army of fashion designers to keep up with the demand and the dynamic market. Our model would help them focus on the features they like to repeat in their products while bringing out new features into the apparel.</a:t>
            </a:r>
            <a:endParaRPr>
              <a:solidFill>
                <a:schemeClr val="dk1"/>
              </a:solidFill>
              <a:latin typeface="Times New Roman"/>
              <a:ea typeface="Times New Roman"/>
              <a:cs typeface="Times New Roman"/>
              <a:sym typeface="Times New Roman"/>
            </a:endParaRPr>
          </a:p>
          <a:p>
            <a:pPr indent="-317500" lvl="0" marL="914400" rtl="0" algn="just">
              <a:spcBef>
                <a:spcPts val="0"/>
              </a:spcBef>
              <a:spcAft>
                <a:spcPts val="0"/>
              </a:spcAft>
              <a:buClr>
                <a:schemeClr val="dk1"/>
              </a:buClr>
              <a:buSzPts val="1400"/>
              <a:buFont typeface="Times New Roman"/>
              <a:buAutoNum type="arabicPeriod"/>
            </a:pPr>
            <a:r>
              <a:rPr b="1" lang="en">
                <a:solidFill>
                  <a:schemeClr val="dk1"/>
                </a:solidFill>
                <a:latin typeface="Times New Roman"/>
                <a:ea typeface="Times New Roman"/>
                <a:cs typeface="Times New Roman"/>
                <a:sym typeface="Times New Roman"/>
              </a:rPr>
              <a:t>Boutiques</a:t>
            </a:r>
            <a:r>
              <a:rPr lang="en">
                <a:solidFill>
                  <a:schemeClr val="dk1"/>
                </a:solidFill>
                <a:latin typeface="Times New Roman"/>
                <a:ea typeface="Times New Roman"/>
                <a:cs typeface="Times New Roman"/>
                <a:sym typeface="Times New Roman"/>
              </a:rPr>
              <a:t>: Medium to small enterprises that pride themselves in possessing designs unique to their brand would be encouraged to use a tool that upholds that value while offering them a vast array of choices in different products.</a:t>
            </a:r>
            <a:endParaRPr>
              <a:solidFill>
                <a:schemeClr val="dk1"/>
              </a:solidFill>
              <a:latin typeface="Times New Roman"/>
              <a:ea typeface="Times New Roman"/>
              <a:cs typeface="Times New Roman"/>
              <a:sym typeface="Times New Roman"/>
            </a:endParaRPr>
          </a:p>
          <a:p>
            <a:pPr indent="457200" lvl="0" marL="0" marR="0" rtl="0" algn="just">
              <a:spcBef>
                <a:spcPts val="480"/>
              </a:spcBef>
              <a:spcAft>
                <a:spcPts val="0"/>
              </a:spcAft>
              <a:buNone/>
            </a:pPr>
            <a:r>
              <a:rPr lang="en"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a:p>
            <a:pPr indent="457200" lvl="0" marL="0" marR="0" rtl="0" algn="just">
              <a:spcBef>
                <a:spcPts val="480"/>
              </a:spcBef>
              <a:spcAft>
                <a:spcPts val="0"/>
              </a:spcAft>
              <a:buNone/>
            </a:pPr>
            <a:r>
              <a:rPr lang="en"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p:nvPr/>
        </p:nvSpPr>
        <p:spPr>
          <a:xfrm>
            <a:off x="1524000" y="1185863"/>
            <a:ext cx="7620000" cy="2745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 name="Google Shape;96;p19"/>
          <p:cNvSpPr txBox="1"/>
          <p:nvPr/>
        </p:nvSpPr>
        <p:spPr>
          <a:xfrm>
            <a:off x="1371600" y="857250"/>
            <a:ext cx="7772400" cy="34627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 sz="2400" u="none" cap="none" strike="noStrike">
                <a:solidFill>
                  <a:srgbClr val="FF0000"/>
                </a:solidFill>
                <a:latin typeface="Trebuchet MS"/>
                <a:ea typeface="Trebuchet MS"/>
                <a:cs typeface="Trebuchet MS"/>
                <a:sym typeface="Trebuchet MS"/>
              </a:rPr>
              <a:t>Constraints / Dependencies </a:t>
            </a:r>
            <a:r>
              <a:rPr lang="en" sz="2400">
                <a:solidFill>
                  <a:srgbClr val="FF0000"/>
                </a:solidFill>
                <a:latin typeface="Trebuchet MS"/>
                <a:ea typeface="Trebuchet MS"/>
                <a:cs typeface="Trebuchet MS"/>
                <a:sym typeface="Trebuchet MS"/>
              </a:rPr>
              <a:t>/ Assumptions / </a:t>
            </a:r>
            <a:r>
              <a:rPr b="0" i="0" lang="en" sz="2400" u="none" cap="none" strike="noStrike">
                <a:solidFill>
                  <a:srgbClr val="FF0000"/>
                </a:solidFill>
                <a:latin typeface="Trebuchet MS"/>
                <a:ea typeface="Trebuchet MS"/>
                <a:cs typeface="Trebuchet MS"/>
                <a:sym typeface="Trebuchet MS"/>
              </a:rPr>
              <a:t>Risks</a:t>
            </a:r>
            <a:endParaRPr b="0" i="0" sz="1400" u="none" cap="none" strike="noStrike">
              <a:solidFill>
                <a:srgbClr val="000000"/>
              </a:solidFill>
              <a:latin typeface="Arial"/>
              <a:ea typeface="Arial"/>
              <a:cs typeface="Arial"/>
              <a:sym typeface="Arial"/>
            </a:endParaRPr>
          </a:p>
        </p:txBody>
      </p:sp>
      <p:sp>
        <p:nvSpPr>
          <p:cNvPr id="97" name="Google Shape;97;p19"/>
          <p:cNvSpPr txBox="1"/>
          <p:nvPr/>
        </p:nvSpPr>
        <p:spPr>
          <a:xfrm>
            <a:off x="590900" y="1343644"/>
            <a:ext cx="7005600" cy="35433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chemeClr val="dk1"/>
              </a:buClr>
              <a:buSzPts val="1100"/>
              <a:buFont typeface="Arial"/>
              <a:buNone/>
            </a:pPr>
            <a:r>
              <a:rPr lang="en" sz="1600" u="sng">
                <a:solidFill>
                  <a:schemeClr val="dk1"/>
                </a:solidFill>
                <a:latin typeface="Times New Roman"/>
                <a:ea typeface="Times New Roman"/>
                <a:cs typeface="Times New Roman"/>
                <a:sym typeface="Times New Roman"/>
              </a:rPr>
              <a:t>Dependencies:</a:t>
            </a:r>
            <a:endParaRPr sz="1600" u="sng">
              <a:solidFill>
                <a:schemeClr val="dk1"/>
              </a:solidFill>
              <a:latin typeface="Times New Roman"/>
              <a:ea typeface="Times New Roman"/>
              <a:cs typeface="Times New Roman"/>
              <a:sym typeface="Times New Roman"/>
            </a:endParaRPr>
          </a:p>
          <a:p>
            <a:pPr indent="0" lvl="0" marL="0" rtl="0" algn="just">
              <a:spcBef>
                <a:spcPts val="48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H</a:t>
            </a:r>
            <a:r>
              <a:rPr lang="en">
                <a:solidFill>
                  <a:schemeClr val="dk1"/>
                </a:solidFill>
                <a:latin typeface="Times New Roman"/>
                <a:ea typeface="Times New Roman"/>
                <a:cs typeface="Times New Roman"/>
                <a:sym typeface="Times New Roman"/>
              </a:rPr>
              <a:t>ardware requirements:Powerful GPUs </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Clr>
                <a:schemeClr val="dk1"/>
              </a:buClr>
              <a:buSzPts val="1100"/>
              <a:buFont typeface="Arial"/>
              <a:buNone/>
            </a:pPr>
            <a:r>
              <a:rPr lang="en" sz="1600" u="sng">
                <a:solidFill>
                  <a:schemeClr val="dk1"/>
                </a:solidFill>
                <a:latin typeface="Times New Roman"/>
                <a:ea typeface="Times New Roman"/>
                <a:cs typeface="Times New Roman"/>
                <a:sym typeface="Times New Roman"/>
              </a:rPr>
              <a:t>Assumptions:</a:t>
            </a:r>
            <a:endParaRPr sz="1600" u="sng">
              <a:solidFill>
                <a:schemeClr val="dk1"/>
              </a:solidFill>
              <a:latin typeface="Times New Roman"/>
              <a:ea typeface="Times New Roman"/>
              <a:cs typeface="Times New Roman"/>
              <a:sym typeface="Times New Roman"/>
            </a:endParaRPr>
          </a:p>
          <a:p>
            <a:pPr indent="-317500" lvl="0" marL="457200" rtl="0" algn="just">
              <a:spcBef>
                <a:spcPts val="48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Designers are willing to share their designs for our model to work as a service for them.</a:t>
            </a:r>
            <a:endParaRPr>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Images passed into the model for training should be of high resolution </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spcBef>
                <a:spcPts val="480"/>
              </a:spcBef>
              <a:spcAft>
                <a:spcPts val="0"/>
              </a:spcAft>
              <a:buClr>
                <a:schemeClr val="dk1"/>
              </a:buClr>
              <a:buSzPts val="1100"/>
              <a:buFont typeface="Arial"/>
              <a:buNone/>
            </a:pPr>
            <a:r>
              <a:rPr lang="en" sz="1600" u="sng">
                <a:solidFill>
                  <a:schemeClr val="dk1"/>
                </a:solidFill>
                <a:latin typeface="Times New Roman"/>
                <a:ea typeface="Times New Roman"/>
                <a:cs typeface="Times New Roman"/>
                <a:sym typeface="Times New Roman"/>
              </a:rPr>
              <a:t>Risks:</a:t>
            </a:r>
            <a:endParaRPr sz="1600" u="sng">
              <a:solidFill>
                <a:schemeClr val="dk1"/>
              </a:solidFill>
              <a:latin typeface="Times New Roman"/>
              <a:ea typeface="Times New Roman"/>
              <a:cs typeface="Times New Roman"/>
              <a:sym typeface="Times New Roman"/>
            </a:endParaRPr>
          </a:p>
          <a:p>
            <a:pPr indent="-317500" lvl="0" marL="457200" rtl="0" algn="just">
              <a:spcBef>
                <a:spcPts val="48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Obtaining high resolution of the new fashion apparel is one of the challenge.</a:t>
            </a:r>
            <a:endParaRPr>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Powerful GPU requirement should be fulfilled.</a:t>
            </a:r>
            <a:endParaRPr>
              <a:solidFill>
                <a:schemeClr val="dk1"/>
              </a:solidFill>
              <a:latin typeface="Times New Roman"/>
              <a:ea typeface="Times New Roman"/>
              <a:cs typeface="Times New Roman"/>
              <a:sym typeface="Times New Roman"/>
            </a:endParaRPr>
          </a:p>
          <a:p>
            <a:pPr indent="0" lvl="0" marL="0" rtl="0" algn="just">
              <a:spcBef>
                <a:spcPts val="48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p:nvPr/>
        </p:nvSpPr>
        <p:spPr>
          <a:xfrm>
            <a:off x="1524000" y="1185863"/>
            <a:ext cx="7620000" cy="2738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 name="Google Shape;104;p20"/>
          <p:cNvSpPr txBox="1"/>
          <p:nvPr/>
        </p:nvSpPr>
        <p:spPr>
          <a:xfrm>
            <a:off x="1371600" y="857250"/>
            <a:ext cx="7772400" cy="346249"/>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 sz="2400" u="none" cap="none" strike="noStrike">
                <a:solidFill>
                  <a:srgbClr val="FF0000"/>
                </a:solidFill>
                <a:latin typeface="Trebuchet MS"/>
                <a:ea typeface="Trebuchet MS"/>
                <a:cs typeface="Trebuchet MS"/>
                <a:sym typeface="Trebuchet MS"/>
              </a:rPr>
              <a:t>Functional Requirements</a:t>
            </a:r>
            <a:endParaRPr b="0" i="0" sz="1400" u="none" cap="none" strike="noStrike">
              <a:solidFill>
                <a:srgbClr val="000000"/>
              </a:solidFill>
              <a:latin typeface="Arial"/>
              <a:ea typeface="Arial"/>
              <a:cs typeface="Arial"/>
              <a:sym typeface="Arial"/>
            </a:endParaRPr>
          </a:p>
        </p:txBody>
      </p:sp>
      <p:sp>
        <p:nvSpPr>
          <p:cNvPr id="105" name="Google Shape;105;p20"/>
          <p:cNvSpPr txBox="1"/>
          <p:nvPr/>
        </p:nvSpPr>
        <p:spPr>
          <a:xfrm>
            <a:off x="-46575" y="1324950"/>
            <a:ext cx="8048100" cy="30000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functional requirements of our product are:</a:t>
            </a:r>
            <a:endParaRPr>
              <a:solidFill>
                <a:schemeClr val="dk1"/>
              </a:solidFill>
              <a:latin typeface="Times New Roman"/>
              <a:ea typeface="Times New Roman"/>
              <a:cs typeface="Times New Roman"/>
              <a:sym typeface="Times New Roman"/>
            </a:endParaRPr>
          </a:p>
          <a:p>
            <a:pPr indent="-317500" lvl="0" marL="971550" rtl="0" algn="just">
              <a:lnSpc>
                <a:spcPct val="115000"/>
              </a:lnSpc>
              <a:spcBef>
                <a:spcPts val="3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data entered into the model will be pictures selected from the client for the optimal designs required by the client.</a:t>
            </a:r>
            <a:endParaRPr>
              <a:solidFill>
                <a:schemeClr val="dk1"/>
              </a:solidFill>
              <a:latin typeface="Times New Roman"/>
              <a:ea typeface="Times New Roman"/>
              <a:cs typeface="Times New Roman"/>
              <a:sym typeface="Times New Roman"/>
            </a:endParaRPr>
          </a:p>
          <a:p>
            <a:pPr indent="-317500" lvl="0" marL="971550" rtl="0" algn="just">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generated images will be stored in a secure database to allow sharing with the authorised customer, when necessary.</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p:nvPr/>
        </p:nvSpPr>
        <p:spPr>
          <a:xfrm>
            <a:off x="1524000" y="1185863"/>
            <a:ext cx="7620000" cy="2745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 name="Google Shape;112;p21"/>
          <p:cNvSpPr txBox="1"/>
          <p:nvPr/>
        </p:nvSpPr>
        <p:spPr>
          <a:xfrm>
            <a:off x="1371600" y="857250"/>
            <a:ext cx="7772400" cy="34627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 sz="2400">
                <a:solidFill>
                  <a:srgbClr val="FF0000"/>
                </a:solidFill>
                <a:latin typeface="Trebuchet MS"/>
                <a:ea typeface="Trebuchet MS"/>
                <a:cs typeface="Trebuchet MS"/>
                <a:sym typeface="Trebuchet MS"/>
              </a:rPr>
              <a:t>Non - Functional Requirements</a:t>
            </a:r>
            <a:endParaRPr sz="1400">
              <a:solidFill>
                <a:srgbClr val="000000"/>
              </a:solidFill>
              <a:latin typeface="Arial"/>
              <a:ea typeface="Arial"/>
              <a:cs typeface="Arial"/>
              <a:sym typeface="Arial"/>
            </a:endParaRPr>
          </a:p>
        </p:txBody>
      </p:sp>
      <p:sp>
        <p:nvSpPr>
          <p:cNvPr id="113" name="Google Shape;113;p21"/>
          <p:cNvSpPr txBox="1"/>
          <p:nvPr/>
        </p:nvSpPr>
        <p:spPr>
          <a:xfrm>
            <a:off x="0" y="1608700"/>
            <a:ext cx="8072700" cy="3013500"/>
          </a:xfrm>
          <a:prstGeom prst="rect">
            <a:avLst/>
          </a:prstGeom>
          <a:noFill/>
          <a:ln>
            <a:noFill/>
          </a:ln>
        </p:spPr>
        <p:txBody>
          <a:bodyPr anchorCtr="0" anchor="ctr" bIns="45700" lIns="91425" spcFirstLastPara="1" rIns="91425" wrap="square" tIns="45700">
            <a:noAutofit/>
          </a:bodyPr>
          <a:lstStyle/>
          <a:p>
            <a:pPr indent="-317500" lvl="0" marL="457200" marR="0" rtl="0" algn="just">
              <a:lnSpc>
                <a:spcPct val="100000"/>
              </a:lnSpc>
              <a:spcBef>
                <a:spcPts val="480"/>
              </a:spcBef>
              <a:spcAft>
                <a:spcPts val="0"/>
              </a:spcAft>
              <a:buSzPts val="1400"/>
              <a:buFont typeface="Times New Roman"/>
              <a:buChar char="●"/>
            </a:pPr>
            <a:r>
              <a:rPr b="1" lang="en">
                <a:latin typeface="Times New Roman"/>
                <a:ea typeface="Times New Roman"/>
                <a:cs typeface="Times New Roman"/>
                <a:sym typeface="Times New Roman"/>
              </a:rPr>
              <a:t>Usability</a:t>
            </a:r>
            <a:r>
              <a:rPr lang="en">
                <a:latin typeface="Times New Roman"/>
                <a:ea typeface="Times New Roman"/>
                <a:cs typeface="Times New Roman"/>
                <a:sym typeface="Times New Roman"/>
              </a:rPr>
              <a:t>: The system should be easy to use. The system also should be user friendly for admins because anyone can be admin instead of programmers. Training the GANs and classifiers is used too many times, so it is better to make it easy.</a:t>
            </a:r>
            <a:endParaRPr>
              <a:latin typeface="Times New Roman"/>
              <a:ea typeface="Times New Roman"/>
              <a:cs typeface="Times New Roman"/>
              <a:sym typeface="Times New Roman"/>
            </a:endParaRPr>
          </a:p>
          <a:p>
            <a:pPr indent="0" lvl="0" marL="457200" marR="0" rtl="0" algn="just">
              <a:lnSpc>
                <a:spcPct val="100000"/>
              </a:lnSpc>
              <a:spcBef>
                <a:spcPts val="480"/>
              </a:spcBef>
              <a:spcAft>
                <a:spcPts val="0"/>
              </a:spcAft>
              <a:buNone/>
            </a:pPr>
            <a:r>
              <a:t/>
            </a:r>
            <a:endParaRPr>
              <a:latin typeface="Times New Roman"/>
              <a:ea typeface="Times New Roman"/>
              <a:cs typeface="Times New Roman"/>
              <a:sym typeface="Times New Roman"/>
            </a:endParaRPr>
          </a:p>
          <a:p>
            <a:pPr indent="-317500" lvl="0" marL="457200" marR="0" rtl="0" algn="just">
              <a:lnSpc>
                <a:spcPct val="100000"/>
              </a:lnSpc>
              <a:spcBef>
                <a:spcPts val="480"/>
              </a:spcBef>
              <a:spcAft>
                <a:spcPts val="0"/>
              </a:spcAft>
              <a:buSzPts val="1400"/>
              <a:buFont typeface="Times New Roman"/>
              <a:buChar char="●"/>
            </a:pPr>
            <a:r>
              <a:rPr b="1" lang="en">
                <a:latin typeface="Times New Roman"/>
                <a:ea typeface="Times New Roman"/>
                <a:cs typeface="Times New Roman"/>
                <a:sym typeface="Times New Roman"/>
              </a:rPr>
              <a:t>Reliability</a:t>
            </a:r>
            <a:r>
              <a:rPr lang="en">
                <a:latin typeface="Times New Roman"/>
                <a:ea typeface="Times New Roman"/>
                <a:cs typeface="Times New Roman"/>
                <a:sym typeface="Times New Roman"/>
              </a:rPr>
              <a:t>: This software will be developed with machine learning, feature engineering and deep learning techniques. Also, user provided data will be used to compare with result and measure reliability. With recent machine learning techniques, user gained data should be enough for reliability if enough data is obtained. </a:t>
            </a:r>
            <a:endParaRPr>
              <a:latin typeface="Times New Roman"/>
              <a:ea typeface="Times New Roman"/>
              <a:cs typeface="Times New Roman"/>
              <a:sym typeface="Times New Roman"/>
            </a:endParaRPr>
          </a:p>
          <a:p>
            <a:pPr indent="0" lvl="0" marL="457200" marR="0" rtl="0" algn="just">
              <a:lnSpc>
                <a:spcPct val="100000"/>
              </a:lnSpc>
              <a:spcBef>
                <a:spcPts val="480"/>
              </a:spcBef>
              <a:spcAft>
                <a:spcPts val="0"/>
              </a:spcAft>
              <a:buNone/>
            </a:pPr>
            <a:r>
              <a:t/>
            </a:r>
            <a:endParaRPr>
              <a:latin typeface="Times New Roman"/>
              <a:ea typeface="Times New Roman"/>
              <a:cs typeface="Times New Roman"/>
              <a:sym typeface="Times New Roman"/>
            </a:endParaRPr>
          </a:p>
          <a:p>
            <a:pPr indent="-317500" lvl="0" marL="457200" marR="0" rtl="0" algn="just">
              <a:lnSpc>
                <a:spcPct val="100000"/>
              </a:lnSpc>
              <a:spcBef>
                <a:spcPts val="480"/>
              </a:spcBef>
              <a:spcAft>
                <a:spcPts val="0"/>
              </a:spcAft>
              <a:buSzPts val="1400"/>
              <a:buFont typeface="Times New Roman"/>
              <a:buChar char="●"/>
            </a:pPr>
            <a:r>
              <a:rPr b="1" lang="en">
                <a:latin typeface="Times New Roman"/>
                <a:ea typeface="Times New Roman"/>
                <a:cs typeface="Times New Roman"/>
                <a:sym typeface="Times New Roman"/>
              </a:rPr>
              <a:t>Performance</a:t>
            </a:r>
            <a:r>
              <a:rPr lang="en">
                <a:latin typeface="Times New Roman"/>
                <a:ea typeface="Times New Roman"/>
                <a:cs typeface="Times New Roman"/>
                <a:sym typeface="Times New Roman"/>
              </a:rPr>
              <a:t>: Calculation time and response time depends on the size of the datasets provided by the fashion . Whole cycle of generating images will take not more than a week. The capacity of servers should be as high as possible.</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p:nvPr/>
        </p:nvSpPr>
        <p:spPr>
          <a:xfrm>
            <a:off x="1524000" y="1185863"/>
            <a:ext cx="7620000" cy="27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 name="Google Shape;120;p22"/>
          <p:cNvSpPr txBox="1"/>
          <p:nvPr/>
        </p:nvSpPr>
        <p:spPr>
          <a:xfrm>
            <a:off x="1371600" y="857250"/>
            <a:ext cx="7772400" cy="3462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 sz="2400">
                <a:solidFill>
                  <a:srgbClr val="FF0000"/>
                </a:solidFill>
                <a:latin typeface="Trebuchet MS"/>
                <a:ea typeface="Trebuchet MS"/>
                <a:cs typeface="Trebuchet MS"/>
                <a:sym typeface="Trebuchet MS"/>
              </a:rPr>
              <a:t>Non - Functional Requirements</a:t>
            </a:r>
            <a:endParaRPr sz="1400">
              <a:solidFill>
                <a:srgbClr val="000000"/>
              </a:solidFill>
              <a:latin typeface="Arial"/>
              <a:ea typeface="Arial"/>
              <a:cs typeface="Arial"/>
              <a:sym typeface="Arial"/>
            </a:endParaRPr>
          </a:p>
        </p:txBody>
      </p:sp>
      <p:sp>
        <p:nvSpPr>
          <p:cNvPr id="121" name="Google Shape;121;p22"/>
          <p:cNvSpPr txBox="1"/>
          <p:nvPr/>
        </p:nvSpPr>
        <p:spPr>
          <a:xfrm>
            <a:off x="0" y="1463025"/>
            <a:ext cx="8072700" cy="2153400"/>
          </a:xfrm>
          <a:prstGeom prst="rect">
            <a:avLst/>
          </a:prstGeom>
          <a:noFill/>
          <a:ln>
            <a:noFill/>
          </a:ln>
        </p:spPr>
        <p:txBody>
          <a:bodyPr anchorCtr="0" anchor="ctr" bIns="45700" lIns="91425" spcFirstLastPara="1" rIns="91425" wrap="square" tIns="45700">
            <a:noAutofit/>
          </a:bodyPr>
          <a:lstStyle/>
          <a:p>
            <a:pPr indent="-317500" lvl="0" marL="457200" marR="0" rtl="0" algn="just">
              <a:lnSpc>
                <a:spcPct val="100000"/>
              </a:lnSpc>
              <a:spcBef>
                <a:spcPts val="480"/>
              </a:spcBef>
              <a:spcAft>
                <a:spcPts val="0"/>
              </a:spcAft>
              <a:buSzPts val="1400"/>
              <a:buFont typeface="Times New Roman"/>
              <a:buChar char="●"/>
            </a:pPr>
            <a:r>
              <a:rPr b="1" lang="en">
                <a:latin typeface="Times New Roman"/>
                <a:ea typeface="Times New Roman"/>
                <a:cs typeface="Times New Roman"/>
                <a:sym typeface="Times New Roman"/>
              </a:rPr>
              <a:t>Security</a:t>
            </a:r>
            <a:r>
              <a:rPr b="1" lang="en">
                <a:latin typeface="Times New Roman"/>
                <a:ea typeface="Times New Roman"/>
                <a:cs typeface="Times New Roman"/>
                <a:sym typeface="Times New Roman"/>
              </a:rPr>
              <a:t> </a:t>
            </a:r>
            <a:r>
              <a:rPr lang="en">
                <a:latin typeface="Times New Roman"/>
                <a:ea typeface="Times New Roman"/>
                <a:cs typeface="Times New Roman"/>
                <a:sym typeface="Times New Roman"/>
              </a:rPr>
              <a:t>: </a:t>
            </a:r>
            <a:r>
              <a:rPr lang="en">
                <a:solidFill>
                  <a:schemeClr val="dk1"/>
                </a:solidFill>
                <a:highlight>
                  <a:srgbClr val="FFFFFF"/>
                </a:highlight>
                <a:latin typeface="Times New Roman"/>
                <a:ea typeface="Times New Roman"/>
                <a:cs typeface="Times New Roman"/>
                <a:sym typeface="Times New Roman"/>
              </a:rPr>
              <a:t>Our application provides areas of security which impose requirements such that the new images generated by our model is not leaked as well as the images provided by the fashion houses are also protected.Therefore, any stored user credentials are encrypted to secure their data and no plaintext account information is stored on our application.</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p:nvPr/>
        </p:nvSpPr>
        <p:spPr>
          <a:xfrm>
            <a:off x="1524000" y="1185866"/>
            <a:ext cx="7620000" cy="2738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23"/>
          <p:cNvSpPr txBox="1"/>
          <p:nvPr/>
        </p:nvSpPr>
        <p:spPr>
          <a:xfrm>
            <a:off x="381000" y="857251"/>
            <a:ext cx="8763000" cy="346249"/>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 sz="2400">
                <a:solidFill>
                  <a:srgbClr val="FF0000"/>
                </a:solidFill>
                <a:latin typeface="Trebuchet MS"/>
                <a:ea typeface="Trebuchet MS"/>
                <a:cs typeface="Trebuchet MS"/>
                <a:sym typeface="Trebuchet MS"/>
              </a:rPr>
              <a:t>Literature Survey</a:t>
            </a:r>
            <a:endParaRPr sz="2400">
              <a:solidFill>
                <a:srgbClr val="FF0000"/>
              </a:solidFill>
              <a:latin typeface="Trebuchet MS"/>
              <a:ea typeface="Trebuchet MS"/>
              <a:cs typeface="Trebuchet MS"/>
              <a:sym typeface="Trebuchet MS"/>
            </a:endParaRPr>
          </a:p>
        </p:txBody>
      </p:sp>
      <p:sp>
        <p:nvSpPr>
          <p:cNvPr id="129" name="Google Shape;129;p23"/>
          <p:cNvSpPr txBox="1"/>
          <p:nvPr/>
        </p:nvSpPr>
        <p:spPr>
          <a:xfrm>
            <a:off x="381000" y="1397700"/>
            <a:ext cx="7848600" cy="3511800"/>
          </a:xfrm>
          <a:prstGeom prst="rect">
            <a:avLst/>
          </a:prstGeom>
          <a:noFill/>
          <a:ln>
            <a:noFill/>
          </a:ln>
        </p:spPr>
        <p:txBody>
          <a:bodyPr anchorCtr="0" anchor="t" bIns="45700" lIns="91425" spcFirstLastPara="1" rIns="91425" wrap="square" tIns="45700">
            <a:noAutofit/>
          </a:bodyPr>
          <a:lstStyle/>
          <a:p>
            <a:pPr indent="-317500" lvl="0" marL="457200" rtl="0" algn="just">
              <a:spcBef>
                <a:spcPts val="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Natsumi Kato, Naoya Muramatsu , Hiroyuki Osone, Yoichi Ochiai , Daitetsu Sato University of Tsukuba, </a:t>
            </a:r>
            <a:r>
              <a:rPr i="1" lang="en">
                <a:solidFill>
                  <a:schemeClr val="dk1"/>
                </a:solidFill>
                <a:latin typeface="Times New Roman"/>
                <a:ea typeface="Times New Roman"/>
                <a:cs typeface="Times New Roman"/>
                <a:sym typeface="Times New Roman"/>
              </a:rPr>
              <a:t>DeepWear: a Case Study of Collaborative Design between Human and Artificial Intelligence</a:t>
            </a:r>
            <a:endParaRPr>
              <a:solidFill>
                <a:schemeClr val="dk1"/>
              </a:solidFill>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In this work, they present DeepWear, a practical designing clothes system use DCGANs to generate images and designers make clothes by receiving instruction from those images. State-of-the-art deep learning techniques are first applied to the workflow of designing clothes.</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system takes specific brand clothes images belonging to different categories as the input, learns the feature of inputs, generates images that look close to the clothes, then patterns instructed from the images are made and an author creates clothes based on that.</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