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530F21-48A9-44D4-B8DE-2097EC240151}">
  <a:tblStyle styleId="{BF530F21-48A9-44D4-B8DE-2097EC2401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a:t>
            </a:r>
            <a:endParaRPr/>
          </a:p>
        </p:txBody>
      </p:sp>
      <p:sp>
        <p:nvSpPr>
          <p:cNvPr id="148" name="Google Shape;148;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K</a:t>
            </a:r>
            <a:endParaRPr/>
          </a:p>
        </p:txBody>
      </p:sp>
      <p:sp>
        <p:nvSpPr>
          <p:cNvPr id="155" name="Google Shape;155;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D</a:t>
            </a:r>
            <a:endParaRPr/>
          </a:p>
        </p:txBody>
      </p:sp>
      <p:sp>
        <p:nvSpPr>
          <p:cNvPr id="162" name="Google Shape;162;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D</a:t>
            </a:r>
            <a:endParaRPr/>
          </a:p>
        </p:txBody>
      </p:sp>
      <p:sp>
        <p:nvSpPr>
          <p:cNvPr id="169" name="Google Shape;169;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7f8e78471_0_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D</a:t>
            </a:r>
            <a:endParaRPr/>
          </a:p>
        </p:txBody>
      </p:sp>
      <p:sp>
        <p:nvSpPr>
          <p:cNvPr id="177" name="Google Shape;177;ga7f8e78471_0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7f8e78471_0_1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D</a:t>
            </a:r>
            <a:endParaRPr/>
          </a:p>
        </p:txBody>
      </p:sp>
      <p:sp>
        <p:nvSpPr>
          <p:cNvPr id="187" name="Google Shape;187;ga7f8e78471_0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7f8e78471_0_2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K</a:t>
            </a:r>
            <a:endParaRPr/>
          </a:p>
        </p:txBody>
      </p:sp>
      <p:sp>
        <p:nvSpPr>
          <p:cNvPr id="195" name="Google Shape;195;ga7f8e78471_0_2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00ddb21f6_0_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K</a:t>
            </a:r>
            <a:endParaRPr/>
          </a:p>
        </p:txBody>
      </p:sp>
      <p:sp>
        <p:nvSpPr>
          <p:cNvPr id="203" name="Google Shape;203;gb00ddb21f6_0_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7fefc76b77312d_2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K</a:t>
            </a:r>
            <a:endParaRPr/>
          </a:p>
        </p:txBody>
      </p:sp>
      <p:sp>
        <p:nvSpPr>
          <p:cNvPr id="213" name="Google Shape;213;g2c7fefc76b77312d_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00ddb21f6_1_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t>K</a:t>
            </a:r>
            <a:endParaRPr/>
          </a:p>
        </p:txBody>
      </p:sp>
      <p:sp>
        <p:nvSpPr>
          <p:cNvPr id="224" name="Google Shape;224;gb00ddb21f6_1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004ce1cfe_0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004ce1cfe_0_1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a:t>
            </a:r>
            <a:endParaRPr/>
          </a:p>
        </p:txBody>
      </p:sp>
      <p:sp>
        <p:nvSpPr>
          <p:cNvPr id="233" name="Google Shape;233;gb004ce1cfe_0_1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004ce1cfe_0_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004ce1cfe_0_2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a:t>
            </a:r>
            <a:endParaRPr/>
          </a:p>
        </p:txBody>
      </p:sp>
      <p:sp>
        <p:nvSpPr>
          <p:cNvPr id="241" name="Google Shape;241;gb004ce1cfe_0_21: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004ce1cfe_0_2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004ce1cfe_0_2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a:t>
            </a:r>
            <a:endParaRPr/>
          </a:p>
        </p:txBody>
      </p:sp>
      <p:sp>
        <p:nvSpPr>
          <p:cNvPr id="249" name="Google Shape;249;gb004ce1cfe_0_28: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7fefc76b77312d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2c7fefc76b77312d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n-US"/>
              <a:t>A</a:t>
            </a:r>
            <a:endParaRPr/>
          </a:p>
        </p:txBody>
      </p:sp>
      <p:sp>
        <p:nvSpPr>
          <p:cNvPr id="257" name="Google Shape;257;g2c7fefc76b77312d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n-US"/>
              <a:t>A</a:t>
            </a:r>
            <a:endParaRPr/>
          </a:p>
        </p:txBody>
      </p:sp>
      <p:sp>
        <p:nvSpPr>
          <p:cNvPr id="269" name="Google Shape;269;p1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00ddb21f6_1_3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b00ddb21f6_1_3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n-US"/>
              <a:t>A</a:t>
            </a:r>
            <a:endParaRPr/>
          </a:p>
        </p:txBody>
      </p:sp>
      <p:sp>
        <p:nvSpPr>
          <p:cNvPr id="278" name="Google Shape;278;gb00ddb21f6_1_3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3: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n-US"/>
              <a:t>A</a:t>
            </a:r>
            <a:endParaRPr/>
          </a:p>
        </p:txBody>
      </p:sp>
      <p:sp>
        <p:nvSpPr>
          <p:cNvPr id="287" name="Google Shape;287;p13: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
            </a:r>
            <a:endParaRPr/>
          </a:p>
        </p:txBody>
      </p:sp>
      <p:sp>
        <p:nvSpPr>
          <p:cNvPr id="295" name="Google Shape;295;p1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1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kavya</a:t>
            </a:r>
            <a:endParaRPr/>
          </a:p>
        </p:txBody>
      </p:sp>
      <p:sp>
        <p:nvSpPr>
          <p:cNvPr id="92" name="Google Shape;92;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kavya</a:t>
            </a:r>
            <a:endParaRPr/>
          </a:p>
        </p:txBody>
      </p:sp>
      <p:sp>
        <p:nvSpPr>
          <p:cNvPr id="100" name="Google Shape;100;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fa9bf337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affa9bf337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
            </a:r>
            <a:endParaRPr/>
          </a:p>
        </p:txBody>
      </p:sp>
      <p:sp>
        <p:nvSpPr>
          <p:cNvPr id="108" name="Google Shape;108;gaffa9bf337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ffa9bf337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affa9bf337_0_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
            </a:r>
            <a:endParaRPr/>
          </a:p>
        </p:txBody>
      </p:sp>
      <p:sp>
        <p:nvSpPr>
          <p:cNvPr id="116" name="Google Shape;116;gaffa9bf337_0_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ffa9bf337_0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affa9bf337_0_1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a:t>
            </a:r>
            <a:endParaRPr/>
          </a:p>
        </p:txBody>
      </p:sp>
      <p:sp>
        <p:nvSpPr>
          <p:cNvPr id="124" name="Google Shape;124;gaffa9bf337_0_1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fa9bf337_0_2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affa9bf337_0_2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a:t>
            </a:r>
            <a:endParaRPr/>
          </a:p>
        </p:txBody>
      </p:sp>
      <p:sp>
        <p:nvSpPr>
          <p:cNvPr id="132" name="Google Shape;132;gaffa9bf337_0_2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ffa9bf337_0_2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affa9bf337_0_29: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a:t>
            </a:r>
            <a:endParaRPr/>
          </a:p>
        </p:txBody>
      </p:sp>
      <p:sp>
        <p:nvSpPr>
          <p:cNvPr id="140" name="Google Shape;140;gaffa9bf337_0_29: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10962132" y="226826"/>
            <a:ext cx="783335" cy="276600"/>
            <a:chOff x="8283500" y="77358"/>
            <a:chExt cx="783335" cy="276600"/>
          </a:xfrm>
        </p:grpSpPr>
        <p:pic>
          <p:nvPicPr>
            <p:cNvPr id="16" name="Google Shape;16;p1"/>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1"/>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1"/>
          <p:cNvSpPr/>
          <p:nvPr/>
        </p:nvSpPr>
        <p:spPr>
          <a:xfrm>
            <a:off x="2743200" y="1600200"/>
            <a:ext cx="7924800" cy="113877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UE17CS490A – Capstone Project Phase – 1</a:t>
            </a:r>
            <a:endParaRPr/>
          </a:p>
          <a:p>
            <a:pPr indent="0" lvl="0" marL="0" marR="0" rtl="0" algn="ctr">
              <a:spcBef>
                <a:spcPts val="0"/>
              </a:spcBef>
              <a:spcAft>
                <a:spcPts val="0"/>
              </a:spcAft>
              <a:buNone/>
            </a:pPr>
            <a:r>
              <a:rPr b="0" i="0" lang="en-US" sz="4000" u="none" cap="none" strike="noStrike">
                <a:solidFill>
                  <a:schemeClr val="dk1"/>
                </a:solidFill>
                <a:latin typeface="Trebuchet MS"/>
                <a:ea typeface="Trebuchet MS"/>
                <a:cs typeface="Trebuchet MS"/>
                <a:sym typeface="Trebuchet MS"/>
              </a:rPr>
              <a:t> </a:t>
            </a:r>
            <a:r>
              <a:rPr b="0" i="0" lang="en-US" sz="3600" u="none" cap="none" strike="noStrike">
                <a:solidFill>
                  <a:srgbClr val="FF0000"/>
                </a:solidFill>
                <a:latin typeface="Trebuchet MS"/>
                <a:ea typeface="Trebuchet MS"/>
                <a:cs typeface="Trebuchet MS"/>
                <a:sym typeface="Trebuchet MS"/>
              </a:rPr>
              <a:t>End Semester Assessment</a:t>
            </a:r>
            <a:endParaRPr/>
          </a:p>
        </p:txBody>
      </p:sp>
      <p:sp>
        <p:nvSpPr>
          <p:cNvPr id="80" name="Google Shape;80;p11"/>
          <p:cNvSpPr txBox="1"/>
          <p:nvPr/>
        </p:nvSpPr>
        <p:spPr>
          <a:xfrm>
            <a:off x="1735025" y="3767424"/>
            <a:ext cx="8458200" cy="2742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2300">
                <a:solidFill>
                  <a:srgbClr val="0033CC"/>
                </a:solidFill>
                <a:latin typeface="Trebuchet MS"/>
                <a:ea typeface="Trebuchet MS"/>
                <a:cs typeface="Trebuchet MS"/>
                <a:sym typeface="Trebuchet MS"/>
              </a:rPr>
              <a:t>Project Title   : Intelligent Fashion Generation and </a:t>
            </a:r>
            <a:endParaRPr sz="23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300">
                <a:solidFill>
                  <a:srgbClr val="0033CC"/>
                </a:solidFill>
                <a:latin typeface="Trebuchet MS"/>
                <a:ea typeface="Trebuchet MS"/>
                <a:cs typeface="Trebuchet MS"/>
                <a:sym typeface="Trebuchet MS"/>
              </a:rPr>
              <a:t>                        Retrieval System </a:t>
            </a:r>
            <a:endParaRPr sz="23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300">
                <a:solidFill>
                  <a:srgbClr val="0033CC"/>
                </a:solidFill>
                <a:latin typeface="Trebuchet MS"/>
                <a:ea typeface="Trebuchet MS"/>
                <a:cs typeface="Trebuchet MS"/>
                <a:sym typeface="Trebuchet MS"/>
              </a:rPr>
              <a:t>Project ID       : PW21KS09     </a:t>
            </a:r>
            <a:endParaRPr sz="23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300">
                <a:solidFill>
                  <a:srgbClr val="0033CC"/>
                </a:solidFill>
                <a:latin typeface="Trebuchet MS"/>
                <a:ea typeface="Trebuchet MS"/>
                <a:cs typeface="Trebuchet MS"/>
                <a:sym typeface="Trebuchet MS"/>
              </a:rPr>
              <a:t>Project Guide : Mr K.S. Srinivas                </a:t>
            </a:r>
            <a:endParaRPr sz="23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300">
                <a:solidFill>
                  <a:srgbClr val="0033CC"/>
                </a:solidFill>
                <a:latin typeface="Trebuchet MS"/>
                <a:ea typeface="Trebuchet MS"/>
                <a:cs typeface="Trebuchet MS"/>
                <a:sym typeface="Trebuchet MS"/>
              </a:rPr>
              <a:t>Project Team  : Daksha Singhal	     PES1201700847</a:t>
            </a:r>
            <a:endParaRPr sz="23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300">
                <a:solidFill>
                  <a:srgbClr val="0033CC"/>
                </a:solidFill>
                <a:latin typeface="Trebuchet MS"/>
                <a:ea typeface="Trebuchet MS"/>
                <a:cs typeface="Trebuchet MS"/>
                <a:sym typeface="Trebuchet MS"/>
              </a:rPr>
              <a:t>				   Kavya Khatter	     PES1201701136</a:t>
            </a:r>
            <a:endParaRPr sz="23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300">
                <a:solidFill>
                  <a:srgbClr val="0033CC"/>
                </a:solidFill>
                <a:latin typeface="Trebuchet MS"/>
                <a:ea typeface="Trebuchet MS"/>
                <a:cs typeface="Trebuchet MS"/>
                <a:sym typeface="Trebuchet MS"/>
              </a:rPr>
              <a:t>				   Adithya Vardhan	PES1201700788</a:t>
            </a:r>
            <a:endParaRPr sz="23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20"/>
          <p:cNvSpPr txBox="1"/>
          <p:nvPr/>
        </p:nvSpPr>
        <p:spPr>
          <a:xfrm>
            <a:off x="1371775" y="1997500"/>
            <a:ext cx="9555300" cy="44796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t/>
            </a:r>
            <a:endParaRPr sz="1800">
              <a:solidFill>
                <a:schemeClr val="dk1"/>
              </a:solidFill>
            </a:endParaRPr>
          </a:p>
          <a:p>
            <a:pPr indent="0" lvl="0" marL="0" rtl="0" algn="just">
              <a:spcBef>
                <a:spcPts val="480"/>
              </a:spcBef>
              <a:spcAft>
                <a:spcPts val="0"/>
              </a:spcAft>
              <a:buNone/>
            </a:pPr>
            <a:r>
              <a:rPr lang="en-US" sz="1800">
                <a:solidFill>
                  <a:schemeClr val="dk1"/>
                </a:solidFill>
              </a:rPr>
              <a:t>Feedback:I</a:t>
            </a:r>
            <a:r>
              <a:rPr lang="en-US" sz="1800">
                <a:solidFill>
                  <a:schemeClr val="dk1"/>
                </a:solidFill>
              </a:rPr>
              <a:t>ncrease the resolution of generated designs</a:t>
            </a:r>
            <a:endParaRPr sz="1800">
              <a:solidFill>
                <a:schemeClr val="dk1"/>
              </a:solidFill>
            </a:endParaRPr>
          </a:p>
          <a:p>
            <a:pPr indent="0" lvl="0" marL="0" rtl="0" algn="just">
              <a:spcBef>
                <a:spcPts val="480"/>
              </a:spcBef>
              <a:spcAft>
                <a:spcPts val="0"/>
              </a:spcAft>
              <a:buClr>
                <a:schemeClr val="dk1"/>
              </a:buClr>
              <a:buSzPts val="1100"/>
              <a:buFont typeface="Arial"/>
              <a:buNone/>
            </a:pPr>
            <a:r>
              <a:rPr lang="en-US" sz="1800">
                <a:solidFill>
                  <a:schemeClr val="dk1"/>
                </a:solidFill>
              </a:rPr>
              <a:t>		  Image quality measurement metric</a:t>
            </a:r>
            <a:endParaRPr sz="1800">
              <a:solidFill>
                <a:schemeClr val="dk1"/>
              </a:solidFill>
            </a:endParaRPr>
          </a:p>
          <a:p>
            <a:pPr indent="0" lvl="0" marL="0" marR="0" rtl="0" algn="just">
              <a:spcBef>
                <a:spcPts val="480"/>
              </a:spcBef>
              <a:spcAft>
                <a:spcPts val="0"/>
              </a:spcAft>
              <a:buNone/>
            </a:pPr>
            <a:r>
              <a:t/>
            </a:r>
            <a:endParaRPr sz="1800">
              <a:solidFill>
                <a:schemeClr val="dk1"/>
              </a:solidFill>
            </a:endParaRPr>
          </a:p>
          <a:p>
            <a:pPr indent="0" lvl="0" marL="0" marR="0" rtl="0" algn="just">
              <a:spcBef>
                <a:spcPts val="480"/>
              </a:spcBef>
              <a:spcAft>
                <a:spcPts val="0"/>
              </a:spcAft>
              <a:buNone/>
            </a:pPr>
            <a:r>
              <a:rPr lang="en-US" sz="1800">
                <a:solidFill>
                  <a:schemeClr val="dk1"/>
                </a:solidFill>
              </a:rPr>
              <a:t>We have now generated new designs for 64 resolution.</a:t>
            </a:r>
            <a:endParaRPr sz="1800">
              <a:solidFill>
                <a:schemeClr val="dk1"/>
              </a:solidFill>
            </a:endParaRPr>
          </a:p>
          <a:p>
            <a:pPr indent="0" lvl="0" marL="0" marR="0" rtl="0" algn="just">
              <a:spcBef>
                <a:spcPts val="480"/>
              </a:spcBef>
              <a:spcAft>
                <a:spcPts val="0"/>
              </a:spcAft>
              <a:buNone/>
            </a:pPr>
            <a:r>
              <a:t/>
            </a:r>
            <a:endParaRPr sz="1800">
              <a:solidFill>
                <a:schemeClr val="dk1"/>
              </a:solidFill>
            </a:endParaRPr>
          </a:p>
        </p:txBody>
      </p:sp>
      <p:sp>
        <p:nvSpPr>
          <p:cNvPr id="152" name="Google Shape;152;p20"/>
          <p:cNvSpPr txBox="1"/>
          <p:nvPr/>
        </p:nvSpPr>
        <p:spPr>
          <a:xfrm>
            <a:off x="4191000" y="1143002"/>
            <a:ext cx="6477000" cy="461665"/>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2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2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pic>
        <p:nvPicPr>
          <p:cNvPr id="159" name="Google Shape;159;p21"/>
          <p:cNvPicPr preferRelativeResize="0"/>
          <p:nvPr/>
        </p:nvPicPr>
        <p:blipFill>
          <a:blip r:embed="rId3">
            <a:alphaModFix/>
          </a:blip>
          <a:stretch>
            <a:fillRect/>
          </a:stretch>
        </p:blipFill>
        <p:spPr>
          <a:xfrm>
            <a:off x="3618128" y="1888647"/>
            <a:ext cx="5124197" cy="473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2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Assumptions &amp; Dependencies</a:t>
            </a:r>
            <a:endParaRPr sz="2400">
              <a:solidFill>
                <a:schemeClr val="dk1"/>
              </a:solidFill>
              <a:latin typeface="Arial"/>
              <a:ea typeface="Arial"/>
              <a:cs typeface="Arial"/>
              <a:sym typeface="Arial"/>
            </a:endParaRPr>
          </a:p>
        </p:txBody>
      </p:sp>
      <p:sp>
        <p:nvSpPr>
          <p:cNvPr id="166" name="Google Shape;166;p22"/>
          <p:cNvSpPr txBox="1"/>
          <p:nvPr/>
        </p:nvSpPr>
        <p:spPr>
          <a:xfrm>
            <a:off x="1387025" y="1799375"/>
            <a:ext cx="9555600" cy="43122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lang="en-US" sz="1900" u="sng">
                <a:solidFill>
                  <a:schemeClr val="dk1"/>
                </a:solidFill>
              </a:rPr>
              <a:t>Dependencies:</a:t>
            </a:r>
            <a:endParaRPr sz="1900" u="sng">
              <a:solidFill>
                <a:schemeClr val="dk1"/>
              </a:solidFill>
            </a:endParaRPr>
          </a:p>
          <a:p>
            <a:pPr indent="0" lvl="0" marL="0" rtl="0" algn="just">
              <a:spcBef>
                <a:spcPts val="480"/>
              </a:spcBef>
              <a:spcAft>
                <a:spcPts val="0"/>
              </a:spcAft>
              <a:buClr>
                <a:schemeClr val="dk1"/>
              </a:buClr>
              <a:buSzPts val="1100"/>
              <a:buFont typeface="Arial"/>
              <a:buNone/>
            </a:pPr>
            <a:r>
              <a:rPr lang="en-US" sz="1700">
                <a:solidFill>
                  <a:schemeClr val="dk1"/>
                </a:solidFill>
              </a:rPr>
              <a:t>Hardware requirements:Powerful GPUs </a:t>
            </a:r>
            <a:endParaRPr sz="1700">
              <a:solidFill>
                <a:schemeClr val="dk1"/>
              </a:solidFill>
            </a:endParaRPr>
          </a:p>
          <a:p>
            <a:pPr indent="0" lvl="0" marL="0" rtl="0" algn="just">
              <a:spcBef>
                <a:spcPts val="480"/>
              </a:spcBef>
              <a:spcAft>
                <a:spcPts val="0"/>
              </a:spcAft>
              <a:buClr>
                <a:schemeClr val="dk1"/>
              </a:buClr>
              <a:buSzPts val="1100"/>
              <a:buFont typeface="Arial"/>
              <a:buNone/>
            </a:pPr>
            <a:r>
              <a:t/>
            </a:r>
            <a:endParaRPr sz="1700">
              <a:solidFill>
                <a:schemeClr val="dk1"/>
              </a:solidFill>
            </a:endParaRPr>
          </a:p>
          <a:p>
            <a:pPr indent="0" lvl="0" marL="0" rtl="0" algn="just">
              <a:spcBef>
                <a:spcPts val="480"/>
              </a:spcBef>
              <a:spcAft>
                <a:spcPts val="0"/>
              </a:spcAft>
              <a:buClr>
                <a:schemeClr val="dk1"/>
              </a:buClr>
              <a:buSzPts val="1100"/>
              <a:buFont typeface="Arial"/>
              <a:buNone/>
            </a:pPr>
            <a:r>
              <a:rPr lang="en-US" sz="1900" u="sng">
                <a:solidFill>
                  <a:schemeClr val="dk1"/>
                </a:solidFill>
              </a:rPr>
              <a:t>Assumptions:</a:t>
            </a:r>
            <a:endParaRPr sz="1900" u="sng">
              <a:solidFill>
                <a:schemeClr val="dk1"/>
              </a:solidFill>
            </a:endParaRPr>
          </a:p>
          <a:p>
            <a:pPr indent="-336550" lvl="0" marL="457200" rtl="0" algn="just">
              <a:spcBef>
                <a:spcPts val="480"/>
              </a:spcBef>
              <a:spcAft>
                <a:spcPts val="0"/>
              </a:spcAft>
              <a:buClr>
                <a:schemeClr val="dk1"/>
              </a:buClr>
              <a:buSzPts val="1700"/>
              <a:buChar char="●"/>
            </a:pPr>
            <a:r>
              <a:rPr lang="en-US" sz="1700">
                <a:solidFill>
                  <a:schemeClr val="dk1"/>
                </a:solidFill>
              </a:rPr>
              <a:t>Designers are willing to share their designs for our model to work as a service for them.</a:t>
            </a:r>
            <a:endParaRPr sz="1700">
              <a:solidFill>
                <a:schemeClr val="dk1"/>
              </a:solidFill>
            </a:endParaRPr>
          </a:p>
          <a:p>
            <a:pPr indent="-336550" lvl="0" marL="457200" rtl="0" algn="just">
              <a:spcBef>
                <a:spcPts val="0"/>
              </a:spcBef>
              <a:spcAft>
                <a:spcPts val="0"/>
              </a:spcAft>
              <a:buClr>
                <a:schemeClr val="dk1"/>
              </a:buClr>
              <a:buSzPts val="1700"/>
              <a:buChar char="●"/>
            </a:pPr>
            <a:r>
              <a:rPr lang="en-US" sz="1700">
                <a:solidFill>
                  <a:schemeClr val="dk1"/>
                </a:solidFill>
              </a:rPr>
              <a:t>Images passed into the model for training should be of high resolution </a:t>
            </a:r>
            <a:endParaRPr sz="1700">
              <a:solidFill>
                <a:schemeClr val="dk1"/>
              </a:solidFill>
            </a:endParaRPr>
          </a:p>
          <a:p>
            <a:pPr indent="0" lvl="0" marL="0" rtl="0" algn="just">
              <a:spcBef>
                <a:spcPts val="480"/>
              </a:spcBef>
              <a:spcAft>
                <a:spcPts val="0"/>
              </a:spcAft>
              <a:buClr>
                <a:schemeClr val="dk1"/>
              </a:buClr>
              <a:buSzPts val="1100"/>
              <a:buFont typeface="Arial"/>
              <a:buNone/>
            </a:pPr>
            <a:r>
              <a:t/>
            </a:r>
            <a:endParaRPr sz="1900">
              <a:solidFill>
                <a:schemeClr val="dk1"/>
              </a:solidFill>
            </a:endParaRPr>
          </a:p>
          <a:p>
            <a:pPr indent="0" lvl="0" marL="0" rtl="0" algn="just">
              <a:spcBef>
                <a:spcPts val="480"/>
              </a:spcBef>
              <a:spcAft>
                <a:spcPts val="0"/>
              </a:spcAft>
              <a:buClr>
                <a:schemeClr val="dk1"/>
              </a:buClr>
              <a:buSzPts val="1100"/>
              <a:buFont typeface="Arial"/>
              <a:buNone/>
            </a:pPr>
            <a:r>
              <a:rPr lang="en-US" sz="1900" u="sng">
                <a:solidFill>
                  <a:schemeClr val="dk1"/>
                </a:solidFill>
              </a:rPr>
              <a:t>Risks:</a:t>
            </a:r>
            <a:endParaRPr sz="1900" u="sng">
              <a:solidFill>
                <a:schemeClr val="dk1"/>
              </a:solidFill>
            </a:endParaRPr>
          </a:p>
          <a:p>
            <a:pPr indent="-336550" lvl="0" marL="457200" rtl="0" algn="just">
              <a:spcBef>
                <a:spcPts val="480"/>
              </a:spcBef>
              <a:spcAft>
                <a:spcPts val="0"/>
              </a:spcAft>
              <a:buClr>
                <a:schemeClr val="dk1"/>
              </a:buClr>
              <a:buSzPts val="1700"/>
              <a:buChar char="●"/>
            </a:pPr>
            <a:r>
              <a:rPr lang="en-US" sz="1700">
                <a:solidFill>
                  <a:schemeClr val="dk1"/>
                </a:solidFill>
              </a:rPr>
              <a:t>Obtaining high resolution of the new fashion apparel is one of the challenge.</a:t>
            </a:r>
            <a:endParaRPr sz="1700">
              <a:solidFill>
                <a:schemeClr val="dk1"/>
              </a:solidFill>
            </a:endParaRPr>
          </a:p>
          <a:p>
            <a:pPr indent="-336550" lvl="0" marL="457200" rtl="0" algn="just">
              <a:spcBef>
                <a:spcPts val="0"/>
              </a:spcBef>
              <a:spcAft>
                <a:spcPts val="0"/>
              </a:spcAft>
              <a:buClr>
                <a:schemeClr val="dk1"/>
              </a:buClr>
              <a:buSzPts val="1700"/>
              <a:buChar char="●"/>
            </a:pPr>
            <a:r>
              <a:rPr lang="en-US" sz="1700">
                <a:solidFill>
                  <a:schemeClr val="dk1"/>
                </a:solidFill>
              </a:rPr>
              <a:t>Powerful GPU requirement should be fulfilled.</a:t>
            </a:r>
            <a:endParaRPr sz="1700">
              <a:solidFill>
                <a:schemeClr val="dk1"/>
              </a:solidFill>
            </a:endParaRPr>
          </a:p>
          <a:p>
            <a:pPr indent="0" lvl="0" marL="0" rtl="0" algn="just">
              <a:spcBef>
                <a:spcPts val="480"/>
              </a:spcBef>
              <a:spcAft>
                <a:spcPts val="0"/>
              </a:spcAft>
              <a:buClr>
                <a:schemeClr val="dk1"/>
              </a:buClr>
              <a:buSzPts val="1100"/>
              <a:buFont typeface="Arial"/>
              <a:buNone/>
            </a:pPr>
            <a:r>
              <a:t/>
            </a:r>
            <a:endParaRPr sz="1900">
              <a:solidFill>
                <a:schemeClr val="dk1"/>
              </a:solidFill>
            </a:endParaRPr>
          </a:p>
          <a:p>
            <a:pPr indent="0" lvl="0" marL="457200" marR="0" rtl="0" algn="just">
              <a:spcBef>
                <a:spcPts val="480"/>
              </a:spcBef>
              <a:spcAft>
                <a:spcPts val="0"/>
              </a:spcAft>
              <a:buNone/>
            </a:pPr>
            <a:r>
              <a:t/>
            </a:r>
            <a:endParaRPr sz="2700">
              <a:solidFill>
                <a:srgbClr val="0033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2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173" name="Google Shape;173;p23"/>
          <p:cNvSpPr txBox="1"/>
          <p:nvPr/>
        </p:nvSpPr>
        <p:spPr>
          <a:xfrm>
            <a:off x="1371775" y="2591850"/>
            <a:ext cx="5399400" cy="18954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lang="en-US" sz="1800">
                <a:solidFill>
                  <a:schemeClr val="dk1"/>
                </a:solidFill>
              </a:rPr>
              <a:t>Previous research works propose different methods to retain the patterns, colour and texture along with certain pros and cons. We aim to overcome those limitations and generate new fashion  apparels. </a:t>
            </a:r>
            <a:endParaRPr sz="1800">
              <a:solidFill>
                <a:srgbClr val="0033CC"/>
              </a:solidFill>
            </a:endParaRPr>
          </a:p>
          <a:p>
            <a:pPr indent="-220980" lvl="0" marL="342900" marR="0" rtl="0" algn="just">
              <a:spcBef>
                <a:spcPts val="480"/>
              </a:spcBef>
              <a:spcAft>
                <a:spcPts val="0"/>
              </a:spcAft>
              <a:buClr>
                <a:srgbClr val="FF0000"/>
              </a:buClr>
              <a:buSzPts val="1920"/>
              <a:buFont typeface="Arial"/>
              <a:buNone/>
            </a:pPr>
            <a:r>
              <a:t/>
            </a:r>
            <a:endParaRPr sz="1800">
              <a:solidFill>
                <a:srgbClr val="0033CC"/>
              </a:solidFill>
            </a:endParaRPr>
          </a:p>
        </p:txBody>
      </p:sp>
      <p:pic>
        <p:nvPicPr>
          <p:cNvPr id="174" name="Google Shape;174;p23"/>
          <p:cNvPicPr preferRelativeResize="0"/>
          <p:nvPr/>
        </p:nvPicPr>
        <p:blipFill rotWithShape="1">
          <a:blip r:embed="rId3">
            <a:alphaModFix/>
          </a:blip>
          <a:srcRect b="0" l="2770" r="-2770" t="0"/>
          <a:stretch/>
        </p:blipFill>
        <p:spPr>
          <a:xfrm>
            <a:off x="7312300" y="2443150"/>
            <a:ext cx="4530149" cy="356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2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181" name="Google Shape;181;p24"/>
          <p:cNvSpPr txBox="1"/>
          <p:nvPr/>
        </p:nvSpPr>
        <p:spPr>
          <a:xfrm>
            <a:off x="1378200" y="1965075"/>
            <a:ext cx="10807200" cy="685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US" sz="1700"/>
              <a:t>Product Categorization</a:t>
            </a:r>
            <a:r>
              <a:rPr lang="en-US" sz="1700"/>
              <a:t>:</a:t>
            </a:r>
            <a:r>
              <a:rPr lang="en-US" sz="1700">
                <a:solidFill>
                  <a:schemeClr val="dk1"/>
                </a:solidFill>
              </a:rPr>
              <a:t>Given input images of different fashion styles we aim to first classify the images into a predefined categories</a:t>
            </a:r>
            <a:endParaRPr sz="1700">
              <a:solidFill>
                <a:schemeClr val="dk1"/>
              </a:solidFill>
            </a:endParaRPr>
          </a:p>
        </p:txBody>
      </p:sp>
      <p:sp>
        <p:nvSpPr>
          <p:cNvPr id="182" name="Google Shape;182;p24"/>
          <p:cNvSpPr txBox="1"/>
          <p:nvPr/>
        </p:nvSpPr>
        <p:spPr>
          <a:xfrm>
            <a:off x="1378200" y="3996125"/>
            <a:ext cx="10629900" cy="685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b="1" lang="en-US" sz="1700">
                <a:solidFill>
                  <a:schemeClr val="dk1"/>
                </a:solidFill>
              </a:rPr>
              <a:t>Bounding Box</a:t>
            </a:r>
            <a:r>
              <a:rPr lang="en-US" sz="1700">
                <a:solidFill>
                  <a:schemeClr val="dk1"/>
                </a:solidFill>
              </a:rPr>
              <a:t>:Cropping based on different apparels of the human pose image</a:t>
            </a:r>
            <a:endParaRPr/>
          </a:p>
        </p:txBody>
      </p:sp>
      <p:graphicFrame>
        <p:nvGraphicFramePr>
          <p:cNvPr id="183" name="Google Shape;183;p24"/>
          <p:cNvGraphicFramePr/>
          <p:nvPr/>
        </p:nvGraphicFramePr>
        <p:xfrm>
          <a:off x="2094025" y="2828750"/>
          <a:ext cx="3000000" cy="3000000"/>
        </p:xfrm>
        <a:graphic>
          <a:graphicData uri="http://schemas.openxmlformats.org/drawingml/2006/table">
            <a:tbl>
              <a:tblPr>
                <a:noFill/>
                <a:tableStyleId>{BF530F21-48A9-44D4-B8DE-2097EC240151}</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US"/>
                        <a:t>T-Shirt (0)</a:t>
                      </a:r>
                      <a:endParaRPr/>
                    </a:p>
                  </a:txBody>
                  <a:tcPr marT="91425" marB="91425" marR="91425" marL="91425" anchor="ctr"/>
                </a:tc>
                <a:tc>
                  <a:txBody>
                    <a:bodyPr/>
                    <a:lstStyle/>
                    <a:p>
                      <a:pPr indent="0" lvl="0" marL="0" rtl="0" algn="ctr">
                        <a:spcBef>
                          <a:spcPts val="0"/>
                        </a:spcBef>
                        <a:spcAft>
                          <a:spcPts val="0"/>
                        </a:spcAft>
                        <a:buNone/>
                      </a:pPr>
                      <a:r>
                        <a:rPr lang="en-US"/>
                        <a:t>Trouser</a:t>
                      </a:r>
                      <a:r>
                        <a:rPr lang="en-US">
                          <a:solidFill>
                            <a:srgbClr val="000000"/>
                          </a:solidFill>
                        </a:rPr>
                        <a:t> (1)</a:t>
                      </a:r>
                      <a:endParaRPr/>
                    </a:p>
                  </a:txBody>
                  <a:tcPr marT="91425" marB="91425" marR="91425" marL="91425" anchor="ctr"/>
                </a:tc>
                <a:tc>
                  <a:txBody>
                    <a:bodyPr/>
                    <a:lstStyle/>
                    <a:p>
                      <a:pPr indent="0" lvl="0" marL="0" rtl="0" algn="ctr">
                        <a:spcBef>
                          <a:spcPts val="0"/>
                        </a:spcBef>
                        <a:spcAft>
                          <a:spcPts val="0"/>
                        </a:spcAft>
                        <a:buNone/>
                      </a:pPr>
                      <a:r>
                        <a:rPr lang="en-US"/>
                        <a:t>Pullover</a:t>
                      </a:r>
                      <a:r>
                        <a:rPr lang="en-US">
                          <a:solidFill>
                            <a:srgbClr val="000000"/>
                          </a:solidFill>
                        </a:rPr>
                        <a:t> (2)</a:t>
                      </a:r>
                      <a:endParaRPr/>
                    </a:p>
                  </a:txBody>
                  <a:tcPr marT="91425" marB="91425" marR="91425" marL="91425" anchor="ctr"/>
                </a:tc>
                <a:tc>
                  <a:txBody>
                    <a:bodyPr/>
                    <a:lstStyle/>
                    <a:p>
                      <a:pPr indent="0" lvl="0" marL="0" rtl="0" algn="ctr">
                        <a:spcBef>
                          <a:spcPts val="0"/>
                        </a:spcBef>
                        <a:spcAft>
                          <a:spcPts val="0"/>
                        </a:spcAft>
                        <a:buNone/>
                      </a:pPr>
                      <a:r>
                        <a:rPr lang="en-US"/>
                        <a:t>Dress</a:t>
                      </a:r>
                      <a:r>
                        <a:rPr lang="en-US">
                          <a:solidFill>
                            <a:srgbClr val="000000"/>
                          </a:solidFill>
                        </a:rPr>
                        <a:t> (3)</a:t>
                      </a:r>
                      <a:endParaRPr/>
                    </a:p>
                  </a:txBody>
                  <a:tcPr marT="91425" marB="91425" marR="91425" marL="91425" anchor="ctr"/>
                </a:tc>
                <a:tc>
                  <a:txBody>
                    <a:bodyPr/>
                    <a:lstStyle/>
                    <a:p>
                      <a:pPr indent="0" lvl="0" marL="0" rtl="0" algn="ctr">
                        <a:spcBef>
                          <a:spcPts val="0"/>
                        </a:spcBef>
                        <a:spcAft>
                          <a:spcPts val="0"/>
                        </a:spcAft>
                        <a:buNone/>
                      </a:pPr>
                      <a:r>
                        <a:rPr lang="en-US"/>
                        <a:t>Coat</a:t>
                      </a:r>
                      <a:r>
                        <a:rPr lang="en-US">
                          <a:solidFill>
                            <a:srgbClr val="000000"/>
                          </a:solidFill>
                        </a:rPr>
                        <a:t> (4)</a:t>
                      </a:r>
                      <a:endParaRPr/>
                    </a:p>
                  </a:txBody>
                  <a:tcPr marT="91425" marB="91425" marR="91425" marL="91425" anchor="ctr"/>
                </a:tc>
              </a:tr>
              <a:tr h="381000">
                <a:tc>
                  <a:txBody>
                    <a:bodyPr/>
                    <a:lstStyle/>
                    <a:p>
                      <a:pPr indent="0" lvl="0" marL="0" rtl="0" algn="ctr">
                        <a:spcBef>
                          <a:spcPts val="0"/>
                        </a:spcBef>
                        <a:spcAft>
                          <a:spcPts val="0"/>
                        </a:spcAft>
                        <a:buNone/>
                      </a:pPr>
                      <a:r>
                        <a:rPr lang="en-US"/>
                        <a:t>Sandal</a:t>
                      </a:r>
                      <a:r>
                        <a:rPr lang="en-US">
                          <a:solidFill>
                            <a:srgbClr val="000000"/>
                          </a:solidFill>
                        </a:rPr>
                        <a:t> (5)</a:t>
                      </a:r>
                      <a:endParaRPr/>
                    </a:p>
                  </a:txBody>
                  <a:tcPr marT="91425" marB="91425" marR="91425" marL="91425" anchor="ctr"/>
                </a:tc>
                <a:tc>
                  <a:txBody>
                    <a:bodyPr/>
                    <a:lstStyle/>
                    <a:p>
                      <a:pPr indent="0" lvl="0" marL="0" rtl="0" algn="ctr">
                        <a:spcBef>
                          <a:spcPts val="0"/>
                        </a:spcBef>
                        <a:spcAft>
                          <a:spcPts val="0"/>
                        </a:spcAft>
                        <a:buNone/>
                      </a:pPr>
                      <a:r>
                        <a:rPr lang="en-US"/>
                        <a:t>Shirt</a:t>
                      </a:r>
                      <a:r>
                        <a:rPr lang="en-US">
                          <a:solidFill>
                            <a:srgbClr val="000000"/>
                          </a:solidFill>
                        </a:rPr>
                        <a:t> (6)</a:t>
                      </a:r>
                      <a:endParaRPr/>
                    </a:p>
                  </a:txBody>
                  <a:tcPr marT="91425" marB="91425" marR="91425" marL="91425" anchor="ctr"/>
                </a:tc>
                <a:tc>
                  <a:txBody>
                    <a:bodyPr/>
                    <a:lstStyle/>
                    <a:p>
                      <a:pPr indent="0" lvl="0" marL="0" rtl="0" algn="ctr">
                        <a:spcBef>
                          <a:spcPts val="0"/>
                        </a:spcBef>
                        <a:spcAft>
                          <a:spcPts val="0"/>
                        </a:spcAft>
                        <a:buNone/>
                      </a:pPr>
                      <a:r>
                        <a:rPr lang="en-US"/>
                        <a:t>Sneaker</a:t>
                      </a:r>
                      <a:r>
                        <a:rPr lang="en-US">
                          <a:solidFill>
                            <a:srgbClr val="000000"/>
                          </a:solidFill>
                        </a:rPr>
                        <a:t> (7)</a:t>
                      </a:r>
                      <a:endParaRPr/>
                    </a:p>
                  </a:txBody>
                  <a:tcPr marT="91425" marB="91425" marR="91425" marL="91425" anchor="ctr"/>
                </a:tc>
                <a:tc>
                  <a:txBody>
                    <a:bodyPr/>
                    <a:lstStyle/>
                    <a:p>
                      <a:pPr indent="0" lvl="0" marL="0" rtl="0" algn="ctr">
                        <a:spcBef>
                          <a:spcPts val="0"/>
                        </a:spcBef>
                        <a:spcAft>
                          <a:spcPts val="0"/>
                        </a:spcAft>
                        <a:buNone/>
                      </a:pPr>
                      <a:r>
                        <a:rPr lang="en-US"/>
                        <a:t>Bag</a:t>
                      </a:r>
                      <a:r>
                        <a:rPr lang="en-US">
                          <a:solidFill>
                            <a:srgbClr val="000000"/>
                          </a:solidFill>
                        </a:rPr>
                        <a:t> (8)</a:t>
                      </a:r>
                      <a:endParaRPr/>
                    </a:p>
                  </a:txBody>
                  <a:tcPr marT="91425" marB="91425" marR="91425" marL="91425" anchor="ctr"/>
                </a:tc>
                <a:tc>
                  <a:txBody>
                    <a:bodyPr/>
                    <a:lstStyle/>
                    <a:p>
                      <a:pPr indent="0" lvl="0" marL="0" rtl="0" algn="ctr">
                        <a:spcBef>
                          <a:spcPts val="0"/>
                        </a:spcBef>
                        <a:spcAft>
                          <a:spcPts val="0"/>
                        </a:spcAft>
                        <a:buNone/>
                      </a:pPr>
                      <a:r>
                        <a:rPr lang="en-US"/>
                        <a:t>Ankle Boot</a:t>
                      </a:r>
                      <a:r>
                        <a:rPr lang="en-US">
                          <a:solidFill>
                            <a:srgbClr val="000000"/>
                          </a:solidFill>
                        </a:rPr>
                        <a:t> (9)</a:t>
                      </a:r>
                      <a:endParaRPr/>
                    </a:p>
                  </a:txBody>
                  <a:tcPr marT="91425" marB="91425" marR="91425" marL="91425" anchor="ctr"/>
                </a:tc>
              </a:tr>
            </a:tbl>
          </a:graphicData>
        </a:graphic>
      </p:graphicFrame>
      <p:pic>
        <p:nvPicPr>
          <p:cNvPr id="184" name="Google Shape;184;p24"/>
          <p:cNvPicPr preferRelativeResize="0"/>
          <p:nvPr/>
        </p:nvPicPr>
        <p:blipFill>
          <a:blip r:embed="rId3">
            <a:alphaModFix/>
          </a:blip>
          <a:stretch>
            <a:fillRect/>
          </a:stretch>
        </p:blipFill>
        <p:spPr>
          <a:xfrm>
            <a:off x="9237434" y="2650875"/>
            <a:ext cx="3350216" cy="460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2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191" name="Google Shape;191;p25"/>
          <p:cNvSpPr txBox="1"/>
          <p:nvPr/>
        </p:nvSpPr>
        <p:spPr>
          <a:xfrm>
            <a:off x="1378200" y="1965075"/>
            <a:ext cx="10807200" cy="685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US" sz="1700"/>
              <a:t>Generating Design Apparels: </a:t>
            </a:r>
            <a:r>
              <a:rPr lang="en-US" sz="1700">
                <a:solidFill>
                  <a:schemeClr val="dk1"/>
                </a:solidFill>
              </a:rPr>
              <a:t> </a:t>
            </a:r>
            <a:endParaRPr sz="1700">
              <a:solidFill>
                <a:schemeClr val="dk1"/>
              </a:solidFill>
            </a:endParaRPr>
          </a:p>
          <a:p>
            <a:pPr indent="0" lvl="0" marL="457200" rtl="0" algn="l">
              <a:spcBef>
                <a:spcPts val="0"/>
              </a:spcBef>
              <a:spcAft>
                <a:spcPts val="0"/>
              </a:spcAft>
              <a:buNone/>
            </a:pPr>
            <a:r>
              <a:rPr lang="en-US" sz="1700">
                <a:solidFill>
                  <a:schemeClr val="dk1"/>
                </a:solidFill>
              </a:rPr>
              <a:t>the model incorporated to generate high-resolution apparel images using DC-GANS and SR-GANS</a:t>
            </a:r>
            <a:endParaRPr sz="2400">
              <a:solidFill>
                <a:schemeClr val="dk1"/>
              </a:solidFill>
            </a:endParaRPr>
          </a:p>
        </p:txBody>
      </p:sp>
      <p:pic>
        <p:nvPicPr>
          <p:cNvPr id="192" name="Google Shape;192;p25"/>
          <p:cNvPicPr preferRelativeResize="0"/>
          <p:nvPr/>
        </p:nvPicPr>
        <p:blipFill>
          <a:blip r:embed="rId3">
            <a:alphaModFix/>
          </a:blip>
          <a:stretch>
            <a:fillRect/>
          </a:stretch>
        </p:blipFill>
        <p:spPr>
          <a:xfrm>
            <a:off x="1717313" y="2905875"/>
            <a:ext cx="8757375" cy="335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199" name="Google Shape;199;p26"/>
          <p:cNvSpPr txBox="1"/>
          <p:nvPr/>
        </p:nvSpPr>
        <p:spPr>
          <a:xfrm>
            <a:off x="1378200" y="1965075"/>
            <a:ext cx="10807200" cy="685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US" sz="1700"/>
              <a:t>Generating Design Apparels: </a:t>
            </a:r>
            <a:r>
              <a:rPr lang="en-US" sz="1700">
                <a:solidFill>
                  <a:schemeClr val="dk1"/>
                </a:solidFill>
              </a:rPr>
              <a:t> </a:t>
            </a:r>
            <a:endParaRPr sz="1700">
              <a:solidFill>
                <a:schemeClr val="dk1"/>
              </a:solidFill>
            </a:endParaRPr>
          </a:p>
          <a:p>
            <a:pPr indent="0" lvl="0" marL="457200" rtl="0" algn="l">
              <a:spcBef>
                <a:spcPts val="0"/>
              </a:spcBef>
              <a:spcAft>
                <a:spcPts val="0"/>
              </a:spcAft>
              <a:buNone/>
            </a:pPr>
            <a:r>
              <a:rPr lang="en-US" sz="1700">
                <a:solidFill>
                  <a:schemeClr val="dk1"/>
                </a:solidFill>
              </a:rPr>
              <a:t>the model incorporated to generate high-resolution apparel images using PG-GANS</a:t>
            </a:r>
            <a:endParaRPr sz="2400">
              <a:solidFill>
                <a:schemeClr val="dk1"/>
              </a:solidFill>
            </a:endParaRPr>
          </a:p>
        </p:txBody>
      </p:sp>
      <p:pic>
        <p:nvPicPr>
          <p:cNvPr id="200" name="Google Shape;200;p26"/>
          <p:cNvPicPr preferRelativeResize="0"/>
          <p:nvPr/>
        </p:nvPicPr>
        <p:blipFill>
          <a:blip r:embed="rId3">
            <a:alphaModFix/>
          </a:blip>
          <a:stretch>
            <a:fillRect/>
          </a:stretch>
        </p:blipFill>
        <p:spPr>
          <a:xfrm>
            <a:off x="1976438" y="2650875"/>
            <a:ext cx="8239125" cy="356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2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207" name="Google Shape;207;p27"/>
          <p:cNvSpPr txBox="1"/>
          <p:nvPr/>
        </p:nvSpPr>
        <p:spPr>
          <a:xfrm>
            <a:off x="3688250" y="2454700"/>
            <a:ext cx="5577600" cy="7509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sz="2700">
              <a:solidFill>
                <a:schemeClr val="dk1"/>
              </a:solidFill>
            </a:endParaRPr>
          </a:p>
          <a:p>
            <a:pPr indent="0" lvl="0" marL="0" marR="0" rtl="0" algn="just">
              <a:spcBef>
                <a:spcPts val="480"/>
              </a:spcBef>
              <a:spcAft>
                <a:spcPts val="0"/>
              </a:spcAft>
              <a:buNone/>
            </a:pPr>
            <a:r>
              <a:rPr lang="en-US" sz="1700"/>
              <a:t>DC GANS generated designs for 64 resolution </a:t>
            </a:r>
            <a:endParaRPr sz="1700"/>
          </a:p>
          <a:p>
            <a:pPr indent="-220980" lvl="0" marL="342900" marR="0" rtl="0" algn="just">
              <a:spcBef>
                <a:spcPts val="480"/>
              </a:spcBef>
              <a:spcAft>
                <a:spcPts val="0"/>
              </a:spcAft>
              <a:buClr>
                <a:srgbClr val="FF0000"/>
              </a:buClr>
              <a:buSzPts val="1920"/>
              <a:buFont typeface="Arial"/>
              <a:buNone/>
            </a:pPr>
            <a:r>
              <a:t/>
            </a:r>
            <a:endParaRPr sz="2700">
              <a:solidFill>
                <a:srgbClr val="0033CC"/>
              </a:solidFill>
            </a:endParaRPr>
          </a:p>
        </p:txBody>
      </p:sp>
      <p:pic>
        <p:nvPicPr>
          <p:cNvPr id="208" name="Google Shape;208;p27"/>
          <p:cNvPicPr preferRelativeResize="0"/>
          <p:nvPr/>
        </p:nvPicPr>
        <p:blipFill rotWithShape="1">
          <a:blip r:embed="rId3">
            <a:alphaModFix/>
          </a:blip>
          <a:srcRect b="700" l="0" r="0" t="700"/>
          <a:stretch/>
        </p:blipFill>
        <p:spPr>
          <a:xfrm>
            <a:off x="1356500" y="3205400"/>
            <a:ext cx="4158400" cy="3041800"/>
          </a:xfrm>
          <a:prstGeom prst="rect">
            <a:avLst/>
          </a:prstGeom>
          <a:noFill/>
          <a:ln>
            <a:noFill/>
          </a:ln>
        </p:spPr>
      </p:pic>
      <p:pic>
        <p:nvPicPr>
          <p:cNvPr id="209" name="Google Shape;209;p27"/>
          <p:cNvPicPr preferRelativeResize="0"/>
          <p:nvPr/>
        </p:nvPicPr>
        <p:blipFill>
          <a:blip r:embed="rId4">
            <a:alphaModFix/>
          </a:blip>
          <a:stretch>
            <a:fillRect/>
          </a:stretch>
        </p:blipFill>
        <p:spPr>
          <a:xfrm>
            <a:off x="6874500" y="3205400"/>
            <a:ext cx="4072493" cy="3041800"/>
          </a:xfrm>
          <a:prstGeom prst="rect">
            <a:avLst/>
          </a:prstGeom>
          <a:noFill/>
          <a:ln>
            <a:noFill/>
          </a:ln>
        </p:spPr>
      </p:pic>
      <p:sp>
        <p:nvSpPr>
          <p:cNvPr id="210" name="Google Shape;210;p27"/>
          <p:cNvSpPr txBox="1"/>
          <p:nvPr/>
        </p:nvSpPr>
        <p:spPr>
          <a:xfrm>
            <a:off x="-150" y="1617750"/>
            <a:ext cx="12192000" cy="683100"/>
          </a:xfrm>
          <a:prstGeom prst="rect">
            <a:avLst/>
          </a:prstGeom>
          <a:noFill/>
          <a:ln>
            <a:noFill/>
          </a:ln>
        </p:spPr>
        <p:txBody>
          <a:bodyPr anchorCtr="0" anchor="t" bIns="91425" lIns="91425" spcFirstLastPara="1" rIns="91425" wrap="square" tIns="91425">
            <a:noAutofit/>
          </a:bodyPr>
          <a:lstStyle/>
          <a:p>
            <a:pPr indent="0" lvl="0" marL="0" rtl="0" algn="ctr">
              <a:spcBef>
                <a:spcPts val="480"/>
              </a:spcBef>
              <a:spcAft>
                <a:spcPts val="0"/>
              </a:spcAft>
              <a:buNone/>
            </a:pPr>
            <a:r>
              <a:rPr lang="en-US" sz="2700">
                <a:solidFill>
                  <a:schemeClr val="dk1"/>
                </a:solidFill>
              </a:rPr>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2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217" name="Google Shape;217;p28"/>
          <p:cNvSpPr txBox="1"/>
          <p:nvPr/>
        </p:nvSpPr>
        <p:spPr>
          <a:xfrm>
            <a:off x="3688250" y="2454700"/>
            <a:ext cx="5577600" cy="7509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sz="2700">
              <a:solidFill>
                <a:schemeClr val="dk1"/>
              </a:solidFill>
            </a:endParaRPr>
          </a:p>
          <a:p>
            <a:pPr indent="0" lvl="0" marL="0" marR="0" rtl="0" algn="just">
              <a:spcBef>
                <a:spcPts val="480"/>
              </a:spcBef>
              <a:spcAft>
                <a:spcPts val="0"/>
              </a:spcAft>
              <a:buNone/>
            </a:pPr>
            <a:r>
              <a:t/>
            </a:r>
            <a:endParaRPr sz="1700">
              <a:solidFill>
                <a:schemeClr val="dk1"/>
              </a:solidFill>
            </a:endParaRPr>
          </a:p>
          <a:p>
            <a:pPr indent="0" lvl="0" marL="0" marR="0" rtl="0" algn="just">
              <a:spcBef>
                <a:spcPts val="480"/>
              </a:spcBef>
              <a:spcAft>
                <a:spcPts val="0"/>
              </a:spcAft>
              <a:buNone/>
            </a:pPr>
            <a:r>
              <a:rPr lang="en-US" sz="1700"/>
              <a:t>PGANS</a:t>
            </a:r>
            <a:r>
              <a:rPr lang="en-US" sz="1700"/>
              <a:t> generated designs for 16 resolution </a:t>
            </a:r>
            <a:endParaRPr sz="1700"/>
          </a:p>
          <a:p>
            <a:pPr indent="-220980" lvl="0" marL="342900" marR="0" rtl="0" algn="just">
              <a:spcBef>
                <a:spcPts val="480"/>
              </a:spcBef>
              <a:spcAft>
                <a:spcPts val="0"/>
              </a:spcAft>
              <a:buClr>
                <a:srgbClr val="FF0000"/>
              </a:buClr>
              <a:buSzPts val="1920"/>
              <a:buFont typeface="Arial"/>
              <a:buNone/>
            </a:pPr>
            <a:r>
              <a:t/>
            </a:r>
            <a:endParaRPr sz="2700">
              <a:solidFill>
                <a:srgbClr val="0033CC"/>
              </a:solidFill>
            </a:endParaRPr>
          </a:p>
        </p:txBody>
      </p:sp>
      <p:sp>
        <p:nvSpPr>
          <p:cNvPr id="218" name="Google Shape;218;p28"/>
          <p:cNvSpPr txBox="1"/>
          <p:nvPr/>
        </p:nvSpPr>
        <p:spPr>
          <a:xfrm>
            <a:off x="-150" y="1617750"/>
            <a:ext cx="12192000" cy="683100"/>
          </a:xfrm>
          <a:prstGeom prst="rect">
            <a:avLst/>
          </a:prstGeom>
          <a:noFill/>
          <a:ln>
            <a:noFill/>
          </a:ln>
        </p:spPr>
        <p:txBody>
          <a:bodyPr anchorCtr="0" anchor="t" bIns="91425" lIns="91425" spcFirstLastPara="1" rIns="91425" wrap="square" tIns="91425">
            <a:noAutofit/>
          </a:bodyPr>
          <a:lstStyle/>
          <a:p>
            <a:pPr indent="0" lvl="0" marL="0" rtl="0" algn="ctr">
              <a:spcBef>
                <a:spcPts val="480"/>
              </a:spcBef>
              <a:spcAft>
                <a:spcPts val="0"/>
              </a:spcAft>
              <a:buNone/>
            </a:pPr>
            <a:r>
              <a:rPr lang="en-US" sz="2700">
                <a:solidFill>
                  <a:schemeClr val="dk1"/>
                </a:solidFill>
              </a:rPr>
              <a:t>Results</a:t>
            </a:r>
            <a:endParaRPr/>
          </a:p>
        </p:txBody>
      </p:sp>
      <p:pic>
        <p:nvPicPr>
          <p:cNvPr id="219" name="Google Shape;219;p28"/>
          <p:cNvPicPr preferRelativeResize="0"/>
          <p:nvPr/>
        </p:nvPicPr>
        <p:blipFill>
          <a:blip r:embed="rId3">
            <a:alphaModFix/>
          </a:blip>
          <a:stretch>
            <a:fillRect/>
          </a:stretch>
        </p:blipFill>
        <p:spPr>
          <a:xfrm>
            <a:off x="749000" y="3746000"/>
            <a:ext cx="3411700" cy="2873025"/>
          </a:xfrm>
          <a:prstGeom prst="rect">
            <a:avLst/>
          </a:prstGeom>
          <a:noFill/>
          <a:ln>
            <a:noFill/>
          </a:ln>
        </p:spPr>
      </p:pic>
      <p:pic>
        <p:nvPicPr>
          <p:cNvPr id="220" name="Google Shape;220;p28"/>
          <p:cNvPicPr preferRelativeResize="0"/>
          <p:nvPr/>
        </p:nvPicPr>
        <p:blipFill>
          <a:blip r:embed="rId4">
            <a:alphaModFix/>
          </a:blip>
          <a:stretch>
            <a:fillRect/>
          </a:stretch>
        </p:blipFill>
        <p:spPr>
          <a:xfrm>
            <a:off x="4675000" y="3746000"/>
            <a:ext cx="3411700" cy="2873014"/>
          </a:xfrm>
          <a:prstGeom prst="rect">
            <a:avLst/>
          </a:prstGeom>
          <a:noFill/>
          <a:ln>
            <a:noFill/>
          </a:ln>
        </p:spPr>
      </p:pic>
      <p:pic>
        <p:nvPicPr>
          <p:cNvPr id="221" name="Google Shape;221;p28"/>
          <p:cNvPicPr preferRelativeResize="0"/>
          <p:nvPr/>
        </p:nvPicPr>
        <p:blipFill>
          <a:blip r:embed="rId5">
            <a:alphaModFix/>
          </a:blip>
          <a:stretch>
            <a:fillRect/>
          </a:stretch>
        </p:blipFill>
        <p:spPr>
          <a:xfrm>
            <a:off x="8601000" y="3746000"/>
            <a:ext cx="3411700" cy="28730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2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228" name="Google Shape;228;p29"/>
          <p:cNvSpPr txBox="1"/>
          <p:nvPr/>
        </p:nvSpPr>
        <p:spPr>
          <a:xfrm>
            <a:off x="5137950" y="1617750"/>
            <a:ext cx="1593000" cy="683100"/>
          </a:xfrm>
          <a:prstGeom prst="rect">
            <a:avLst/>
          </a:prstGeom>
          <a:noFill/>
          <a:ln>
            <a:noFill/>
          </a:ln>
        </p:spPr>
        <p:txBody>
          <a:bodyPr anchorCtr="0" anchor="t" bIns="91425" lIns="91425" spcFirstLastPara="1" rIns="91425" wrap="square" tIns="91425">
            <a:noAutofit/>
          </a:bodyPr>
          <a:lstStyle/>
          <a:p>
            <a:pPr indent="0" lvl="0" marL="0" rtl="0" algn="just">
              <a:spcBef>
                <a:spcPts val="480"/>
              </a:spcBef>
              <a:spcAft>
                <a:spcPts val="0"/>
              </a:spcAft>
              <a:buNone/>
            </a:pPr>
            <a:r>
              <a:t/>
            </a:r>
            <a:endParaRPr/>
          </a:p>
        </p:txBody>
      </p:sp>
      <p:sp>
        <p:nvSpPr>
          <p:cNvPr id="229" name="Google Shape;229;p29"/>
          <p:cNvSpPr txBox="1"/>
          <p:nvPr/>
        </p:nvSpPr>
        <p:spPr>
          <a:xfrm>
            <a:off x="1375650" y="2094875"/>
            <a:ext cx="10812300" cy="4163700"/>
          </a:xfrm>
          <a:prstGeom prst="rect">
            <a:avLst/>
          </a:prstGeom>
          <a:noFill/>
          <a:ln>
            <a:noFill/>
          </a:ln>
        </p:spPr>
        <p:txBody>
          <a:bodyPr anchorCtr="0" anchor="t" bIns="91425" lIns="91425" spcFirstLastPara="1" rIns="91425" wrap="square" tIns="91425">
            <a:noAutofit/>
          </a:bodyPr>
          <a:lstStyle/>
          <a:p>
            <a:pPr indent="0" lvl="0" marL="0" rtl="0" algn="just">
              <a:spcBef>
                <a:spcPts val="480"/>
              </a:spcBef>
              <a:spcAft>
                <a:spcPts val="0"/>
              </a:spcAft>
              <a:buNone/>
            </a:pPr>
            <a:r>
              <a:rPr lang="en-US" sz="2100">
                <a:solidFill>
                  <a:schemeClr val="dk1"/>
                </a:solidFill>
              </a:rPr>
              <a:t>Metric for calculating Image Quality: BRISQUE</a:t>
            </a:r>
            <a:endParaRPr sz="2100">
              <a:solidFill>
                <a:schemeClr val="dk1"/>
              </a:solidFill>
            </a:endParaRPr>
          </a:p>
          <a:p>
            <a:pPr indent="0" lvl="0" marL="0" rtl="0" algn="just">
              <a:spcBef>
                <a:spcPts val="480"/>
              </a:spcBef>
              <a:spcAft>
                <a:spcPts val="0"/>
              </a:spcAft>
              <a:buNone/>
            </a:pPr>
            <a:r>
              <a:rPr lang="en-US" sz="1800">
                <a:solidFill>
                  <a:schemeClr val="dk1"/>
                </a:solidFill>
                <a:highlight>
                  <a:srgbClr val="FFFFFF"/>
                </a:highlight>
              </a:rPr>
              <a:t>Calculates the no-reference image quality score for image using the Blind/Referenceless Image Spatial Quality Evaluator</a:t>
            </a:r>
            <a:endParaRPr sz="1800">
              <a:solidFill>
                <a:schemeClr val="dk1"/>
              </a:solidFill>
              <a:highlight>
                <a:srgbClr val="FFFFFF"/>
              </a:highlight>
            </a:endParaRPr>
          </a:p>
          <a:p>
            <a:pPr indent="0" lvl="0" marL="0" rtl="0" algn="just">
              <a:spcBef>
                <a:spcPts val="480"/>
              </a:spcBef>
              <a:spcAft>
                <a:spcPts val="0"/>
              </a:spcAft>
              <a:buNone/>
            </a:pPr>
            <a:r>
              <a:t/>
            </a:r>
            <a:endParaRPr sz="1800">
              <a:solidFill>
                <a:schemeClr val="dk1"/>
              </a:solidFill>
              <a:highlight>
                <a:srgbClr val="FFFFFF"/>
              </a:highlight>
            </a:endParaRPr>
          </a:p>
          <a:p>
            <a:pPr indent="0" lvl="0" marL="0" rtl="0" algn="just">
              <a:spcBef>
                <a:spcPts val="480"/>
              </a:spcBef>
              <a:spcAft>
                <a:spcPts val="0"/>
              </a:spcAft>
              <a:buNone/>
            </a:pPr>
            <a:r>
              <a:rPr lang="en-US" sz="1800">
                <a:solidFill>
                  <a:schemeClr val="dk1"/>
                </a:solidFill>
                <a:highlight>
                  <a:srgbClr val="FFFFFF"/>
                </a:highlight>
              </a:rPr>
              <a:t>Average BRISQUE SCORE for the generated images : 34</a:t>
            </a:r>
            <a:endParaRPr sz="1800">
              <a:solidFill>
                <a:schemeClr val="dk1"/>
              </a:solidFill>
              <a:highlight>
                <a:srgbClr val="FFFFFF"/>
              </a:highlight>
            </a:endParaRPr>
          </a:p>
          <a:p>
            <a:pPr indent="0" lvl="0" marL="0" rtl="0" algn="just">
              <a:spcBef>
                <a:spcPts val="480"/>
              </a:spcBef>
              <a:spcAft>
                <a:spcPts val="0"/>
              </a:spcAft>
              <a:buNone/>
            </a:pPr>
            <a:r>
              <a:t/>
            </a:r>
            <a:endParaRPr sz="1000">
              <a:solidFill>
                <a:srgbClr val="40404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 name="Shape 85"/>
        <p:cNvGrpSpPr/>
        <p:nvPr/>
      </p:nvGrpSpPr>
      <p:grpSpPr>
        <a:xfrm>
          <a:off x="0" y="0"/>
          <a:ext cx="0" cy="0"/>
          <a:chOff x="0" y="0"/>
          <a:chExt cx="0" cy="0"/>
        </a:xfrm>
      </p:grpSpPr>
      <p:sp>
        <p:nvSpPr>
          <p:cNvPr id="86" name="Google Shape;86;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12"/>
          <p:cNvSpPr txBox="1"/>
          <p:nvPr/>
        </p:nvSpPr>
        <p:spPr>
          <a:xfrm>
            <a:off x="2057400" y="1676400"/>
            <a:ext cx="80772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Problem Statement</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Abstract and Scope</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Literature Survey</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Suggestions from Review – 3</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Design Approach </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Design Constraints, Assumptions &amp; Dependencies</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Proposed Methodology / Approach</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Architecture</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Design Description</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Technologies Used</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Project Progress</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References</a:t>
            </a:r>
            <a:endParaRPr sz="2000">
              <a:solidFill>
                <a:srgbClr val="0000FF"/>
              </a:solidFill>
              <a:latin typeface="Trebuchet MS"/>
              <a:ea typeface="Trebuchet MS"/>
              <a:cs typeface="Trebuchet MS"/>
              <a:sym typeface="Trebuchet MS"/>
            </a:endParaRPr>
          </a:p>
        </p:txBody>
      </p:sp>
      <p:sp>
        <p:nvSpPr>
          <p:cNvPr id="88" name="Google Shape;88;p12"/>
          <p:cNvSpPr txBox="1"/>
          <p:nvPr/>
        </p:nvSpPr>
        <p:spPr>
          <a:xfrm>
            <a:off x="4191000" y="1143002"/>
            <a:ext cx="6477000" cy="461665"/>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Choices</a:t>
            </a:r>
            <a:endParaRPr sz="2400">
              <a:solidFill>
                <a:schemeClr val="dk1"/>
              </a:solidFill>
              <a:latin typeface="Arial"/>
              <a:ea typeface="Arial"/>
              <a:cs typeface="Arial"/>
              <a:sym typeface="Arial"/>
            </a:endParaRPr>
          </a:p>
        </p:txBody>
      </p:sp>
      <p:sp>
        <p:nvSpPr>
          <p:cNvPr id="236" name="Google Shape;236;p3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30"/>
          <p:cNvSpPr txBox="1"/>
          <p:nvPr/>
        </p:nvSpPr>
        <p:spPr>
          <a:xfrm>
            <a:off x="1384800" y="1860350"/>
            <a:ext cx="9542400" cy="4575300"/>
          </a:xfrm>
          <a:prstGeom prst="rect">
            <a:avLst/>
          </a:prstGeom>
          <a:noFill/>
          <a:ln>
            <a:noFill/>
          </a:ln>
        </p:spPr>
        <p:txBody>
          <a:bodyPr anchorCtr="0" anchor="t" bIns="91425" lIns="91425" spcFirstLastPara="1" rIns="91425" wrap="square" tIns="91425">
            <a:noAutofit/>
          </a:bodyPr>
          <a:lstStyle/>
          <a:p>
            <a:pPr indent="-342900" lvl="0" marL="457200" rtl="0" algn="just">
              <a:spcBef>
                <a:spcPts val="600"/>
              </a:spcBef>
              <a:spcAft>
                <a:spcPts val="0"/>
              </a:spcAft>
              <a:buClr>
                <a:schemeClr val="dk1"/>
              </a:buClr>
              <a:buSzPts val="1800"/>
              <a:buAutoNum type="arabicPeriod"/>
            </a:pPr>
            <a:r>
              <a:rPr lang="en-US" sz="1800">
                <a:solidFill>
                  <a:schemeClr val="dk1"/>
                </a:solidFill>
              </a:rPr>
              <a:t>Local Processing:</a:t>
            </a:r>
            <a:endParaRPr sz="1800">
              <a:solidFill>
                <a:schemeClr val="dk1"/>
              </a:solidFill>
            </a:endParaRPr>
          </a:p>
          <a:p>
            <a:pPr indent="0" lvl="0" marL="457200" rtl="0" algn="just">
              <a:spcBef>
                <a:spcPts val="600"/>
              </a:spcBef>
              <a:spcAft>
                <a:spcPts val="0"/>
              </a:spcAft>
              <a:buNone/>
            </a:pPr>
            <a:r>
              <a:rPr lang="en-US" sz="1800">
                <a:solidFill>
                  <a:schemeClr val="dk1"/>
                </a:solidFill>
              </a:rPr>
              <a:t>To allow the clients to provide for their own Processing units based on their requirements. This allowed clients to choose the application architecture based on their constraints and requirements. </a:t>
            </a:r>
            <a:endParaRPr sz="1800">
              <a:solidFill>
                <a:schemeClr val="dk1"/>
              </a:solidFill>
            </a:endParaRPr>
          </a:p>
          <a:p>
            <a:pPr indent="0" lvl="0" marL="914400" rtl="0" algn="just">
              <a:spcBef>
                <a:spcPts val="600"/>
              </a:spcBef>
              <a:spcAft>
                <a:spcPts val="0"/>
              </a:spcAft>
              <a:buClr>
                <a:schemeClr val="dk1"/>
              </a:buClr>
              <a:buSzPts val="1100"/>
              <a:buFont typeface="Arial"/>
              <a:buNone/>
            </a:pPr>
            <a:r>
              <a:rPr lang="en-US" sz="1800">
                <a:solidFill>
                  <a:schemeClr val="dk1"/>
                </a:solidFill>
              </a:rPr>
              <a:t>Pros:</a:t>
            </a:r>
            <a:endParaRPr sz="1800">
              <a:solidFill>
                <a:schemeClr val="dk1"/>
              </a:solidFill>
            </a:endParaRPr>
          </a:p>
          <a:p>
            <a:pPr indent="-342900" lvl="0" marL="1371600" rtl="0" algn="just">
              <a:spcBef>
                <a:spcPts val="600"/>
              </a:spcBef>
              <a:spcAft>
                <a:spcPts val="0"/>
              </a:spcAft>
              <a:buClr>
                <a:schemeClr val="dk1"/>
              </a:buClr>
              <a:buSzPts val="1800"/>
              <a:buChar char="●"/>
            </a:pPr>
            <a:r>
              <a:rPr lang="en-US" sz="1800">
                <a:solidFill>
                  <a:schemeClr val="dk1"/>
                </a:solidFill>
              </a:rPr>
              <a:t>Faster retrieval of designs</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smaller transfer time</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requirement specific hardware</a:t>
            </a:r>
            <a:endParaRPr sz="1800">
              <a:solidFill>
                <a:schemeClr val="dk1"/>
              </a:solidFill>
            </a:endParaRPr>
          </a:p>
          <a:p>
            <a:pPr indent="0" lvl="0" marL="914400" rtl="0" algn="just">
              <a:spcBef>
                <a:spcPts val="600"/>
              </a:spcBef>
              <a:spcAft>
                <a:spcPts val="0"/>
              </a:spcAft>
              <a:buClr>
                <a:schemeClr val="dk1"/>
              </a:buClr>
              <a:buSzPts val="1100"/>
              <a:buFont typeface="Arial"/>
              <a:buNone/>
            </a:pPr>
            <a:r>
              <a:rPr lang="en-US" sz="1800">
                <a:solidFill>
                  <a:schemeClr val="dk1"/>
                </a:solidFill>
              </a:rPr>
              <a:t>Cons:</a:t>
            </a:r>
            <a:endParaRPr sz="1800">
              <a:solidFill>
                <a:schemeClr val="dk1"/>
              </a:solidFill>
            </a:endParaRPr>
          </a:p>
          <a:p>
            <a:pPr indent="-342900" lvl="0" marL="1371600" rtl="0" algn="just">
              <a:spcBef>
                <a:spcPts val="600"/>
              </a:spcBef>
              <a:spcAft>
                <a:spcPts val="0"/>
              </a:spcAft>
              <a:buClr>
                <a:schemeClr val="dk1"/>
              </a:buClr>
              <a:buSzPts val="1800"/>
              <a:buChar char="●"/>
            </a:pPr>
            <a:r>
              <a:rPr lang="en-US" sz="1800">
                <a:solidFill>
                  <a:schemeClr val="dk1"/>
                </a:solidFill>
              </a:rPr>
              <a:t>Fixed specs of hardware. Harder to change in case of a shift of requirements</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Added expense to the client</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Choices</a:t>
            </a:r>
            <a:endParaRPr sz="2400">
              <a:solidFill>
                <a:schemeClr val="dk1"/>
              </a:solidFill>
              <a:latin typeface="Arial"/>
              <a:ea typeface="Arial"/>
              <a:cs typeface="Arial"/>
              <a:sym typeface="Arial"/>
            </a:endParaRPr>
          </a:p>
        </p:txBody>
      </p:sp>
      <p:sp>
        <p:nvSpPr>
          <p:cNvPr id="244" name="Google Shape;244;p3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31"/>
          <p:cNvSpPr txBox="1"/>
          <p:nvPr/>
        </p:nvSpPr>
        <p:spPr>
          <a:xfrm>
            <a:off x="1387025" y="1860350"/>
            <a:ext cx="9540300" cy="45753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US" sz="1700">
                <a:solidFill>
                  <a:schemeClr val="dk1"/>
                </a:solidFill>
              </a:rPr>
              <a:t>     </a:t>
            </a:r>
            <a:r>
              <a:rPr lang="en-US" sz="1800">
                <a:solidFill>
                  <a:schemeClr val="dk1"/>
                </a:solidFill>
              </a:rPr>
              <a:t>2. Local Storage:</a:t>
            </a:r>
            <a:endParaRPr sz="1800">
              <a:solidFill>
                <a:schemeClr val="dk1"/>
              </a:solidFill>
            </a:endParaRPr>
          </a:p>
          <a:p>
            <a:pPr indent="0" lvl="0" marL="914400" rtl="0" algn="just">
              <a:spcBef>
                <a:spcPts val="600"/>
              </a:spcBef>
              <a:spcAft>
                <a:spcPts val="0"/>
              </a:spcAft>
              <a:buNone/>
            </a:pPr>
            <a:r>
              <a:rPr lang="en-US" sz="1800">
                <a:solidFill>
                  <a:schemeClr val="dk1"/>
                </a:solidFill>
              </a:rPr>
              <a:t>To allow clients to store designs on local storage devices. This allows clients to set up their own data architecture and hardware specific to their requirements.</a:t>
            </a:r>
            <a:endParaRPr sz="1800">
              <a:solidFill>
                <a:schemeClr val="dk1"/>
              </a:solidFill>
            </a:endParaRPr>
          </a:p>
          <a:p>
            <a:pPr indent="0" lvl="0" marL="914400" rtl="0" algn="just">
              <a:spcBef>
                <a:spcPts val="600"/>
              </a:spcBef>
              <a:spcAft>
                <a:spcPts val="0"/>
              </a:spcAft>
              <a:buNone/>
            </a:pPr>
            <a:r>
              <a:rPr lang="en-US" sz="1800">
                <a:solidFill>
                  <a:schemeClr val="dk1"/>
                </a:solidFill>
              </a:rPr>
              <a:t>Pros:</a:t>
            </a:r>
            <a:endParaRPr sz="1800">
              <a:solidFill>
                <a:schemeClr val="dk1"/>
              </a:solidFill>
            </a:endParaRPr>
          </a:p>
          <a:p>
            <a:pPr indent="-342900" lvl="0" marL="1371600" rtl="0" algn="just">
              <a:spcBef>
                <a:spcPts val="600"/>
              </a:spcBef>
              <a:spcAft>
                <a:spcPts val="0"/>
              </a:spcAft>
              <a:buClr>
                <a:schemeClr val="dk1"/>
              </a:buClr>
              <a:buSzPts val="1800"/>
              <a:buChar char="●"/>
            </a:pPr>
            <a:r>
              <a:rPr lang="en-US" sz="1800">
                <a:solidFill>
                  <a:schemeClr val="dk1"/>
                </a:solidFill>
              </a:rPr>
              <a:t>Faster dataset retrieval</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Improved security</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Client-specific hardware</a:t>
            </a:r>
            <a:endParaRPr sz="1800">
              <a:solidFill>
                <a:schemeClr val="dk1"/>
              </a:solidFill>
            </a:endParaRPr>
          </a:p>
          <a:p>
            <a:pPr indent="0" lvl="0" marL="914400" rtl="0" algn="just">
              <a:spcBef>
                <a:spcPts val="600"/>
              </a:spcBef>
              <a:spcAft>
                <a:spcPts val="0"/>
              </a:spcAft>
              <a:buNone/>
            </a:pPr>
            <a:r>
              <a:rPr lang="en-US" sz="1800">
                <a:solidFill>
                  <a:schemeClr val="dk1"/>
                </a:solidFill>
              </a:rPr>
              <a:t>Cons:</a:t>
            </a:r>
            <a:endParaRPr sz="1800">
              <a:solidFill>
                <a:schemeClr val="dk1"/>
              </a:solidFill>
            </a:endParaRPr>
          </a:p>
          <a:p>
            <a:pPr indent="-342900" lvl="0" marL="1371600" rtl="0" algn="just">
              <a:spcBef>
                <a:spcPts val="600"/>
              </a:spcBef>
              <a:spcAft>
                <a:spcPts val="0"/>
              </a:spcAft>
              <a:buClr>
                <a:schemeClr val="dk1"/>
              </a:buClr>
              <a:buSzPts val="1800"/>
              <a:buChar char="●"/>
            </a:pPr>
            <a:r>
              <a:rPr lang="en-US" sz="1800">
                <a:solidFill>
                  <a:schemeClr val="dk1"/>
                </a:solidFill>
              </a:rPr>
              <a:t>Slower data retrieval for Processing unit</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Incompatible data architectures</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Data Redundancy</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Added expense to the client</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Scalability</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Choices</a:t>
            </a:r>
            <a:endParaRPr sz="2400">
              <a:solidFill>
                <a:schemeClr val="dk1"/>
              </a:solidFill>
              <a:latin typeface="Arial"/>
              <a:ea typeface="Arial"/>
              <a:cs typeface="Arial"/>
              <a:sym typeface="Arial"/>
            </a:endParaRPr>
          </a:p>
        </p:txBody>
      </p:sp>
      <p:sp>
        <p:nvSpPr>
          <p:cNvPr id="252" name="Google Shape;252;p3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32"/>
          <p:cNvSpPr txBox="1"/>
          <p:nvPr/>
        </p:nvSpPr>
        <p:spPr>
          <a:xfrm>
            <a:off x="1387025" y="1860350"/>
            <a:ext cx="9540300" cy="45753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US" sz="1700">
                <a:solidFill>
                  <a:schemeClr val="dk1"/>
                </a:solidFill>
              </a:rPr>
              <a:t>    </a:t>
            </a:r>
            <a:r>
              <a:rPr lang="en-US" sz="1800">
                <a:solidFill>
                  <a:schemeClr val="dk1"/>
                </a:solidFill>
              </a:rPr>
              <a:t> 3. </a:t>
            </a:r>
            <a:r>
              <a:rPr lang="en-US" sz="1800">
                <a:solidFill>
                  <a:schemeClr val="dk1"/>
                </a:solidFill>
              </a:rPr>
              <a:t>Cloud Storage and Processing:</a:t>
            </a:r>
            <a:endParaRPr sz="1800">
              <a:solidFill>
                <a:schemeClr val="dk1"/>
              </a:solidFill>
            </a:endParaRPr>
          </a:p>
          <a:p>
            <a:pPr indent="0" lvl="0" marL="914400" rtl="0" algn="just">
              <a:spcBef>
                <a:spcPts val="600"/>
              </a:spcBef>
              <a:spcAft>
                <a:spcPts val="0"/>
              </a:spcAft>
              <a:buClr>
                <a:schemeClr val="dk1"/>
              </a:buClr>
              <a:buSzPts val="1100"/>
              <a:buFont typeface="Arial"/>
              <a:buNone/>
            </a:pPr>
            <a:r>
              <a:rPr lang="en-US" sz="1800">
                <a:solidFill>
                  <a:schemeClr val="dk1"/>
                </a:solidFill>
              </a:rPr>
              <a:t>To provide for Data storage and processing units based on the agreed requirements set by the client</a:t>
            </a:r>
            <a:endParaRPr sz="1800">
              <a:solidFill>
                <a:schemeClr val="dk1"/>
              </a:solidFill>
            </a:endParaRPr>
          </a:p>
          <a:p>
            <a:pPr indent="0" lvl="0" marL="914400" rtl="0" algn="just">
              <a:spcBef>
                <a:spcPts val="600"/>
              </a:spcBef>
              <a:spcAft>
                <a:spcPts val="0"/>
              </a:spcAft>
              <a:buClr>
                <a:schemeClr val="dk1"/>
              </a:buClr>
              <a:buSzPts val="1100"/>
              <a:buFont typeface="Arial"/>
              <a:buNone/>
            </a:pPr>
            <a:r>
              <a:rPr lang="en-US" sz="1800">
                <a:solidFill>
                  <a:schemeClr val="dk1"/>
                </a:solidFill>
              </a:rPr>
              <a:t>Pros:</a:t>
            </a:r>
            <a:endParaRPr sz="1800">
              <a:solidFill>
                <a:schemeClr val="dk1"/>
              </a:solidFill>
            </a:endParaRPr>
          </a:p>
          <a:p>
            <a:pPr indent="-342900" lvl="0" marL="1371600" rtl="0" algn="just">
              <a:spcBef>
                <a:spcPts val="600"/>
              </a:spcBef>
              <a:spcAft>
                <a:spcPts val="0"/>
              </a:spcAft>
              <a:buClr>
                <a:schemeClr val="dk1"/>
              </a:buClr>
              <a:buSzPts val="1800"/>
              <a:buChar char="●"/>
            </a:pPr>
            <a:r>
              <a:rPr lang="en-US" sz="1800">
                <a:solidFill>
                  <a:schemeClr val="dk1"/>
                </a:solidFill>
              </a:rPr>
              <a:t>Data redundancy</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Easy scalability</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Dynamic requisition of resources based on requirements</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Compatible storage architecture</a:t>
            </a:r>
            <a:endParaRPr sz="1800">
              <a:solidFill>
                <a:schemeClr val="dk1"/>
              </a:solidFill>
            </a:endParaRPr>
          </a:p>
          <a:p>
            <a:pPr indent="0" lvl="0" marL="914400" rtl="0" algn="just">
              <a:spcBef>
                <a:spcPts val="600"/>
              </a:spcBef>
              <a:spcAft>
                <a:spcPts val="0"/>
              </a:spcAft>
              <a:buClr>
                <a:schemeClr val="dk1"/>
              </a:buClr>
              <a:buSzPts val="1100"/>
              <a:buFont typeface="Arial"/>
              <a:buNone/>
            </a:pPr>
            <a:r>
              <a:rPr lang="en-US" sz="1800">
                <a:solidFill>
                  <a:schemeClr val="dk1"/>
                </a:solidFill>
              </a:rPr>
              <a:t>Cons:</a:t>
            </a:r>
            <a:endParaRPr sz="1800">
              <a:solidFill>
                <a:schemeClr val="dk1"/>
              </a:solidFill>
            </a:endParaRPr>
          </a:p>
          <a:p>
            <a:pPr indent="-342900" lvl="0" marL="1371600" rtl="0" algn="just">
              <a:spcBef>
                <a:spcPts val="600"/>
              </a:spcBef>
              <a:spcAft>
                <a:spcPts val="0"/>
              </a:spcAft>
              <a:buClr>
                <a:schemeClr val="dk1"/>
              </a:buClr>
              <a:buSzPts val="1800"/>
              <a:buChar char="●"/>
            </a:pPr>
            <a:r>
              <a:rPr lang="en-US" sz="1800">
                <a:solidFill>
                  <a:schemeClr val="dk1"/>
                </a:solidFill>
              </a:rPr>
              <a:t>Slower Data Retrieval</a:t>
            </a:r>
            <a:endParaRPr sz="1800">
              <a:solidFill>
                <a:schemeClr val="dk1"/>
              </a:solidFill>
            </a:endParaRPr>
          </a:p>
          <a:p>
            <a:pPr indent="-342900" lvl="0" marL="1371600" rtl="0" algn="just">
              <a:spcBef>
                <a:spcPts val="0"/>
              </a:spcBef>
              <a:spcAft>
                <a:spcPts val="0"/>
              </a:spcAft>
              <a:buClr>
                <a:schemeClr val="dk1"/>
              </a:buClr>
              <a:buSzPts val="1800"/>
              <a:buChar char="●"/>
            </a:pPr>
            <a:r>
              <a:rPr lang="en-US" sz="1800">
                <a:solidFill>
                  <a:schemeClr val="dk1"/>
                </a:solidFill>
              </a:rPr>
              <a:t>Network constraints</a:t>
            </a:r>
            <a:endParaRPr sz="1800">
              <a:solidFill>
                <a:schemeClr val="dk1"/>
              </a:solidFill>
            </a:endParaRPr>
          </a:p>
          <a:p>
            <a:pPr indent="0" lvl="0" marL="1371600" rtl="0" algn="just">
              <a:spcBef>
                <a:spcPts val="600"/>
              </a:spcBef>
              <a:spcAft>
                <a:spcPts val="0"/>
              </a:spcAft>
              <a:buClr>
                <a:schemeClr val="dk1"/>
              </a:buClr>
              <a:buSzPts val="1100"/>
              <a:buFont typeface="Arial"/>
              <a:buNone/>
            </a:pPr>
            <a:r>
              <a:t/>
            </a:r>
            <a:endParaRPr sz="1800">
              <a:solidFill>
                <a:schemeClr val="dk1"/>
              </a:solidFill>
            </a:endParaRPr>
          </a:p>
          <a:p>
            <a:pPr indent="0" lvl="0" marL="914400" rtl="0" algn="just">
              <a:spcBef>
                <a:spcPts val="600"/>
              </a:spcBef>
              <a:spcAft>
                <a:spcPts val="0"/>
              </a:spcAft>
              <a:buClr>
                <a:schemeClr val="dk1"/>
              </a:buClr>
              <a:buSzPts val="1100"/>
              <a:buFont typeface="Arial"/>
              <a:buNone/>
            </a:pPr>
            <a:r>
              <a:rPr lang="en-US" sz="1800">
                <a:solidFill>
                  <a:schemeClr val="dk1"/>
                </a:solidFill>
              </a:rPr>
              <a:t>Therefore, Cloud storage and Processing architecture is the most suitable for our product.</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33"/>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sp>
        <p:nvSpPr>
          <p:cNvPr id="261" name="Google Shape;261;p33"/>
          <p:cNvSpPr txBox="1"/>
          <p:nvPr/>
        </p:nvSpPr>
        <p:spPr>
          <a:xfrm>
            <a:off x="-25" y="1617675"/>
            <a:ext cx="12192000" cy="798600"/>
          </a:xfrm>
          <a:prstGeom prst="rect">
            <a:avLst/>
          </a:prstGeom>
          <a:noFill/>
          <a:ln>
            <a:noFill/>
          </a:ln>
        </p:spPr>
        <p:txBody>
          <a:bodyPr anchorCtr="0" anchor="ctr" bIns="45700" lIns="91425" spcFirstLastPara="1" rIns="91425" wrap="square" tIns="45700">
            <a:noAutofit/>
          </a:bodyPr>
          <a:lstStyle/>
          <a:p>
            <a:pPr indent="0" lvl="0" marL="0" marR="0" rtl="0" algn="ctr">
              <a:spcBef>
                <a:spcPts val="480"/>
              </a:spcBef>
              <a:spcAft>
                <a:spcPts val="0"/>
              </a:spcAft>
              <a:buNone/>
            </a:pPr>
            <a:r>
              <a:rPr lang="en-US" sz="2400">
                <a:solidFill>
                  <a:schemeClr val="dk1"/>
                </a:solidFill>
                <a:latin typeface="Times New Roman"/>
                <a:ea typeface="Times New Roman"/>
                <a:cs typeface="Times New Roman"/>
                <a:sym typeface="Times New Roman"/>
              </a:rPr>
              <a:t>Interaction</a:t>
            </a:r>
            <a:r>
              <a:rPr lang="en-US" sz="2400">
                <a:solidFill>
                  <a:schemeClr val="dk1"/>
                </a:solidFill>
                <a:latin typeface="Times New Roman"/>
                <a:ea typeface="Times New Roman"/>
                <a:cs typeface="Times New Roman"/>
                <a:sym typeface="Times New Roman"/>
              </a:rPr>
              <a:t> diagram</a:t>
            </a:r>
            <a:endParaRPr sz="2400"/>
          </a:p>
        </p:txBody>
      </p:sp>
      <p:pic>
        <p:nvPicPr>
          <p:cNvPr id="262" name="Google Shape;262;p33"/>
          <p:cNvPicPr preferRelativeResize="0"/>
          <p:nvPr/>
        </p:nvPicPr>
        <p:blipFill>
          <a:blip r:embed="rId3">
            <a:alphaModFix/>
          </a:blip>
          <a:stretch>
            <a:fillRect/>
          </a:stretch>
        </p:blipFill>
        <p:spPr>
          <a:xfrm>
            <a:off x="1383650" y="2678925"/>
            <a:ext cx="4488375" cy="3354475"/>
          </a:xfrm>
          <a:prstGeom prst="rect">
            <a:avLst/>
          </a:prstGeom>
          <a:noFill/>
          <a:ln>
            <a:noFill/>
          </a:ln>
        </p:spPr>
      </p:pic>
      <p:pic>
        <p:nvPicPr>
          <p:cNvPr id="263" name="Google Shape;263;p33"/>
          <p:cNvPicPr preferRelativeResize="0"/>
          <p:nvPr/>
        </p:nvPicPr>
        <p:blipFill>
          <a:blip r:embed="rId4">
            <a:alphaModFix/>
          </a:blip>
          <a:stretch>
            <a:fillRect/>
          </a:stretch>
        </p:blipFill>
        <p:spPr>
          <a:xfrm>
            <a:off x="6687125" y="2675050"/>
            <a:ext cx="4488375" cy="3362201"/>
          </a:xfrm>
          <a:prstGeom prst="rect">
            <a:avLst/>
          </a:prstGeom>
          <a:noFill/>
          <a:ln>
            <a:noFill/>
          </a:ln>
        </p:spPr>
      </p:pic>
      <p:sp>
        <p:nvSpPr>
          <p:cNvPr id="264" name="Google Shape;264;p33"/>
          <p:cNvSpPr txBox="1"/>
          <p:nvPr/>
        </p:nvSpPr>
        <p:spPr>
          <a:xfrm>
            <a:off x="2255525" y="6033400"/>
            <a:ext cx="28956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Interaction Diagram for Train Model</a:t>
            </a:r>
            <a:endParaRPr/>
          </a:p>
        </p:txBody>
      </p:sp>
      <p:sp>
        <p:nvSpPr>
          <p:cNvPr id="265" name="Google Shape;265;p33"/>
          <p:cNvSpPr txBox="1"/>
          <p:nvPr/>
        </p:nvSpPr>
        <p:spPr>
          <a:xfrm>
            <a:off x="7056125" y="6033400"/>
            <a:ext cx="48159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Interaction Diagram for Generate Design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34"/>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a:t>
            </a:r>
            <a:endParaRPr sz="2400">
              <a:solidFill>
                <a:schemeClr val="dk1"/>
              </a:solidFill>
              <a:latin typeface="Arial"/>
              <a:ea typeface="Arial"/>
              <a:cs typeface="Arial"/>
              <a:sym typeface="Arial"/>
            </a:endParaRPr>
          </a:p>
        </p:txBody>
      </p:sp>
      <p:sp>
        <p:nvSpPr>
          <p:cNvPr id="273" name="Google Shape;273;p34"/>
          <p:cNvSpPr txBox="1"/>
          <p:nvPr/>
        </p:nvSpPr>
        <p:spPr>
          <a:xfrm>
            <a:off x="-25" y="1617675"/>
            <a:ext cx="12192000" cy="798600"/>
          </a:xfrm>
          <a:prstGeom prst="rect">
            <a:avLst/>
          </a:prstGeom>
          <a:noFill/>
          <a:ln>
            <a:noFill/>
          </a:ln>
        </p:spPr>
        <p:txBody>
          <a:bodyPr anchorCtr="0" anchor="ctr" bIns="45700" lIns="91425" spcFirstLastPara="1" rIns="91425" wrap="square" tIns="45700">
            <a:noAutofit/>
          </a:bodyPr>
          <a:lstStyle/>
          <a:p>
            <a:pPr indent="0" lvl="0" marL="0" marR="0" rtl="0" algn="ctr">
              <a:spcBef>
                <a:spcPts val="480"/>
              </a:spcBef>
              <a:spcAft>
                <a:spcPts val="0"/>
              </a:spcAft>
              <a:buNone/>
            </a:pPr>
            <a:r>
              <a:rPr lang="en-US" sz="2400">
                <a:solidFill>
                  <a:schemeClr val="dk1"/>
                </a:solidFill>
                <a:latin typeface="Times New Roman"/>
                <a:ea typeface="Times New Roman"/>
                <a:cs typeface="Times New Roman"/>
                <a:sym typeface="Times New Roman"/>
              </a:rPr>
              <a:t>Master class diagram</a:t>
            </a:r>
            <a:endParaRPr sz="2400"/>
          </a:p>
        </p:txBody>
      </p:sp>
      <p:pic>
        <p:nvPicPr>
          <p:cNvPr id="274" name="Google Shape;274;p34"/>
          <p:cNvPicPr preferRelativeResize="0"/>
          <p:nvPr/>
        </p:nvPicPr>
        <p:blipFill>
          <a:blip r:embed="rId3">
            <a:alphaModFix/>
          </a:blip>
          <a:stretch>
            <a:fillRect/>
          </a:stretch>
        </p:blipFill>
        <p:spPr>
          <a:xfrm>
            <a:off x="1362725" y="2442550"/>
            <a:ext cx="9564525" cy="4339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35"/>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 (if applicable)</a:t>
            </a:r>
            <a:endParaRPr sz="2400">
              <a:solidFill>
                <a:schemeClr val="dk1"/>
              </a:solidFill>
              <a:latin typeface="Arial"/>
              <a:ea typeface="Arial"/>
              <a:cs typeface="Arial"/>
              <a:sym typeface="Arial"/>
            </a:endParaRPr>
          </a:p>
        </p:txBody>
      </p:sp>
      <p:sp>
        <p:nvSpPr>
          <p:cNvPr id="282" name="Google Shape;282;p35"/>
          <p:cNvSpPr txBox="1"/>
          <p:nvPr/>
        </p:nvSpPr>
        <p:spPr>
          <a:xfrm>
            <a:off x="0" y="1895050"/>
            <a:ext cx="12192000" cy="620700"/>
          </a:xfrm>
          <a:prstGeom prst="rect">
            <a:avLst/>
          </a:prstGeom>
          <a:noFill/>
          <a:ln>
            <a:noFill/>
          </a:ln>
        </p:spPr>
        <p:txBody>
          <a:bodyPr anchorCtr="0" anchor="ctr" bIns="45700" lIns="91425" spcFirstLastPara="1" rIns="91425" wrap="square" tIns="45700">
            <a:noAutofit/>
          </a:bodyPr>
          <a:lstStyle/>
          <a:p>
            <a:pPr indent="457200" lvl="0" marL="0" rtl="0" algn="ctr">
              <a:spcBef>
                <a:spcPts val="48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Activity Diagram </a:t>
            </a:r>
            <a:endParaRPr sz="2400">
              <a:solidFill>
                <a:srgbClr val="0033CC"/>
              </a:solidFill>
              <a:latin typeface="Times New Roman"/>
              <a:ea typeface="Times New Roman"/>
              <a:cs typeface="Times New Roman"/>
              <a:sym typeface="Times New Roman"/>
            </a:endParaRPr>
          </a:p>
        </p:txBody>
      </p:sp>
      <p:pic>
        <p:nvPicPr>
          <p:cNvPr id="283" name="Google Shape;283;p35"/>
          <p:cNvPicPr preferRelativeResize="0"/>
          <p:nvPr/>
        </p:nvPicPr>
        <p:blipFill>
          <a:blip r:embed="rId3">
            <a:alphaModFix/>
          </a:blip>
          <a:stretch>
            <a:fillRect/>
          </a:stretch>
        </p:blipFill>
        <p:spPr>
          <a:xfrm>
            <a:off x="3265800" y="2454575"/>
            <a:ext cx="8190226" cy="4042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3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291" name="Google Shape;291;p36"/>
          <p:cNvSpPr txBox="1"/>
          <p:nvPr/>
        </p:nvSpPr>
        <p:spPr>
          <a:xfrm>
            <a:off x="1373600" y="2165950"/>
            <a:ext cx="9556800" cy="34194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300"/>
              </a:spcBef>
              <a:spcAft>
                <a:spcPts val="0"/>
              </a:spcAft>
              <a:buClr>
                <a:schemeClr val="dk1"/>
              </a:buClr>
              <a:buSzPts val="1800"/>
              <a:buAutoNum type="arabicPeriod"/>
            </a:pPr>
            <a:r>
              <a:rPr lang="en-US" sz="1800">
                <a:solidFill>
                  <a:schemeClr val="dk1"/>
                </a:solidFill>
              </a:rPr>
              <a:t>Python 3</a:t>
            </a:r>
            <a:endParaRPr sz="1800">
              <a:solidFill>
                <a:schemeClr val="dk1"/>
              </a:solidFill>
            </a:endParaRPr>
          </a:p>
          <a:p>
            <a:pPr indent="-342900" lvl="0" marL="914400" rtl="0" algn="just">
              <a:lnSpc>
                <a:spcPct val="115000"/>
              </a:lnSpc>
              <a:spcBef>
                <a:spcPts val="0"/>
              </a:spcBef>
              <a:spcAft>
                <a:spcPts val="0"/>
              </a:spcAft>
              <a:buClr>
                <a:schemeClr val="dk1"/>
              </a:buClr>
              <a:buSzPts val="1800"/>
              <a:buChar char="●"/>
            </a:pPr>
            <a:r>
              <a:rPr lang="en-US" sz="1800">
                <a:solidFill>
                  <a:schemeClr val="dk1"/>
                </a:solidFill>
              </a:rPr>
              <a:t>Keras, Tensorflow</a:t>
            </a:r>
            <a:endParaRPr sz="1800">
              <a:solidFill>
                <a:schemeClr val="dk1"/>
              </a:solidFill>
            </a:endParaRPr>
          </a:p>
          <a:p>
            <a:pPr indent="-342900" lvl="0" marL="914400" rtl="0" algn="just">
              <a:lnSpc>
                <a:spcPct val="115000"/>
              </a:lnSpc>
              <a:spcBef>
                <a:spcPts val="0"/>
              </a:spcBef>
              <a:spcAft>
                <a:spcPts val="0"/>
              </a:spcAft>
              <a:buClr>
                <a:schemeClr val="dk1"/>
              </a:buClr>
              <a:buSzPts val="1800"/>
              <a:buChar char="●"/>
            </a:pPr>
            <a:r>
              <a:rPr lang="en-US" sz="1800">
                <a:solidFill>
                  <a:schemeClr val="dk1"/>
                </a:solidFill>
              </a:rPr>
              <a:t>opencv</a:t>
            </a:r>
            <a:endParaRPr sz="1800">
              <a:solidFill>
                <a:schemeClr val="dk1"/>
              </a:solidFill>
            </a:endParaRPr>
          </a:p>
          <a:p>
            <a:pPr indent="-342900" lvl="0" marL="457200" rtl="0" algn="just">
              <a:lnSpc>
                <a:spcPct val="115000"/>
              </a:lnSpc>
              <a:spcBef>
                <a:spcPts val="0"/>
              </a:spcBef>
              <a:spcAft>
                <a:spcPts val="0"/>
              </a:spcAft>
              <a:buClr>
                <a:schemeClr val="dk1"/>
              </a:buClr>
              <a:buSzPts val="1800"/>
              <a:buAutoNum type="arabicPeriod"/>
            </a:pPr>
            <a:r>
              <a:rPr lang="en-US" sz="1800">
                <a:solidFill>
                  <a:schemeClr val="dk1"/>
                </a:solidFill>
              </a:rPr>
              <a:t>Frontend</a:t>
            </a:r>
            <a:endParaRPr sz="1800">
              <a:solidFill>
                <a:schemeClr val="dk1"/>
              </a:solidFill>
            </a:endParaRPr>
          </a:p>
          <a:p>
            <a:pPr indent="-342900" lvl="0" marL="914400" rtl="0" algn="just">
              <a:lnSpc>
                <a:spcPct val="115000"/>
              </a:lnSpc>
              <a:spcBef>
                <a:spcPts val="0"/>
              </a:spcBef>
              <a:spcAft>
                <a:spcPts val="0"/>
              </a:spcAft>
              <a:buClr>
                <a:schemeClr val="dk1"/>
              </a:buClr>
              <a:buSzPts val="1800"/>
              <a:buChar char="●"/>
            </a:pPr>
            <a:r>
              <a:rPr lang="en-US" sz="1800">
                <a:solidFill>
                  <a:schemeClr val="dk1"/>
                </a:solidFill>
              </a:rPr>
              <a:t>HTML</a:t>
            </a:r>
            <a:endParaRPr sz="1800">
              <a:solidFill>
                <a:schemeClr val="dk1"/>
              </a:solidFill>
            </a:endParaRPr>
          </a:p>
          <a:p>
            <a:pPr indent="-342900" lvl="0" marL="914400" rtl="0" algn="just">
              <a:lnSpc>
                <a:spcPct val="115000"/>
              </a:lnSpc>
              <a:spcBef>
                <a:spcPts val="0"/>
              </a:spcBef>
              <a:spcAft>
                <a:spcPts val="0"/>
              </a:spcAft>
              <a:buClr>
                <a:schemeClr val="dk1"/>
              </a:buClr>
              <a:buSzPts val="1800"/>
              <a:buChar char="●"/>
            </a:pPr>
            <a:r>
              <a:rPr lang="en-US" sz="1800">
                <a:solidFill>
                  <a:schemeClr val="dk1"/>
                </a:solidFill>
              </a:rPr>
              <a:t>CSS</a:t>
            </a:r>
            <a:endParaRPr sz="1800">
              <a:solidFill>
                <a:schemeClr val="dk1"/>
              </a:solidFill>
            </a:endParaRPr>
          </a:p>
          <a:p>
            <a:pPr indent="-342900" lvl="0" marL="914400" rtl="0" algn="just">
              <a:lnSpc>
                <a:spcPct val="115000"/>
              </a:lnSpc>
              <a:spcBef>
                <a:spcPts val="0"/>
              </a:spcBef>
              <a:spcAft>
                <a:spcPts val="0"/>
              </a:spcAft>
              <a:buClr>
                <a:schemeClr val="dk1"/>
              </a:buClr>
              <a:buSzPts val="1800"/>
              <a:buChar char="●"/>
            </a:pPr>
            <a:r>
              <a:rPr lang="en-US" sz="1800">
                <a:solidFill>
                  <a:schemeClr val="dk1"/>
                </a:solidFill>
              </a:rPr>
              <a:t>Javascript</a:t>
            </a:r>
            <a:endParaRPr sz="1800">
              <a:solidFill>
                <a:schemeClr val="dk1"/>
              </a:solidFill>
            </a:endParaRPr>
          </a:p>
          <a:p>
            <a:pPr indent="-342900" lvl="0" marL="914400" rtl="0" algn="just">
              <a:lnSpc>
                <a:spcPct val="115000"/>
              </a:lnSpc>
              <a:spcBef>
                <a:spcPts val="0"/>
              </a:spcBef>
              <a:spcAft>
                <a:spcPts val="0"/>
              </a:spcAft>
              <a:buClr>
                <a:schemeClr val="dk1"/>
              </a:buClr>
              <a:buSzPts val="1800"/>
              <a:buChar char="●"/>
            </a:pPr>
            <a:r>
              <a:rPr lang="en-US" sz="1800">
                <a:solidFill>
                  <a:schemeClr val="dk1"/>
                </a:solidFill>
              </a:rPr>
              <a:t>Bootstrap</a:t>
            </a:r>
            <a:endParaRPr sz="1800">
              <a:solidFill>
                <a:schemeClr val="dk1"/>
              </a:solidFill>
            </a:endParaRPr>
          </a:p>
          <a:p>
            <a:pPr indent="-342900" lvl="0" marL="457200" rtl="0" algn="just">
              <a:lnSpc>
                <a:spcPct val="115000"/>
              </a:lnSpc>
              <a:spcBef>
                <a:spcPts val="0"/>
              </a:spcBef>
              <a:spcAft>
                <a:spcPts val="0"/>
              </a:spcAft>
              <a:buClr>
                <a:schemeClr val="dk1"/>
              </a:buClr>
              <a:buSzPts val="1800"/>
              <a:buAutoNum type="arabicPeriod"/>
            </a:pPr>
            <a:r>
              <a:rPr lang="en-US" sz="1800">
                <a:solidFill>
                  <a:schemeClr val="dk1"/>
                </a:solidFill>
              </a:rPr>
              <a:t>Backend</a:t>
            </a:r>
            <a:endParaRPr sz="1800">
              <a:solidFill>
                <a:schemeClr val="dk1"/>
              </a:solidFill>
            </a:endParaRPr>
          </a:p>
          <a:p>
            <a:pPr indent="-342900" lvl="0" marL="914400" rtl="0" algn="just">
              <a:lnSpc>
                <a:spcPct val="115000"/>
              </a:lnSpc>
              <a:spcBef>
                <a:spcPts val="0"/>
              </a:spcBef>
              <a:spcAft>
                <a:spcPts val="0"/>
              </a:spcAft>
              <a:buClr>
                <a:schemeClr val="dk1"/>
              </a:buClr>
              <a:buSzPts val="1800"/>
              <a:buChar char="●"/>
            </a:pPr>
            <a:r>
              <a:rPr lang="en-US" sz="1800">
                <a:solidFill>
                  <a:schemeClr val="dk1"/>
                </a:solidFill>
              </a:rPr>
              <a:t>Flask</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nvSpPr>
        <p:spPr>
          <a:xfrm>
            <a:off x="1362650" y="2014550"/>
            <a:ext cx="9598200" cy="35709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300"/>
              </a:spcBef>
              <a:spcAft>
                <a:spcPts val="0"/>
              </a:spcAft>
              <a:buClr>
                <a:schemeClr val="dk1"/>
              </a:buClr>
              <a:buSzPts val="1100"/>
              <a:buFont typeface="Arial"/>
              <a:buNone/>
            </a:pPr>
            <a:r>
              <a:rPr lang="en-US" sz="1800">
                <a:solidFill>
                  <a:schemeClr val="dk1"/>
                </a:solidFill>
              </a:rPr>
              <a:t>We have successfully built an application where the client can request for new designs by inputting his original design images. For generating new designs we have implemented 2 GAN models i.e. DC-GANs and P-GANS, both provided us with the desired results given the good quality adequate number of images.</a:t>
            </a:r>
            <a:endParaRPr sz="1800">
              <a:solidFill>
                <a:schemeClr val="dk1"/>
              </a:solidFill>
            </a:endParaRPr>
          </a:p>
          <a:p>
            <a:pPr indent="0" lvl="0" marL="0" rtl="0" algn="just">
              <a:lnSpc>
                <a:spcPct val="115000"/>
              </a:lnSpc>
              <a:spcBef>
                <a:spcPts val="300"/>
              </a:spcBef>
              <a:spcAft>
                <a:spcPts val="0"/>
              </a:spcAft>
              <a:buClr>
                <a:schemeClr val="dk1"/>
              </a:buClr>
              <a:buSzPts val="1100"/>
              <a:buFont typeface="Arial"/>
              <a:buNone/>
            </a:pPr>
            <a:r>
              <a:t/>
            </a:r>
            <a:endParaRPr sz="1800">
              <a:solidFill>
                <a:schemeClr val="dk1"/>
              </a:solidFill>
            </a:endParaRPr>
          </a:p>
          <a:p>
            <a:pPr indent="0" lvl="0" marL="0" rtl="0" algn="just">
              <a:lnSpc>
                <a:spcPct val="115000"/>
              </a:lnSpc>
              <a:spcBef>
                <a:spcPts val="300"/>
              </a:spcBef>
              <a:spcAft>
                <a:spcPts val="300"/>
              </a:spcAft>
              <a:buClr>
                <a:schemeClr val="dk1"/>
              </a:buClr>
              <a:buSzPts val="1100"/>
              <a:buFont typeface="Arial"/>
              <a:buNone/>
            </a:pPr>
            <a:r>
              <a:rPr lang="en-US" sz="1800">
                <a:solidFill>
                  <a:schemeClr val="dk1"/>
                </a:solidFill>
              </a:rPr>
              <a:t>The project progress is 60%</a:t>
            </a:r>
            <a:endParaRPr sz="1800">
              <a:solidFill>
                <a:schemeClr val="dk1"/>
              </a:solidFill>
            </a:endParaRPr>
          </a:p>
        </p:txBody>
      </p:sp>
      <p:sp>
        <p:nvSpPr>
          <p:cNvPr id="298" name="Google Shape;298;p3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37"/>
          <p:cNvSpPr txBox="1"/>
          <p:nvPr/>
        </p:nvSpPr>
        <p:spPr>
          <a:xfrm>
            <a:off x="1905000" y="1143002"/>
            <a:ext cx="8763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a:t>
            </a:r>
            <a:endParaRPr sz="24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38"/>
          <p:cNvSpPr txBox="1"/>
          <p:nvPr/>
        </p:nvSpPr>
        <p:spPr>
          <a:xfrm>
            <a:off x="2895600" y="1143002"/>
            <a:ext cx="7772400" cy="461665"/>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07" name="Google Shape;307;p38"/>
          <p:cNvSpPr txBox="1"/>
          <p:nvPr/>
        </p:nvSpPr>
        <p:spPr>
          <a:xfrm>
            <a:off x="1377800" y="1696625"/>
            <a:ext cx="9567900" cy="4736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[1] Natsumi Kato, Naoya Muramatsu, Hiroyuki Ozone, Yoichi Ochiai, Daitetsu Sato University of Tsukuba, </a:t>
            </a:r>
            <a:r>
              <a:rPr i="1" lang="en-US" sz="1000">
                <a:solidFill>
                  <a:schemeClr val="dk1"/>
                </a:solidFill>
                <a:latin typeface="Times New Roman"/>
                <a:ea typeface="Times New Roman"/>
                <a:cs typeface="Times New Roman"/>
                <a:sym typeface="Times New Roman"/>
              </a:rPr>
              <a:t>DeepWear: a Case Study of Collaborative Design between Human and Artificial Intelligence</a:t>
            </a:r>
            <a:endParaRPr i="1"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[2] Tero Karras, Samuli Laine, Timo Aila NVIDIA, </a:t>
            </a:r>
            <a:r>
              <a:rPr i="1" lang="en-US" sz="1000">
                <a:solidFill>
                  <a:schemeClr val="dk1"/>
                </a:solidFill>
                <a:latin typeface="Times New Roman"/>
                <a:ea typeface="Times New Roman"/>
                <a:cs typeface="Times New Roman"/>
                <a:sym typeface="Times New Roman"/>
              </a:rPr>
              <a:t>A Style-Based Generator Architecture for Generative Adversarial Networks</a:t>
            </a:r>
            <a:endParaRPr i="1"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[3] Christian Ledig, Lucas Theis, Ferenc Huszar, Jose Caballero, Andrew Cunningham, Alejandro Acosta, Andrew Aitken, Alykhan Tejani, Johannes Totz, Zehan Wang, Wenzhe Shi Twitter, </a:t>
            </a:r>
            <a:r>
              <a:rPr i="1" lang="en-US" sz="1000">
                <a:solidFill>
                  <a:schemeClr val="dk1"/>
                </a:solidFill>
                <a:latin typeface="Times New Roman"/>
                <a:ea typeface="Times New Roman"/>
                <a:cs typeface="Times New Roman"/>
                <a:sym typeface="Times New Roman"/>
              </a:rPr>
              <a:t>Photo-Realistic Single Image Super-Resolution Using a Generative Adversarial Network</a:t>
            </a:r>
            <a:endParaRPr i="1"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[4] Roman Zeyde, Michael Elad, and Matan Protter, </a:t>
            </a:r>
            <a:r>
              <a:rPr i="1" lang="en-US" sz="1000">
                <a:solidFill>
                  <a:schemeClr val="dk1"/>
                </a:solidFill>
                <a:latin typeface="Times New Roman"/>
                <a:ea typeface="Times New Roman"/>
                <a:cs typeface="Times New Roman"/>
                <a:sym typeface="Times New Roman"/>
              </a:rPr>
              <a:t>On Single Image Scale-Up Using Sparse-Representations</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[5] Alec Radford, Luke Metz, and Soumith Chintala, </a:t>
            </a:r>
            <a:r>
              <a:rPr i="1" lang="en-US" sz="1000">
                <a:solidFill>
                  <a:schemeClr val="dk1"/>
                </a:solidFill>
                <a:latin typeface="Times New Roman"/>
                <a:ea typeface="Times New Roman"/>
                <a:cs typeface="Times New Roman"/>
                <a:sym typeface="Times New Roman"/>
              </a:rPr>
              <a:t>Unsupervised representation learning with deep convolutional generative adversarial networks</a:t>
            </a:r>
            <a:r>
              <a:rPr lang="en-US" sz="1000">
                <a:solidFill>
                  <a:schemeClr val="dk1"/>
                </a:solidFill>
                <a:latin typeface="Times New Roman"/>
                <a:ea typeface="Times New Roman"/>
                <a:cs typeface="Times New Roman"/>
                <a:sym typeface="Times New Roman"/>
              </a:rPr>
              <a:t> In International Conference on Learning Representations (ICLR), 2016.</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[6] Seyedarian Hosseini, Thomas Boquet, Wojciech Stokowiec, Ying Zhang, Christian Jauvin, Chris Pal, Fashion-Gen: </a:t>
            </a:r>
            <a:r>
              <a:rPr i="1" lang="en-US" sz="1000">
                <a:solidFill>
                  <a:schemeClr val="dk1"/>
                </a:solidFill>
                <a:latin typeface="Times New Roman"/>
                <a:ea typeface="Times New Roman"/>
                <a:cs typeface="Times New Roman"/>
                <a:sym typeface="Times New Roman"/>
              </a:rPr>
              <a:t>The Generative Fashion Dataset and Challenge</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[7] Y. Pu, Z. Gan, R. Henao, X. Yuan, C. Li, A. Stevens, and L. Carin, </a:t>
            </a:r>
            <a:r>
              <a:rPr i="1" lang="en-US" sz="1000">
                <a:solidFill>
                  <a:schemeClr val="dk1"/>
                </a:solidFill>
                <a:latin typeface="Times New Roman"/>
                <a:ea typeface="Times New Roman"/>
                <a:cs typeface="Times New Roman"/>
                <a:sym typeface="Times New Roman"/>
              </a:rPr>
              <a:t>Variational autoencoder for deep learning of images, labels and captions</a:t>
            </a:r>
            <a:r>
              <a:rPr lang="en-US"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in Advances in neural information processing systems, 2016, pp. 2352–2360.</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[8] Yanghua Jin, Jiakai Zhang, Minjun Li, Yingtao Tian,Huachun Zhu, and Zhihao Fang. 2017. </a:t>
            </a:r>
            <a:r>
              <a:rPr i="1" lang="en-US" sz="1000">
                <a:solidFill>
                  <a:schemeClr val="dk1"/>
                </a:solidFill>
                <a:latin typeface="Times New Roman"/>
                <a:ea typeface="Times New Roman"/>
                <a:cs typeface="Times New Roman"/>
                <a:sym typeface="Times New Roman"/>
              </a:rPr>
              <a:t>Towards the Automatic Anime Characters Creation with Generative Adversarial Networks.</a:t>
            </a:r>
            <a:r>
              <a:rPr lang="en-US" sz="1000">
                <a:solidFill>
                  <a:schemeClr val="dk1"/>
                </a:solidFill>
                <a:latin typeface="Times New Roman"/>
                <a:ea typeface="Times New Roman"/>
                <a:cs typeface="Times New Roman"/>
                <a:sym typeface="Times New Roman"/>
              </a:rPr>
              <a:t> arXiv preprint arXiv:1708.05509 (2017).</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[9] Phillip Isola, Jun-Yan Zhu, Tinghui Zhou, and Alexei A Efros. 2016. </a:t>
            </a:r>
            <a:r>
              <a:rPr i="1" lang="en-US" sz="1000">
                <a:solidFill>
                  <a:schemeClr val="dk1"/>
                </a:solidFill>
                <a:latin typeface="Times New Roman"/>
                <a:ea typeface="Times New Roman"/>
                <a:cs typeface="Times New Roman"/>
                <a:sym typeface="Times New Roman"/>
              </a:rPr>
              <a:t>Image-to-image translation with conditional adversarial networks.</a:t>
            </a:r>
            <a:r>
              <a:rPr lang="en-US" sz="1000">
                <a:solidFill>
                  <a:schemeClr val="dk1"/>
                </a:solidFill>
                <a:latin typeface="Times New Roman"/>
                <a:ea typeface="Times New Roman"/>
                <a:cs typeface="Times New Roman"/>
                <a:sym typeface="Times New Roman"/>
              </a:rPr>
              <a:t> arXiv preprint arXiv:1611.07004 (2016).</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[10] Ian Goodfellow, Jean Pouget-Abadie, Mehdi Mirza, Bing Xu, David Warde-Farley, Sherjil Ozair, Aaron Courville, and Yoshua Bengio. 2014. </a:t>
            </a:r>
            <a:r>
              <a:rPr i="1" lang="en-US" sz="1000">
                <a:solidFill>
                  <a:schemeClr val="dk1"/>
                </a:solidFill>
                <a:latin typeface="Times New Roman"/>
                <a:ea typeface="Times New Roman"/>
                <a:cs typeface="Times New Roman"/>
                <a:sym typeface="Times New Roman"/>
              </a:rPr>
              <a:t>Generative adversarial nets. In Advances in neural information processing systems</a:t>
            </a:r>
            <a:r>
              <a:rPr lang="en-US" sz="1000">
                <a:solidFill>
                  <a:schemeClr val="dk1"/>
                </a:solidFill>
                <a:latin typeface="Times New Roman"/>
                <a:ea typeface="Times New Roman"/>
                <a:cs typeface="Times New Roman"/>
                <a:sym typeface="Times New Roman"/>
              </a:rPr>
              <a:t>. 2672–2680.</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[11] Yang Hu, Xi Yi, and Larry S Davis. 2015. Collaborative fashion recommendation: </a:t>
            </a:r>
            <a:r>
              <a:rPr i="1" lang="en-US" sz="1000">
                <a:solidFill>
                  <a:schemeClr val="dk1"/>
                </a:solidFill>
                <a:latin typeface="Times New Roman"/>
                <a:ea typeface="Times New Roman"/>
                <a:cs typeface="Times New Roman"/>
                <a:sym typeface="Times New Roman"/>
              </a:rPr>
              <a:t>A functional tensor factorization approach.</a:t>
            </a:r>
            <a:r>
              <a:rPr lang="en-US" sz="1000">
                <a:solidFill>
                  <a:schemeClr val="dk1"/>
                </a:solidFill>
                <a:latin typeface="Times New Roman"/>
                <a:ea typeface="Times New Roman"/>
                <a:cs typeface="Times New Roman"/>
                <a:sym typeface="Times New Roman"/>
              </a:rPr>
              <a:t> In Proceedings of the 23rd ACM international conference on Multimedia. ACM, 129–138.</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solidFill>
                  <a:schemeClr val="dk1"/>
                </a:solidFill>
                <a:latin typeface="Times New Roman"/>
                <a:ea typeface="Times New Roman"/>
                <a:cs typeface="Times New Roman"/>
                <a:sym typeface="Times New Roman"/>
              </a:rPr>
              <a:t>[12] Lixuan Yang, Helena Rodriguez, Michel Crucianu, and Marin Ferecatu. 2017. </a:t>
            </a:r>
            <a:r>
              <a:rPr i="1" lang="en-US" sz="1000">
                <a:solidFill>
                  <a:schemeClr val="dk1"/>
                </a:solidFill>
                <a:latin typeface="Times New Roman"/>
                <a:ea typeface="Times New Roman"/>
                <a:cs typeface="Times New Roman"/>
                <a:sym typeface="Times New Roman"/>
              </a:rPr>
              <a:t>Fully Convolutional Network with Superpixel Parsing for Fashion Web Image Segmentation</a:t>
            </a:r>
            <a:r>
              <a:rPr lang="en-US" sz="1000">
                <a:solidFill>
                  <a:schemeClr val="dk1"/>
                </a:solidFill>
                <a:latin typeface="Times New Roman"/>
                <a:ea typeface="Times New Roman"/>
                <a:cs typeface="Times New Roman"/>
                <a:sym typeface="Times New Roman"/>
              </a:rPr>
              <a:t>. In International Conference on Multimedia Modeling. Springer, 139–151.</a:t>
            </a:r>
            <a:endParaRPr b="0" i="0" sz="10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1000">
              <a:solidFill>
                <a:schemeClr val="dk1"/>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p:nvPr/>
        </p:nvSpPr>
        <p:spPr>
          <a:xfrm>
            <a:off x="4371485" y="3352800"/>
            <a:ext cx="2506584"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13"/>
          <p:cNvSpPr txBox="1"/>
          <p:nvPr/>
        </p:nvSpPr>
        <p:spPr>
          <a:xfrm>
            <a:off x="1366250" y="1923725"/>
            <a:ext cx="9543600" cy="45528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lang="en-US" sz="1800">
                <a:solidFill>
                  <a:schemeClr val="dk1"/>
                </a:solidFill>
                <a:highlight>
                  <a:schemeClr val="lt1"/>
                </a:highlight>
              </a:rPr>
              <a:t>Competitive pressures are becoming higher and global demand continues to ask for new collections rapidly. Fast fashion is an economic phenomenon that has allowed everyone to dress following the latest trends.</a:t>
            </a:r>
            <a:endParaRPr sz="1800">
              <a:solidFill>
                <a:schemeClr val="dk1"/>
              </a:solidFill>
              <a:highlight>
                <a:schemeClr val="lt1"/>
              </a:highlight>
            </a:endParaRPr>
          </a:p>
          <a:p>
            <a:pPr indent="0" lvl="0" marL="0" rtl="0" algn="just">
              <a:spcBef>
                <a:spcPts val="480"/>
              </a:spcBef>
              <a:spcAft>
                <a:spcPts val="0"/>
              </a:spcAft>
              <a:buClr>
                <a:schemeClr val="dk1"/>
              </a:buClr>
              <a:buSzPts val="1100"/>
              <a:buFont typeface="Arial"/>
              <a:buNone/>
            </a:pPr>
            <a:r>
              <a:rPr lang="en-US" sz="1800">
                <a:solidFill>
                  <a:schemeClr val="dk1"/>
                </a:solidFill>
                <a:highlight>
                  <a:schemeClr val="lt1"/>
                </a:highlight>
              </a:rPr>
              <a:t>We aim to ease the user experience by providing them with an option to create new designs from their existing designs.</a:t>
            </a:r>
            <a:endParaRPr i="1" sz="1800">
              <a:solidFill>
                <a:schemeClr val="dk1"/>
              </a:solidFill>
              <a:highlight>
                <a:schemeClr val="lt1"/>
              </a:highlight>
            </a:endParaRPr>
          </a:p>
          <a:p>
            <a:pPr indent="0" lvl="0" marL="0" rtl="0" algn="just">
              <a:lnSpc>
                <a:spcPct val="100000"/>
              </a:lnSpc>
              <a:spcBef>
                <a:spcPts val="600"/>
              </a:spcBef>
              <a:spcAft>
                <a:spcPts val="0"/>
              </a:spcAft>
              <a:buClr>
                <a:schemeClr val="dk1"/>
              </a:buClr>
              <a:buSzPts val="1100"/>
              <a:buFont typeface="Arial"/>
              <a:buNone/>
            </a:pPr>
            <a:r>
              <a:t/>
            </a:r>
            <a:endParaRPr sz="1800">
              <a:solidFill>
                <a:schemeClr val="dk1"/>
              </a:solidFill>
            </a:endParaRPr>
          </a:p>
        </p:txBody>
      </p:sp>
      <p:sp>
        <p:nvSpPr>
          <p:cNvPr id="96" name="Google Shape;96;p13"/>
          <p:cNvSpPr txBox="1"/>
          <p:nvPr/>
        </p:nvSpPr>
        <p:spPr>
          <a:xfrm>
            <a:off x="4191000" y="1143002"/>
            <a:ext cx="6477000" cy="461665"/>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14"/>
          <p:cNvSpPr txBox="1"/>
          <p:nvPr/>
        </p:nvSpPr>
        <p:spPr>
          <a:xfrm>
            <a:off x="1379625" y="1848025"/>
            <a:ext cx="10461300" cy="4567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1800">
                <a:solidFill>
                  <a:schemeClr val="dk1"/>
                </a:solidFill>
              </a:rPr>
              <a:t>The fashion industry has always been one of the most lucrative markets in terms of products and design. Every designer is always looking for new ways to come up with ideas and inspirations. Every new design and concept could be a new trend in fashion. In this project, we will discuss the applications of Generative Models to train and develop a vast array of fashion apparel, given an adequate dataset. Characteristics such as texture, shape, design and material are some of the parameters that we take into consideration while creating variations in the output.Features, specific to a designer, can be achieved by loading the previous works of the designer into the model. </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US" sz="1800">
                <a:solidFill>
                  <a:schemeClr val="dk1"/>
                </a:solidFill>
              </a:rPr>
              <a:t>Such applications would find an interesting use case in designer boutiques such as H&amp;M and ZARA as well as existing online boutiques such as SHEIN. </a:t>
            </a:r>
            <a:endParaRPr sz="1800">
              <a:solidFill>
                <a:schemeClr val="dk1"/>
              </a:solidFill>
            </a:endParaRPr>
          </a:p>
          <a:p>
            <a:pPr indent="0" lvl="0" marL="0" rtl="0" algn="just">
              <a:spcBef>
                <a:spcPts val="1000"/>
              </a:spcBef>
              <a:spcAft>
                <a:spcPts val="0"/>
              </a:spcAft>
              <a:buClr>
                <a:schemeClr val="dk1"/>
              </a:buClr>
              <a:buSzPts val="1100"/>
              <a:buFont typeface="Arial"/>
              <a:buNone/>
            </a:pPr>
            <a:r>
              <a:t/>
            </a:r>
            <a:endParaRPr>
              <a:solidFill>
                <a:schemeClr val="dk1"/>
              </a:solidFill>
              <a:highlight>
                <a:schemeClr val="lt1"/>
              </a:highlight>
              <a:latin typeface="Calibri"/>
              <a:ea typeface="Calibri"/>
              <a:cs typeface="Calibri"/>
              <a:sym typeface="Calibri"/>
            </a:endParaRPr>
          </a:p>
          <a:p>
            <a:pPr indent="0" lvl="0" marL="0" rtl="0" algn="just">
              <a:spcBef>
                <a:spcPts val="480"/>
              </a:spcBef>
              <a:spcAft>
                <a:spcPts val="0"/>
              </a:spcAft>
              <a:buClr>
                <a:schemeClr val="dk1"/>
              </a:buClr>
              <a:buSzPts val="1100"/>
              <a:buFont typeface="Arial"/>
              <a:buNone/>
            </a:pPr>
            <a:r>
              <a:t/>
            </a:r>
            <a:endParaRPr>
              <a:solidFill>
                <a:srgbClr val="0000FF"/>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rebuchet MS"/>
              <a:ea typeface="Trebuchet MS"/>
              <a:cs typeface="Trebuchet MS"/>
              <a:sym typeface="Trebuchet MS"/>
            </a:endParaRPr>
          </a:p>
        </p:txBody>
      </p:sp>
      <p:sp>
        <p:nvSpPr>
          <p:cNvPr id="104" name="Google Shape;104;p14"/>
          <p:cNvSpPr txBox="1"/>
          <p:nvPr/>
        </p:nvSpPr>
        <p:spPr>
          <a:xfrm>
            <a:off x="4191000" y="1143002"/>
            <a:ext cx="6477000" cy="461665"/>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15"/>
          <p:cNvSpPr txBox="1"/>
          <p:nvPr/>
        </p:nvSpPr>
        <p:spPr>
          <a:xfrm>
            <a:off x="4191000" y="1143002"/>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12" name="Google Shape;112;p15"/>
          <p:cNvGraphicFramePr/>
          <p:nvPr/>
        </p:nvGraphicFramePr>
        <p:xfrm>
          <a:off x="1387025" y="2005325"/>
          <a:ext cx="3000000" cy="3000000"/>
        </p:xfrm>
        <a:graphic>
          <a:graphicData uri="http://schemas.openxmlformats.org/drawingml/2006/table">
            <a:tbl>
              <a:tblPr>
                <a:noFill/>
                <a:tableStyleId>{BF530F21-48A9-44D4-B8DE-2097EC240151}</a:tableStyleId>
              </a:tblPr>
              <a:tblGrid>
                <a:gridCol w="1614800"/>
                <a:gridCol w="7925425"/>
              </a:tblGrid>
              <a:tr h="828075">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None/>
                      </a:pPr>
                      <a:r>
                        <a:rPr i="1" lang="en-US">
                          <a:solidFill>
                            <a:srgbClr val="000000"/>
                          </a:solidFill>
                          <a:latin typeface="Times New Roman"/>
                          <a:ea typeface="Times New Roman"/>
                          <a:cs typeface="Times New Roman"/>
                          <a:sym typeface="Times New Roman"/>
                        </a:rPr>
                        <a:t>DeepWear: a Case Study of Collaborative Design between Human and Artificial Intelligence</a:t>
                      </a:r>
                      <a:r>
                        <a:rPr lang="en-US">
                          <a:solidFill>
                            <a:srgbClr val="000000"/>
                          </a:solidFill>
                          <a:latin typeface="Times New Roman"/>
                          <a:ea typeface="Times New Roman"/>
                          <a:cs typeface="Times New Roman"/>
                          <a:sym typeface="Times New Roman"/>
                        </a:rPr>
                        <a:t>, Natsumi Kato, Naoya Muramatsu , Hiroyuki Osone, Yoichi Ochiai , Daitetsu Sato University of Tsukuba </a:t>
                      </a:r>
                      <a:endParaRPr/>
                    </a:p>
                  </a:txBody>
                  <a:tcPr marT="91425" marB="91425" marR="91425" marL="91425" anchor="ctr"/>
                </a:tc>
              </a:tr>
              <a:tr h="757350">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DeepWear is a practical designing clothes system to generate images and designers make clothes by receiving instruction from those images</a:t>
                      </a:r>
                      <a:endParaRPr>
                        <a:latin typeface="Times New Roman"/>
                        <a:ea typeface="Times New Roman"/>
                        <a:cs typeface="Times New Roman"/>
                        <a:sym typeface="Times New Roman"/>
                      </a:endParaRPr>
                    </a:p>
                  </a:txBody>
                  <a:tcPr marT="91425" marB="91425" marR="91425" marL="91425" anchor="ctr"/>
                </a:tc>
              </a:tr>
              <a:tr h="400400">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Collected images of a specific brand announced between 2014 and 2017</a:t>
                      </a:r>
                      <a:endParaRPr>
                        <a:latin typeface="Times New Roman"/>
                        <a:ea typeface="Times New Roman"/>
                        <a:cs typeface="Times New Roman"/>
                        <a:sym typeface="Times New Roman"/>
                      </a:endParaRPr>
                    </a:p>
                  </a:txBody>
                  <a:tcPr marT="91425" marB="91425" marR="91425" marL="91425" anchor="ctr"/>
                </a:tc>
              </a:tr>
              <a:tr h="561775">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DC-GANs</a:t>
                      </a:r>
                      <a:endParaRPr>
                        <a:solidFill>
                          <a:srgbClr val="000000"/>
                        </a:solidFill>
                        <a:latin typeface="Times New Roman"/>
                        <a:ea typeface="Times New Roman"/>
                        <a:cs typeface="Times New Roman"/>
                        <a:sym typeface="Times New Roman"/>
                      </a:endParaRPr>
                    </a:p>
                  </a:txBody>
                  <a:tcPr marT="91425" marB="91425" marR="91425" marL="91425" anchor="ctr"/>
                </a:tc>
              </a:tr>
              <a:tr h="561775">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Useful to learn unsupervised image representations</a:t>
                      </a:r>
                      <a:endParaRPr>
                        <a:solidFill>
                          <a:srgbClr val="000000"/>
                        </a:solidFill>
                        <a:latin typeface="Times New Roman"/>
                        <a:ea typeface="Times New Roman"/>
                        <a:cs typeface="Times New Roman"/>
                        <a:sym typeface="Times New Roman"/>
                      </a:endParaRPr>
                    </a:p>
                  </a:txBody>
                  <a:tcPr marT="91425" marB="91425" marR="91425" marL="91425" anchor="ctr"/>
                </a:tc>
              </a:tr>
              <a:tr h="590975">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low Resolution</a:t>
                      </a:r>
                      <a:endParaRPr>
                        <a:solidFill>
                          <a:srgbClr val="000000"/>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6"/>
          <p:cNvSpPr txBox="1"/>
          <p:nvPr/>
        </p:nvSpPr>
        <p:spPr>
          <a:xfrm>
            <a:off x="4191000" y="1143002"/>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20" name="Google Shape;120;p16"/>
          <p:cNvGraphicFramePr/>
          <p:nvPr/>
        </p:nvGraphicFramePr>
        <p:xfrm>
          <a:off x="1371775" y="1979575"/>
          <a:ext cx="3000000" cy="3000000"/>
        </p:xfrm>
        <a:graphic>
          <a:graphicData uri="http://schemas.openxmlformats.org/drawingml/2006/table">
            <a:tbl>
              <a:tblPr>
                <a:noFill/>
                <a:tableStyleId>{BF530F21-48A9-44D4-B8DE-2097EC240151}</a:tableStyleId>
              </a:tblPr>
              <a:tblGrid>
                <a:gridCol w="1617400"/>
                <a:gridCol w="7938075"/>
              </a:tblGrid>
              <a:tr h="651975">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None/>
                      </a:pPr>
                      <a:r>
                        <a:rPr i="1" lang="en-US">
                          <a:solidFill>
                            <a:srgbClr val="000000"/>
                          </a:solidFill>
                          <a:latin typeface="Times New Roman"/>
                          <a:ea typeface="Times New Roman"/>
                          <a:cs typeface="Times New Roman"/>
                          <a:sym typeface="Times New Roman"/>
                        </a:rPr>
                        <a:t>A Style-Based Generator Architecture for Generative Adversarial Networks,</a:t>
                      </a:r>
                      <a:r>
                        <a:rPr lang="en-US">
                          <a:solidFill>
                            <a:srgbClr val="000000"/>
                          </a:solidFill>
                          <a:latin typeface="Times New Roman"/>
                          <a:ea typeface="Times New Roman"/>
                          <a:cs typeface="Times New Roman"/>
                          <a:sym typeface="Times New Roman"/>
                        </a:rPr>
                        <a:t> Tero Karras ,Samuli Laine, Timo Aila NVIDIA</a:t>
                      </a:r>
                      <a:endParaRPr/>
                    </a:p>
                  </a:txBody>
                  <a:tcPr marT="91425" marB="91425" marR="91425" marL="91425" anchor="ctr"/>
                </a:tc>
              </a:tr>
              <a:tr h="878900">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StyleGANS are automatically learned, unsupervised separation of high-level attributes and stochastic variation in the generated images and enabling intuitive, scale-specific control of the synthesis.</a:t>
                      </a:r>
                      <a:endParaRPr>
                        <a:latin typeface="Times New Roman"/>
                        <a:ea typeface="Times New Roman"/>
                        <a:cs typeface="Times New Roman"/>
                        <a:sym typeface="Times New Roman"/>
                      </a:endParaRPr>
                    </a:p>
                  </a:txBody>
                  <a:tcPr marT="91425" marB="91425" marR="91425" marL="91425" anchor="ctr"/>
                </a:tc>
              </a:tr>
              <a:tr h="425000">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Celeb Dataset</a:t>
                      </a:r>
                      <a:endParaRPr>
                        <a:latin typeface="Times New Roman"/>
                        <a:ea typeface="Times New Roman"/>
                        <a:cs typeface="Times New Roman"/>
                        <a:sym typeface="Times New Roman"/>
                      </a:endParaRPr>
                    </a:p>
                  </a:txBody>
                  <a:tcPr marT="91425" marB="91425" marR="91425" marL="91425" anchor="ctr"/>
                </a:tc>
              </a:tr>
              <a:tr h="596300">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Style GAN</a:t>
                      </a:r>
                      <a:endParaRPr>
                        <a:solidFill>
                          <a:srgbClr val="000000"/>
                        </a:solidFill>
                        <a:latin typeface="Times New Roman"/>
                        <a:ea typeface="Times New Roman"/>
                        <a:cs typeface="Times New Roman"/>
                        <a:sym typeface="Times New Roman"/>
                      </a:endParaRPr>
                    </a:p>
                  </a:txBody>
                  <a:tcPr marT="91425" marB="91425" marR="91425" marL="91425" anchor="ctr"/>
                </a:tc>
              </a:tr>
              <a:tr h="596300">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Useful to learn unsupervised image representations as well as high quality images</a:t>
                      </a:r>
                      <a:endParaRPr>
                        <a:solidFill>
                          <a:srgbClr val="000000"/>
                        </a:solidFill>
                        <a:latin typeface="Times New Roman"/>
                        <a:ea typeface="Times New Roman"/>
                        <a:cs typeface="Times New Roman"/>
                        <a:sym typeface="Times New Roman"/>
                      </a:endParaRPr>
                    </a:p>
                  </a:txBody>
                  <a:tcPr marT="91425" marB="91425" marR="91425" marL="91425" anchor="ctr"/>
                </a:tc>
              </a:tr>
              <a:tr h="627250">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Requires Powerful GPU</a:t>
                      </a:r>
                      <a:endParaRPr>
                        <a:solidFill>
                          <a:srgbClr val="000000"/>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7"/>
          <p:cNvSpPr txBox="1"/>
          <p:nvPr/>
        </p:nvSpPr>
        <p:spPr>
          <a:xfrm>
            <a:off x="4191000" y="1143002"/>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28" name="Google Shape;128;p17"/>
          <p:cNvGraphicFramePr/>
          <p:nvPr/>
        </p:nvGraphicFramePr>
        <p:xfrm>
          <a:off x="1387025" y="2072225"/>
          <a:ext cx="3000000" cy="3000000"/>
        </p:xfrm>
        <a:graphic>
          <a:graphicData uri="http://schemas.openxmlformats.org/drawingml/2006/table">
            <a:tbl>
              <a:tblPr>
                <a:noFill/>
                <a:tableStyleId>{BF530F21-48A9-44D4-B8DE-2097EC240151}</a:tableStyleId>
              </a:tblPr>
              <a:tblGrid>
                <a:gridCol w="1614800"/>
                <a:gridCol w="7925425"/>
              </a:tblGrid>
              <a:tr h="1065675">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Clr>
                          <a:srgbClr val="000000"/>
                        </a:buClr>
                        <a:buSzPts val="1100"/>
                        <a:buFont typeface="Arial"/>
                        <a:buNone/>
                      </a:pPr>
                      <a:r>
                        <a:rPr i="1" lang="en-US">
                          <a:solidFill>
                            <a:srgbClr val="000000"/>
                          </a:solidFill>
                          <a:latin typeface="Times New Roman"/>
                          <a:ea typeface="Times New Roman"/>
                          <a:cs typeface="Times New Roman"/>
                          <a:sym typeface="Times New Roman"/>
                        </a:rPr>
                        <a:t>Photo-Realistic Single Image Super-Resolution Using a Generative Adversarial</a:t>
                      </a:r>
                      <a:endParaRPr i="1">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i="1" lang="en-US">
                          <a:solidFill>
                            <a:srgbClr val="000000"/>
                          </a:solidFill>
                          <a:latin typeface="Times New Roman"/>
                          <a:ea typeface="Times New Roman"/>
                          <a:cs typeface="Times New Roman"/>
                          <a:sym typeface="Times New Roman"/>
                        </a:rPr>
                        <a:t>Network</a:t>
                      </a:r>
                      <a:r>
                        <a:rPr lang="en-US">
                          <a:solidFill>
                            <a:srgbClr val="000000"/>
                          </a:solidFill>
                          <a:latin typeface="Times New Roman"/>
                          <a:ea typeface="Times New Roman"/>
                          <a:cs typeface="Times New Roman"/>
                          <a:sym typeface="Times New Roman"/>
                        </a:rPr>
                        <a:t>, Christian Ledig, Lucas Theis, Ferenc Huszar, Jose Caballero, Andrew Cunningham, Alejandro Acosta, Andrew Aitken, Alykhan Tejani, Johannes Totz, Zehan Wang, Wenzhe Shi Twitter</a:t>
                      </a:r>
                      <a:endParaRPr>
                        <a:solidFill>
                          <a:srgbClr val="000000"/>
                        </a:solidFill>
                        <a:latin typeface="Times New Roman"/>
                        <a:ea typeface="Times New Roman"/>
                        <a:cs typeface="Times New Roman"/>
                        <a:sym typeface="Times New Roman"/>
                      </a:endParaRPr>
                    </a:p>
                  </a:txBody>
                  <a:tcPr marT="91425" marB="91425" marR="91425" marL="91425" anchor="ctr"/>
                </a:tc>
              </a:tr>
              <a:tr h="774625">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General Adversarial Network capable of inferring photo-realistic natural images of 4x upscale factor</a:t>
                      </a:r>
                      <a:endParaRPr>
                        <a:latin typeface="Times New Roman"/>
                        <a:ea typeface="Times New Roman"/>
                        <a:cs typeface="Times New Roman"/>
                        <a:sym typeface="Times New Roman"/>
                      </a:endParaRPr>
                    </a:p>
                  </a:txBody>
                  <a:tcPr marT="91425" marB="91425" marR="91425" marL="91425" anchor="ctr"/>
                </a:tc>
              </a:tr>
              <a:tr h="409550">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A database of human segmented natural images</a:t>
                      </a:r>
                      <a:endParaRPr>
                        <a:solidFill>
                          <a:srgbClr val="000000"/>
                        </a:solidFill>
                        <a:latin typeface="Times New Roman"/>
                        <a:ea typeface="Times New Roman"/>
                        <a:cs typeface="Times New Roman"/>
                        <a:sym typeface="Times New Roman"/>
                      </a:endParaRPr>
                    </a:p>
                  </a:txBody>
                  <a:tcPr marT="91425" marB="91425" marR="91425" marL="91425" anchor="ctr"/>
                </a:tc>
              </a:tr>
              <a:tr h="574625">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GANs</a:t>
                      </a:r>
                      <a:endParaRPr>
                        <a:solidFill>
                          <a:srgbClr val="000000"/>
                        </a:solidFill>
                        <a:latin typeface="Times New Roman"/>
                        <a:ea typeface="Times New Roman"/>
                        <a:cs typeface="Times New Roman"/>
                        <a:sym typeface="Times New Roman"/>
                      </a:endParaRPr>
                    </a:p>
                  </a:txBody>
                  <a:tcPr marT="91425" marB="91425" marR="91425" marL="91425" anchor="ctr"/>
                </a:tc>
              </a:tr>
              <a:tr h="574625">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Useful for improving quality of low-resolution images</a:t>
                      </a:r>
                      <a:endParaRPr>
                        <a:solidFill>
                          <a:srgbClr val="000000"/>
                        </a:solidFill>
                        <a:latin typeface="Times New Roman"/>
                        <a:ea typeface="Times New Roman"/>
                        <a:cs typeface="Times New Roman"/>
                        <a:sym typeface="Times New Roman"/>
                      </a:endParaRPr>
                    </a:p>
                  </a:txBody>
                  <a:tcPr marT="91425" marB="91425" marR="91425" marL="91425" anchor="ctr"/>
                </a:tc>
              </a:tr>
              <a:tr h="604475">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Good chance of mode-Collapse issue</a:t>
                      </a:r>
                      <a:endParaRPr>
                        <a:solidFill>
                          <a:srgbClr val="000000"/>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8"/>
          <p:cNvSpPr txBox="1"/>
          <p:nvPr/>
        </p:nvSpPr>
        <p:spPr>
          <a:xfrm>
            <a:off x="4191000" y="1143002"/>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36" name="Google Shape;136;p18"/>
          <p:cNvGraphicFramePr/>
          <p:nvPr/>
        </p:nvGraphicFramePr>
        <p:xfrm>
          <a:off x="1387025" y="2232275"/>
          <a:ext cx="3000000" cy="3000000"/>
        </p:xfrm>
        <a:graphic>
          <a:graphicData uri="http://schemas.openxmlformats.org/drawingml/2006/table">
            <a:tbl>
              <a:tblPr>
                <a:noFill/>
                <a:tableStyleId>{BF530F21-48A9-44D4-B8DE-2097EC240151}</a:tableStyleId>
              </a:tblPr>
              <a:tblGrid>
                <a:gridCol w="1614800"/>
                <a:gridCol w="7925425"/>
              </a:tblGrid>
              <a:tr h="636325">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None/>
                      </a:pPr>
                      <a:r>
                        <a:rPr i="1" lang="en-US">
                          <a:solidFill>
                            <a:srgbClr val="000000"/>
                          </a:solidFill>
                          <a:latin typeface="Times New Roman"/>
                          <a:ea typeface="Times New Roman"/>
                          <a:cs typeface="Times New Roman"/>
                          <a:sym typeface="Times New Roman"/>
                        </a:rPr>
                        <a:t>On Single Image Scale-Up Using Sparse-Representations</a:t>
                      </a:r>
                      <a:r>
                        <a:rPr lang="en-US">
                          <a:solidFill>
                            <a:srgbClr val="000000"/>
                          </a:solidFill>
                          <a:latin typeface="Times New Roman"/>
                          <a:ea typeface="Times New Roman"/>
                          <a:cs typeface="Times New Roman"/>
                          <a:sym typeface="Times New Roman"/>
                        </a:rPr>
                        <a:t>, Roman Zeyde, Michael Elad, and Matan Protter</a:t>
                      </a:r>
                      <a:endParaRPr>
                        <a:solidFill>
                          <a:srgbClr val="000000"/>
                        </a:solidFill>
                        <a:latin typeface="Times New Roman"/>
                        <a:ea typeface="Times New Roman"/>
                        <a:cs typeface="Times New Roman"/>
                        <a:sym typeface="Times New Roman"/>
                      </a:endParaRPr>
                    </a:p>
                  </a:txBody>
                  <a:tcPr marT="91425" marB="91425" marR="91425" marL="91425" anchor="ctr"/>
                </a:tc>
              </a:tr>
              <a:tr h="784600">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Single image scale-up problem using sparse-representation modeling to recover an original image from its blurred and down-scaled noisy version</a:t>
                      </a:r>
                      <a:endParaRPr>
                        <a:latin typeface="Times New Roman"/>
                        <a:ea typeface="Times New Roman"/>
                        <a:cs typeface="Times New Roman"/>
                        <a:sym typeface="Times New Roman"/>
                      </a:endParaRPr>
                    </a:p>
                  </a:txBody>
                  <a:tcPr marT="91425" marB="91425" marR="91425" marL="91425" anchor="ctr"/>
                </a:tc>
              </a:tr>
              <a:tr h="414825">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Collected set of high resolution images</a:t>
                      </a:r>
                      <a:endParaRPr>
                        <a:solidFill>
                          <a:srgbClr val="000000"/>
                        </a:solidFill>
                        <a:latin typeface="Times New Roman"/>
                        <a:ea typeface="Times New Roman"/>
                        <a:cs typeface="Times New Roman"/>
                        <a:sym typeface="Times New Roman"/>
                      </a:endParaRPr>
                    </a:p>
                  </a:txBody>
                  <a:tcPr marT="91425" marB="91425" marR="91425" marL="91425" anchor="ctr"/>
                </a:tc>
              </a:tr>
              <a:tr h="582000">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Convoluted Neural Networks</a:t>
                      </a:r>
                      <a:endParaRPr>
                        <a:solidFill>
                          <a:srgbClr val="000000"/>
                        </a:solidFill>
                        <a:latin typeface="Times New Roman"/>
                        <a:ea typeface="Times New Roman"/>
                        <a:cs typeface="Times New Roman"/>
                        <a:sym typeface="Times New Roman"/>
                      </a:endParaRPr>
                    </a:p>
                  </a:txBody>
                  <a:tcPr marT="91425" marB="91425" marR="91425" marL="91425" anchor="ctr"/>
                </a:tc>
              </a:tr>
              <a:tr h="636325">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Much faster than other similar algorithms due to the use of Dimensionality Reduction and PCA</a:t>
                      </a:r>
                      <a:endParaRPr>
                        <a:solidFill>
                          <a:srgbClr val="000000"/>
                        </a:solidFill>
                        <a:latin typeface="Times New Roman"/>
                        <a:ea typeface="Times New Roman"/>
                        <a:cs typeface="Times New Roman"/>
                        <a:sym typeface="Times New Roman"/>
                      </a:endParaRPr>
                    </a:p>
                  </a:txBody>
                  <a:tcPr marT="91425" marB="91425" marR="91425" marL="91425" anchor="ctr"/>
                </a:tc>
              </a:tr>
              <a:tr h="612250">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If the generated image is blurred, the final image will be blurred to</a:t>
                      </a:r>
                      <a:r>
                        <a:rPr lang="en-US">
                          <a:latin typeface="Times New Roman"/>
                          <a:ea typeface="Times New Roman"/>
                          <a:cs typeface="Times New Roman"/>
                          <a:sym typeface="Times New Roman"/>
                        </a:rPr>
                        <a:t>o</a:t>
                      </a:r>
                      <a:endParaRPr>
                        <a:solidFill>
                          <a:srgbClr val="000000"/>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9"/>
          <p:cNvSpPr txBox="1"/>
          <p:nvPr/>
        </p:nvSpPr>
        <p:spPr>
          <a:xfrm>
            <a:off x="4191000" y="1143002"/>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44" name="Google Shape;144;p19"/>
          <p:cNvGraphicFramePr/>
          <p:nvPr/>
        </p:nvGraphicFramePr>
        <p:xfrm>
          <a:off x="1387025" y="2078125"/>
          <a:ext cx="3000000" cy="3000000"/>
        </p:xfrm>
        <a:graphic>
          <a:graphicData uri="http://schemas.openxmlformats.org/drawingml/2006/table">
            <a:tbl>
              <a:tblPr>
                <a:noFill/>
                <a:tableStyleId>{BF530F21-48A9-44D4-B8DE-2097EC240151}</a:tableStyleId>
              </a:tblPr>
              <a:tblGrid>
                <a:gridCol w="1614800"/>
                <a:gridCol w="7925425"/>
              </a:tblGrid>
              <a:tr h="622700">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None/>
                      </a:pPr>
                      <a:r>
                        <a:rPr i="1" lang="en-US">
                          <a:solidFill>
                            <a:srgbClr val="000000"/>
                          </a:solidFill>
                          <a:latin typeface="Times New Roman"/>
                          <a:ea typeface="Times New Roman"/>
                          <a:cs typeface="Times New Roman"/>
                          <a:sym typeface="Times New Roman"/>
                        </a:rPr>
                        <a:t>Generate High Resolution Images With Generative Autoencoder </a:t>
                      </a:r>
                      <a:r>
                        <a:rPr lang="en-US">
                          <a:solidFill>
                            <a:srgbClr val="000000"/>
                          </a:solidFill>
                          <a:latin typeface="Times New Roman"/>
                          <a:ea typeface="Times New Roman"/>
                          <a:cs typeface="Times New Roman"/>
                          <a:sym typeface="Times New Roman"/>
                        </a:rPr>
                        <a:t>, A. Sagar, Vellore Institute of Technology</a:t>
                      </a:r>
                      <a:endParaRPr>
                        <a:solidFill>
                          <a:srgbClr val="000000"/>
                        </a:solidFill>
                        <a:latin typeface="Times New Roman"/>
                        <a:ea typeface="Times New Roman"/>
                        <a:cs typeface="Times New Roman"/>
                        <a:sym typeface="Times New Roman"/>
                      </a:endParaRPr>
                    </a:p>
                  </a:txBody>
                  <a:tcPr marT="91425" marB="91425" marR="91425" marL="91425" anchor="ctr"/>
                </a:tc>
              </a:tr>
              <a:tr h="839475">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We use a discriminator in place of the decoder while inputting values from the encoder as well as the generator and allow the discriminator to discern the real images.</a:t>
                      </a:r>
                      <a:endParaRPr>
                        <a:solidFill>
                          <a:srgbClr val="000000"/>
                        </a:solidFill>
                        <a:latin typeface="Times New Roman"/>
                        <a:ea typeface="Times New Roman"/>
                        <a:cs typeface="Times New Roman"/>
                        <a:sym typeface="Times New Roman"/>
                      </a:endParaRPr>
                    </a:p>
                  </a:txBody>
                  <a:tcPr marT="91425" marB="91425" marR="91425" marL="91425" anchor="ctr"/>
                </a:tc>
              </a:tr>
              <a:tr h="405925">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MNIST, LSUN and CelebA-HQ dataset</a:t>
                      </a:r>
                      <a:endParaRPr>
                        <a:solidFill>
                          <a:srgbClr val="000000"/>
                        </a:solidFill>
                        <a:latin typeface="Times New Roman"/>
                        <a:ea typeface="Times New Roman"/>
                        <a:cs typeface="Times New Roman"/>
                        <a:sym typeface="Times New Roman"/>
                      </a:endParaRPr>
                    </a:p>
                  </a:txBody>
                  <a:tcPr marT="91425" marB="91425" marR="91425" marL="91425" anchor="ctr"/>
                </a:tc>
              </a:tr>
              <a:tr h="569525">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Generative Adversarial Network with AutoEncoder</a:t>
                      </a:r>
                      <a:endParaRPr>
                        <a:solidFill>
                          <a:srgbClr val="000000"/>
                        </a:solidFill>
                        <a:latin typeface="Times New Roman"/>
                        <a:ea typeface="Times New Roman"/>
                        <a:cs typeface="Times New Roman"/>
                        <a:sym typeface="Times New Roman"/>
                      </a:endParaRPr>
                    </a:p>
                  </a:txBody>
                  <a:tcPr marT="91425" marB="91425" marR="91425" marL="91425" anchor="ctr"/>
                </a:tc>
              </a:tr>
              <a:tr h="622700">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Solves the mode-collapse issue of image generation in GANs while also solving the blurring effect in image generation from VAEs</a:t>
                      </a:r>
                      <a:endParaRPr>
                        <a:solidFill>
                          <a:srgbClr val="000000"/>
                        </a:solidFill>
                        <a:latin typeface="Times New Roman"/>
                        <a:ea typeface="Times New Roman"/>
                        <a:cs typeface="Times New Roman"/>
                        <a:sym typeface="Times New Roman"/>
                      </a:endParaRPr>
                    </a:p>
                  </a:txBody>
                  <a:tcPr marT="91425" marB="91425" marR="91425" marL="91425" anchor="ctr"/>
                </a:tc>
              </a:tr>
              <a:tr h="599125">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rgbClr val="000000"/>
                          </a:solidFill>
                          <a:latin typeface="Times New Roman"/>
                          <a:ea typeface="Times New Roman"/>
                          <a:cs typeface="Times New Roman"/>
                          <a:sym typeface="Times New Roman"/>
                        </a:rPr>
                        <a:t>NA</a:t>
                      </a:r>
                      <a:endParaRPr>
                        <a:solidFill>
                          <a:srgbClr val="000000"/>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