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30626-58AC-AC57-2287-99C241DCFD3C}" v="63" dt="2025-04-09T01:03:25.837"/>
    <p1510:client id="{1B07FFB6-85C7-38BE-807B-68B32D17B1CF}" v="170" dt="2025-04-09T02:21:54.326"/>
    <p1510:client id="{E03FD632-9A49-A793-7CB1-0AF9EDFA022B}" v="47" dt="2025-04-08T18:04:44.520"/>
    <p1510:client id="{FCC74A49-0142-0296-38F3-AA644CA0E4BF}" v="286" dt="2025-04-08T18:54:38.9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60"/>
  </p:normalViewPr>
  <p:slideViewPr>
    <p:cSldViewPr>
      <p:cViewPr varScale="1">
        <p:scale>
          <a:sx n="81" d="100"/>
          <a:sy n="81" d="100"/>
        </p:scale>
        <p:origin x="141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46673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/>
                <a:cs typeface="Times New Roman"/>
              </a:rPr>
              <a:t> </a:t>
            </a:r>
            <a:r>
              <a:rPr lang="en-US" sz="1200" dirty="0">
                <a:latin typeface="Arial"/>
                <a:cs typeface="Arial"/>
              </a:rPr>
              <a:t>16, 34, 35, 38, 39, 41, 44, 45, 55, 63, 64, 65, 72 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/>
                <a:cs typeface="Times New Roman"/>
              </a:rPr>
              <a:t>         </a:t>
            </a:r>
            <a:r>
              <a:rPr lang="en-US" sz="1200" dirty="0">
                <a:latin typeface="Arial"/>
                <a:cs typeface="Arial"/>
              </a:rPr>
              <a:t>45, 38, 34, 16, 35, 41, 39, 44, 65, 63, 55, 64, 72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/>
                <a:cs typeface="Times New Roman"/>
              </a:rPr>
              <a:t>        </a:t>
            </a:r>
            <a:r>
              <a:rPr lang="en-US" sz="1200" dirty="0">
                <a:latin typeface="Arial"/>
                <a:cs typeface="Arial"/>
              </a:rPr>
              <a:t>16, 35, 34, 39, 44, 41, 38, 55, 64, 63, 72, 65, 45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/>
                <a:cs typeface="Times New Roman"/>
              </a:rPr>
              <a:t>What is the height of the tree?   What nodes are on level 2?</a:t>
            </a:r>
          </a:p>
          <a:p>
            <a:r>
              <a:rPr lang="en-US" sz="1200" dirty="0">
                <a:latin typeface="Arial"/>
                <a:cs typeface="Arial"/>
              </a:rPr>
              <a:t>The height of the tree is 4. The nodes on level 2 are 38 and 65.</a:t>
            </a:r>
            <a:endParaRPr lang="en-US" sz="1200" dirty="0">
              <a:cs typeface="Arial"/>
            </a:endParaRP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t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Arial"/>
                <a:cs typeface="Arial"/>
              </a:rPr>
              <a:t>((48 - (7%2)) / 24) * ((18-(5*2)) + 12)</a:t>
            </a:r>
            <a:endParaRPr lang="en-US" dirty="0"/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Arial"/>
                <a:cs typeface="Arial"/>
              </a:rPr>
              <a:t>48 7 2 % - 24 / 18 5 2 * - 12 + *</a:t>
            </a:r>
            <a:endParaRPr lang="en-US" dirty="0"/>
          </a:p>
          <a:p>
            <a:r>
              <a:rPr lang="en-US" sz="1200" dirty="0">
                <a:latin typeface="Times New Roman" pitchFamily="18" charset="0"/>
              </a:rPr>
              <a:t>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/>
                <a:cs typeface="Times New Roman"/>
              </a:rPr>
              <a:t>20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/>
                <a:cs typeface="Times New Roman"/>
              </a:rPr>
              <a:t>39.16</a:t>
            </a:r>
            <a:endParaRPr lang="en-US" sz="1200" dirty="0">
              <a:latin typeface="Times New Roman"/>
              <a:cs typeface="Times New Roman" pitchFamily="18" charset="0"/>
            </a:endParaRP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/>
            <a:p>
              <a:endParaRPr lang="en-US" dirty="0">
                <a:cs typeface="Arial"/>
              </a:endParaRPr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40" tIns="45720" rIns="91440" bIns="45720" anchor="ctr"/>
            <a:lstStyle/>
            <a:p>
              <a:endParaRPr lang="en-US" dirty="0">
                <a:cs typeface="Arial"/>
              </a:endParaRPr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67AD4-B0FC-8F64-CDE6-68B8B4EDB215}"/>
              </a:ext>
            </a:extLst>
          </p:cNvPr>
          <p:cNvSpPr txBox="1"/>
          <p:nvPr/>
        </p:nvSpPr>
        <p:spPr>
          <a:xfrm>
            <a:off x="1480805" y="1830761"/>
            <a:ext cx="6390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14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14037-4A1D-763F-B136-ABA8C815CC12}"/>
              </a:ext>
            </a:extLst>
          </p:cNvPr>
          <p:cNvSpPr txBox="1"/>
          <p:nvPr/>
        </p:nvSpPr>
        <p:spPr>
          <a:xfrm>
            <a:off x="1480804" y="2141286"/>
            <a:ext cx="6390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2D791-F022-630A-5EEB-33AD751A9303}"/>
              </a:ext>
            </a:extLst>
          </p:cNvPr>
          <p:cNvSpPr txBox="1"/>
          <p:nvPr/>
        </p:nvSpPr>
        <p:spPr>
          <a:xfrm>
            <a:off x="1480803" y="2458418"/>
            <a:ext cx="6390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21</a:t>
            </a:r>
            <a:endParaRPr lang="en-US" dirty="0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58C56-1F4F-34D1-8B88-3AF1160B3CD7}"/>
              </a:ext>
            </a:extLst>
          </p:cNvPr>
          <p:cNvSpPr txBox="1"/>
          <p:nvPr/>
        </p:nvSpPr>
        <p:spPr>
          <a:xfrm>
            <a:off x="1480804" y="2775552"/>
            <a:ext cx="6390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7</a:t>
            </a:r>
            <a:endParaRPr lang="en-US" dirty="0">
              <a:cs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5AFB2-9A45-C24C-6A5B-CA6878F98620}"/>
              </a:ext>
            </a:extLst>
          </p:cNvPr>
          <p:cNvSpPr txBox="1"/>
          <p:nvPr/>
        </p:nvSpPr>
        <p:spPr>
          <a:xfrm>
            <a:off x="1480803" y="3053042"/>
            <a:ext cx="6390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>
              <a:cs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E74B35-33DE-94FB-44F6-9527BF4C1FC8}"/>
              </a:ext>
            </a:extLst>
          </p:cNvPr>
          <p:cNvSpPr txBox="1"/>
          <p:nvPr/>
        </p:nvSpPr>
        <p:spPr>
          <a:xfrm>
            <a:off x="1513839" y="3363570"/>
            <a:ext cx="6390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19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93E9B4-7586-71F6-57BB-6BDAC956FD06}"/>
              </a:ext>
            </a:extLst>
          </p:cNvPr>
          <p:cNvSpPr txBox="1"/>
          <p:nvPr/>
        </p:nvSpPr>
        <p:spPr>
          <a:xfrm>
            <a:off x="1513839" y="3674095"/>
            <a:ext cx="6390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6</a:t>
            </a:r>
            <a:endParaRPr lang="en-US" dirty="0"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F35F8C-6D76-2604-7667-E2B18DBAA562}"/>
              </a:ext>
            </a:extLst>
          </p:cNvPr>
          <p:cNvSpPr txBox="1"/>
          <p:nvPr/>
        </p:nvSpPr>
        <p:spPr>
          <a:xfrm>
            <a:off x="1513838" y="3991227"/>
            <a:ext cx="6390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>
              <a:cs typeface="Arial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C106D-F609-F7C0-3C34-A136B1E8E8D7}"/>
              </a:ext>
            </a:extLst>
          </p:cNvPr>
          <p:cNvSpPr txBox="1"/>
          <p:nvPr/>
        </p:nvSpPr>
        <p:spPr>
          <a:xfrm>
            <a:off x="1513838" y="4585851"/>
            <a:ext cx="6390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>
              <a:cs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5A7082-C3D1-65F9-09AC-F9F07933C0AA}"/>
              </a:ext>
            </a:extLst>
          </p:cNvPr>
          <p:cNvSpPr txBox="1"/>
          <p:nvPr/>
        </p:nvSpPr>
        <p:spPr>
          <a:xfrm>
            <a:off x="1500625" y="4869951"/>
            <a:ext cx="6390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04521B-AD93-8508-98BD-B267A1A71FD1}"/>
              </a:ext>
            </a:extLst>
          </p:cNvPr>
          <p:cNvSpPr txBox="1"/>
          <p:nvPr/>
        </p:nvSpPr>
        <p:spPr>
          <a:xfrm>
            <a:off x="1500624" y="5180476"/>
            <a:ext cx="6390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27EE96-C926-BE59-E935-06FAB9203E6A}"/>
              </a:ext>
            </a:extLst>
          </p:cNvPr>
          <p:cNvSpPr txBox="1"/>
          <p:nvPr/>
        </p:nvSpPr>
        <p:spPr>
          <a:xfrm>
            <a:off x="1500623" y="5497608"/>
            <a:ext cx="6390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cs typeface="Arial"/>
              </a:rPr>
              <a:t>Null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0C2904-4C2A-1C51-4D5B-C0427AFC49AD}"/>
              </a:ext>
            </a:extLst>
          </p:cNvPr>
          <p:cNvSpPr txBox="1"/>
          <p:nvPr/>
        </p:nvSpPr>
        <p:spPr>
          <a:xfrm>
            <a:off x="1500624" y="5814742"/>
            <a:ext cx="6390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Null</a:t>
            </a:r>
            <a:endParaRPr lang="en-US" dirty="0">
              <a:cs typeface="Arial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C8FA08-6715-C700-AD43-C2560BDDBD46}"/>
              </a:ext>
            </a:extLst>
          </p:cNvPr>
          <p:cNvSpPr txBox="1"/>
          <p:nvPr/>
        </p:nvSpPr>
        <p:spPr>
          <a:xfrm>
            <a:off x="1527051" y="6092233"/>
            <a:ext cx="6390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45</a:t>
            </a:r>
            <a:endParaRPr lang="en-US" dirty="0">
              <a:cs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FBA8D5-422A-CFC4-7292-620D00631DEB}"/>
              </a:ext>
            </a:extLst>
          </p:cNvPr>
          <p:cNvSpPr txBox="1"/>
          <p:nvPr/>
        </p:nvSpPr>
        <p:spPr>
          <a:xfrm>
            <a:off x="1480803" y="4235683"/>
            <a:ext cx="6390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Arial"/>
                <a:cs typeface="Arial"/>
              </a:rPr>
              <a:t>51</a:t>
            </a:r>
            <a:endParaRPr lang="en-US" dirty="0"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144">
            <a:extLst>
              <a:ext uri="{FF2B5EF4-FFF2-40B4-BE49-F238E27FC236}">
                <a16:creationId xmlns:a16="http://schemas.microsoft.com/office/drawing/2014/main" id="{1A5F5581-DAC8-FFC5-6B08-0EC776439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35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6" name="Oval 146">
            <a:extLst>
              <a:ext uri="{FF2B5EF4-FFF2-40B4-BE49-F238E27FC236}">
                <a16:creationId xmlns:a16="http://schemas.microsoft.com/office/drawing/2014/main" id="{6000737B-D7B3-9E45-52DA-04C0DB99C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6061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pPr algn="ctr"/>
            <a:r>
              <a:rPr lang="en-US" sz="2000" dirty="0">
                <a:latin typeface="Times New Roman" pitchFamily="18" charset="0"/>
                <a:cs typeface="Times New Roman"/>
              </a:rPr>
              <a:t>20</a:t>
            </a:r>
          </a:p>
        </p:txBody>
      </p:sp>
      <p:sp>
        <p:nvSpPr>
          <p:cNvPr id="8" name="Oval 147">
            <a:extLst>
              <a:ext uri="{FF2B5EF4-FFF2-40B4-BE49-F238E27FC236}">
                <a16:creationId xmlns:a16="http://schemas.microsoft.com/office/drawing/2014/main" id="{A8182565-D5E4-FA0C-44B5-308ED57E9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747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71</a:t>
            </a:r>
            <a:endParaRPr lang="en-US" sz="2000" dirty="0">
              <a:latin typeface="Times New Roman" pitchFamily="18" charset="0"/>
              <a:cs typeface="Times New Roman"/>
            </a:endParaRPr>
          </a:p>
        </p:txBody>
      </p:sp>
      <p:sp>
        <p:nvSpPr>
          <p:cNvPr id="10" name="Oval 148">
            <a:extLst>
              <a:ext uri="{FF2B5EF4-FFF2-40B4-BE49-F238E27FC236}">
                <a16:creationId xmlns:a16="http://schemas.microsoft.com/office/drawing/2014/main" id="{4BBF5EC5-B590-D773-0262-23A445BAB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5771" y="364438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40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2" name="Oval 149">
            <a:extLst>
              <a:ext uri="{FF2B5EF4-FFF2-40B4-BE49-F238E27FC236}">
                <a16:creationId xmlns:a16="http://schemas.microsoft.com/office/drawing/2014/main" id="{47F8E7F7-1579-89A0-7512-733028172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171" y="4406386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25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4" name="Oval 150">
            <a:extLst>
              <a:ext uri="{FF2B5EF4-FFF2-40B4-BE49-F238E27FC236}">
                <a16:creationId xmlns:a16="http://schemas.microsoft.com/office/drawing/2014/main" id="{08F25123-DACD-4B20-2B5A-8213F92F4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6747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63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6" name="Oval 151">
            <a:extLst>
              <a:ext uri="{FF2B5EF4-FFF2-40B4-BE49-F238E27FC236}">
                <a16:creationId xmlns:a16="http://schemas.microsoft.com/office/drawing/2014/main" id="{51EF190D-F248-3C64-3F52-7D4F7D1FC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429" y="3723669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52</a:t>
            </a:r>
            <a:endParaRPr lang="en-US" sz="2000" dirty="0">
              <a:latin typeface="Times New Roman" pitchFamily="18" charset="0"/>
              <a:cs typeface="Times New Roman"/>
            </a:endParaRPr>
          </a:p>
        </p:txBody>
      </p:sp>
      <p:sp>
        <p:nvSpPr>
          <p:cNvPr id="18" name="Oval 154">
            <a:extLst>
              <a:ext uri="{FF2B5EF4-FFF2-40B4-BE49-F238E27FC236}">
                <a16:creationId xmlns:a16="http://schemas.microsoft.com/office/drawing/2014/main" id="{BB783FE0-D0B8-B166-9629-91D6FF412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4372" y="4446028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20" name="Line 155">
            <a:extLst>
              <a:ext uri="{FF2B5EF4-FFF2-40B4-BE49-F238E27FC236}">
                <a16:creationId xmlns:a16="http://schemas.microsoft.com/office/drawing/2014/main" id="{A31431AF-D045-3227-33C3-F6D094C8FB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156">
            <a:extLst>
              <a:ext uri="{FF2B5EF4-FFF2-40B4-BE49-F238E27FC236}">
                <a16:creationId xmlns:a16="http://schemas.microsoft.com/office/drawing/2014/main" id="{E0C1EABE-CCD0-6FCE-3BBA-7B8A2BCB4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59896" y="2418578"/>
            <a:ext cx="688884" cy="440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57">
            <a:extLst>
              <a:ext uri="{FF2B5EF4-FFF2-40B4-BE49-F238E27FC236}">
                <a16:creationId xmlns:a16="http://schemas.microsoft.com/office/drawing/2014/main" id="{A682E8C0-724F-7E5C-69A9-C20AE27D12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44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158">
            <a:extLst>
              <a:ext uri="{FF2B5EF4-FFF2-40B4-BE49-F238E27FC236}">
                <a16:creationId xmlns:a16="http://schemas.microsoft.com/office/drawing/2014/main" id="{EF304E27-D262-1A41-6095-0B334B756E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5347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159">
            <a:extLst>
              <a:ext uri="{FF2B5EF4-FFF2-40B4-BE49-F238E27FC236}">
                <a16:creationId xmlns:a16="http://schemas.microsoft.com/office/drawing/2014/main" id="{D4FFE620-4E1A-D158-E3AC-ED463D909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6771" y="4025386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160">
            <a:extLst>
              <a:ext uri="{FF2B5EF4-FFF2-40B4-BE49-F238E27FC236}">
                <a16:creationId xmlns:a16="http://schemas.microsoft.com/office/drawing/2014/main" id="{AC9B5550-8F7D-4F4A-A7EF-6F4319AA6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9589" y="3286289"/>
            <a:ext cx="308764" cy="43077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163">
            <a:extLst>
              <a:ext uri="{FF2B5EF4-FFF2-40B4-BE49-F238E27FC236}">
                <a16:creationId xmlns:a16="http://schemas.microsoft.com/office/drawing/2014/main" id="{F8D1897D-6954-B696-40EC-4BD6B05F1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2868" y="4137704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165">
            <a:extLst>
              <a:ext uri="{FF2B5EF4-FFF2-40B4-BE49-F238E27FC236}">
                <a16:creationId xmlns:a16="http://schemas.microsoft.com/office/drawing/2014/main" id="{4C3A9BCF-178B-1F22-DFE1-46B2684F4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66">
            <a:extLst>
              <a:ext uri="{FF2B5EF4-FFF2-40B4-BE49-F238E27FC236}">
                <a16:creationId xmlns:a16="http://schemas.microsoft.com/office/drawing/2014/main" id="{C72B41C6-87B8-CA9C-B7C5-C41A3A0D7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Text Box 167">
            <a:extLst>
              <a:ext uri="{FF2B5EF4-FFF2-40B4-BE49-F238E27FC236}">
                <a16:creationId xmlns:a16="http://schemas.microsoft.com/office/drawing/2014/main" id="{2B6EDF28-6176-AAB4-9B96-A3546EB20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sp>
        <p:nvSpPr>
          <p:cNvPr id="39" name="Oval 151">
            <a:extLst>
              <a:ext uri="{FF2B5EF4-FFF2-40B4-BE49-F238E27FC236}">
                <a16:creationId xmlns:a16="http://schemas.microsoft.com/office/drawing/2014/main" id="{74C8035E-E012-365E-A1BB-1D7548E08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308" y="4443825"/>
            <a:ext cx="483626" cy="4770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pPr algn="ctr"/>
            <a:r>
              <a:rPr lang="en-US" sz="2000" dirty="0">
                <a:latin typeface="Times New Roman" pitchFamily="18" charset="0"/>
                <a:cs typeface="Times New Roman"/>
              </a:rPr>
              <a:t>7</a:t>
            </a:r>
          </a:p>
        </p:txBody>
      </p:sp>
      <p:sp>
        <p:nvSpPr>
          <p:cNvPr id="40" name="Line 160">
            <a:extLst>
              <a:ext uri="{FF2B5EF4-FFF2-40B4-BE49-F238E27FC236}">
                <a16:creationId xmlns:a16="http://schemas.microsoft.com/office/drawing/2014/main" id="{B7786C00-8A53-82DB-2129-1190A195660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5289" y="4138584"/>
            <a:ext cx="328583" cy="3580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Oval 151">
            <a:extLst>
              <a:ext uri="{FF2B5EF4-FFF2-40B4-BE49-F238E27FC236}">
                <a16:creationId xmlns:a16="http://schemas.microsoft.com/office/drawing/2014/main" id="{0CAE659F-2E58-6425-46F4-6C2A55EDF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989" y="4357934"/>
            <a:ext cx="483626" cy="47702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pPr algn="ctr"/>
            <a:r>
              <a:rPr lang="en-US" sz="2000" dirty="0">
                <a:latin typeface="Times New Roman"/>
                <a:cs typeface="Times New Roman"/>
              </a:rPr>
              <a:t>17</a:t>
            </a:r>
            <a:endParaRPr lang="en-US" sz="2000" dirty="0">
              <a:latin typeface="Times New Roman" pitchFamily="18" charset="0"/>
              <a:cs typeface="Times New Roman"/>
            </a:endParaRPr>
          </a:p>
        </p:txBody>
      </p:sp>
      <p:sp>
        <p:nvSpPr>
          <p:cNvPr id="42" name="Line 160">
            <a:extLst>
              <a:ext uri="{FF2B5EF4-FFF2-40B4-BE49-F238E27FC236}">
                <a16:creationId xmlns:a16="http://schemas.microsoft.com/office/drawing/2014/main" id="{DE1D87A3-03E4-4691-90AA-FED66F4D7F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69126" y="4046087"/>
            <a:ext cx="398179" cy="3647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332</Words>
  <Application>Microsoft Office PowerPoint</Application>
  <PresentationFormat>On-screen Show (4:3)</PresentationFormat>
  <Paragraphs>113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Robert Alexander</cp:lastModifiedBy>
  <cp:revision>116</cp:revision>
  <cp:lastPrinted>2016-04-12T17:35:20Z</cp:lastPrinted>
  <dcterms:created xsi:type="dcterms:W3CDTF">2006-11-01T05:42:40Z</dcterms:created>
  <dcterms:modified xsi:type="dcterms:W3CDTF">2025-04-09T02:22:59Z</dcterms:modified>
</cp:coreProperties>
</file>