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56C10-4699-14EF-6883-0576F6D846DA}" v="588" dt="2025-05-02T01:55:56.628"/>
    <p1510:client id="{655400A3-19E8-2A7B-8342-C231E3589D8E}" v="1437" dt="2025-05-01T19:20:18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>
      <p:cViewPr varScale="1">
        <p:scale>
          <a:sx n="47" d="100"/>
          <a:sy n="47" d="100"/>
        </p:scale>
        <p:origin x="12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824619"/>
              </p:ext>
            </p:extLst>
          </p:nvPr>
        </p:nvGraphicFramePr>
        <p:xfrm>
          <a:off x="538163" y="5110163"/>
          <a:ext cx="5468937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91805" imgH="2460978" progId="Word.Document.8">
                  <p:embed/>
                </p:oleObj>
              </mc:Choice>
              <mc:Fallback>
                <p:oleObj name="Document" r:id="rId2" imgW="5491805" imgH="2460978" progId="Word.Document.8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0FC2EDEB-CD6D-479E-AC2A-6579F6E4CF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5110163"/>
                        <a:ext cx="5468937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40F96-619D-3327-08D5-2AFA6B7D9948}"/>
              </a:ext>
            </a:extLst>
          </p:cNvPr>
          <p:cNvSpPr txBox="1"/>
          <p:nvPr/>
        </p:nvSpPr>
        <p:spPr>
          <a:xfrm>
            <a:off x="4485134" y="6171562"/>
            <a:ext cx="12274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Times New Roman"/>
                <a:cs typeface="Times New Roman"/>
              </a:rPr>
              <a:t>No</a:t>
            </a:r>
            <a:endParaRPr lang="en-US" sz="1400" dirty="0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6573F-B182-90B9-95E1-BE71AECBF597}"/>
              </a:ext>
            </a:extLst>
          </p:cNvPr>
          <p:cNvSpPr txBox="1"/>
          <p:nvPr/>
        </p:nvSpPr>
        <p:spPr>
          <a:xfrm>
            <a:off x="4485134" y="6626824"/>
            <a:ext cx="12274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Times New Roman"/>
                <a:cs typeface="Times New Roman"/>
              </a:rPr>
              <a:t>Yes</a:t>
            </a:r>
            <a:endParaRPr lang="en-US" sz="1400" dirty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3C479-884F-DE5D-31D8-4F3F9774BAEC}"/>
              </a:ext>
            </a:extLst>
          </p:cNvPr>
          <p:cNvSpPr txBox="1"/>
          <p:nvPr/>
        </p:nvSpPr>
        <p:spPr>
          <a:xfrm>
            <a:off x="3874887" y="7072400"/>
            <a:ext cx="122740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Times New Roman"/>
                <a:cs typeface="Times New Roman"/>
              </a:rPr>
              <a:t>Texas</a:t>
            </a:r>
            <a:endParaRPr lang="en-US" sz="1400" dirty="0">
              <a:latin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21A32-9A0F-2BBA-5055-DF6A9E4B40D5}"/>
              </a:ext>
            </a:extLst>
          </p:cNvPr>
          <p:cNvSpPr txBox="1"/>
          <p:nvPr/>
        </p:nvSpPr>
        <p:spPr>
          <a:xfrm>
            <a:off x="2093842" y="5396241"/>
            <a:ext cx="481117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Times New Roman"/>
                <a:cs typeface="Times New Roman"/>
              </a:rPr>
              <a:t>{Oregon, Alaska, Texas, Hawaii, Vermont, </a:t>
            </a:r>
            <a:r>
              <a:rPr lang="en-US" sz="1200" dirty="0" err="1">
                <a:latin typeface="Times New Roman"/>
                <a:cs typeface="Times New Roman"/>
              </a:rPr>
              <a:t>NewYork</a:t>
            </a:r>
            <a:r>
              <a:rPr lang="en-US" sz="1200" dirty="0">
                <a:latin typeface="Times New Roman"/>
                <a:cs typeface="Times New Roman"/>
              </a:rPr>
              <a:t> California}</a:t>
            </a:r>
            <a:endParaRPr lang="en-US" sz="1200" dirty="0">
              <a:latin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2FD530-A8BA-07F6-92B0-D39EF11058D3}"/>
              </a:ext>
            </a:extLst>
          </p:cNvPr>
          <p:cNvSpPr txBox="1"/>
          <p:nvPr/>
        </p:nvSpPr>
        <p:spPr>
          <a:xfrm>
            <a:off x="2093841" y="5677148"/>
            <a:ext cx="47627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latin typeface="Times New Roman"/>
                <a:cs typeface="Times New Roman"/>
              </a:rPr>
              <a:t>{(Alaska, Oregon), (Hawaii, Alaska), (Hawaii, Texas), (Texas, Hawaii), (Hawaii, California), (Hawaii, New York), (Texas, Vermont), (Vermont, California), (Vermont, Alaska)}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F74ED-34B6-D162-3DE6-27D34FBE4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525" y="2516387"/>
            <a:ext cx="5143500" cy="22611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914400" y="144780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5E9ED6-9E40-AECE-E1FF-6C4D7F044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067607"/>
              </p:ext>
            </p:extLst>
          </p:nvPr>
        </p:nvGraphicFramePr>
        <p:xfrm>
          <a:off x="917112" y="2099608"/>
          <a:ext cx="11364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75">
                  <a:extLst>
                    <a:ext uri="{9D8B030D-6E8A-4147-A177-3AD203B41FA5}">
                      <a16:colId xmlns:a16="http://schemas.microsoft.com/office/drawing/2014/main" val="28437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Oregon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8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89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Hawaii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7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NewYork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1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3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03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65538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D83A43-4E42-CFB0-B86D-F8E774627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191276"/>
              </p:ext>
            </p:extLst>
          </p:nvPr>
        </p:nvGraphicFramePr>
        <p:xfrm>
          <a:off x="2457256" y="1720079"/>
          <a:ext cx="3941696" cy="296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12">
                  <a:extLst>
                    <a:ext uri="{9D8B030D-6E8A-4147-A177-3AD203B41FA5}">
                      <a16:colId xmlns:a16="http://schemas.microsoft.com/office/drawing/2014/main" val="3991527023"/>
                    </a:ext>
                  </a:extLst>
                </a:gridCol>
                <a:gridCol w="492712">
                  <a:extLst>
                    <a:ext uri="{9D8B030D-6E8A-4147-A177-3AD203B41FA5}">
                      <a16:colId xmlns:a16="http://schemas.microsoft.com/office/drawing/2014/main" val="3975469893"/>
                    </a:ext>
                  </a:extLst>
                </a:gridCol>
                <a:gridCol w="492712">
                  <a:extLst>
                    <a:ext uri="{9D8B030D-6E8A-4147-A177-3AD203B41FA5}">
                      <a16:colId xmlns:a16="http://schemas.microsoft.com/office/drawing/2014/main" val="836616561"/>
                    </a:ext>
                  </a:extLst>
                </a:gridCol>
                <a:gridCol w="492712">
                  <a:extLst>
                    <a:ext uri="{9D8B030D-6E8A-4147-A177-3AD203B41FA5}">
                      <a16:colId xmlns:a16="http://schemas.microsoft.com/office/drawing/2014/main" val="2841668421"/>
                    </a:ext>
                  </a:extLst>
                </a:gridCol>
                <a:gridCol w="492712">
                  <a:extLst>
                    <a:ext uri="{9D8B030D-6E8A-4147-A177-3AD203B41FA5}">
                      <a16:colId xmlns:a16="http://schemas.microsoft.com/office/drawing/2014/main" val="1826923612"/>
                    </a:ext>
                  </a:extLst>
                </a:gridCol>
                <a:gridCol w="492712">
                  <a:extLst>
                    <a:ext uri="{9D8B030D-6E8A-4147-A177-3AD203B41FA5}">
                      <a16:colId xmlns:a16="http://schemas.microsoft.com/office/drawing/2014/main" val="1857794603"/>
                    </a:ext>
                  </a:extLst>
                </a:gridCol>
                <a:gridCol w="492712">
                  <a:extLst>
                    <a:ext uri="{9D8B030D-6E8A-4147-A177-3AD203B41FA5}">
                      <a16:colId xmlns:a16="http://schemas.microsoft.com/office/drawing/2014/main" val="730564667"/>
                    </a:ext>
                  </a:extLst>
                </a:gridCol>
                <a:gridCol w="492712">
                  <a:extLst>
                    <a:ext uri="{9D8B030D-6E8A-4147-A177-3AD203B41FA5}">
                      <a16:colId xmlns:a16="http://schemas.microsoft.com/office/drawing/2014/main" val="1868603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3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08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7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84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27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903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557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7852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EA899E-71FF-6045-024F-1E8EA7BD1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961744"/>
              </p:ext>
            </p:extLst>
          </p:nvPr>
        </p:nvGraphicFramePr>
        <p:xfrm>
          <a:off x="1072094" y="6011172"/>
          <a:ext cx="11364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75">
                  <a:extLst>
                    <a:ext uri="{9D8B030D-6E8A-4147-A177-3AD203B41FA5}">
                      <a16:colId xmlns:a16="http://schemas.microsoft.com/office/drawing/2014/main" val="284377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Oregon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085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89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47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Hawaii</a:t>
                      </a: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1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30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NewYork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03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655389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A2F4BC-D8B4-40EF-82D8-442398437BC0}"/>
              </a:ext>
            </a:extLst>
          </p:cNvPr>
          <p:cNvCxnSpPr/>
          <p:nvPr/>
        </p:nvCxnSpPr>
        <p:spPr bwMode="auto">
          <a:xfrm flipV="1">
            <a:off x="2184400" y="6553200"/>
            <a:ext cx="31750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966376-F4BC-433E-B5C0-073B2ECA5EA2}"/>
              </a:ext>
            </a:extLst>
          </p:cNvPr>
          <p:cNvCxnSpPr>
            <a:cxnSpLocks/>
          </p:cNvCxnSpPr>
          <p:nvPr/>
        </p:nvCxnSpPr>
        <p:spPr bwMode="auto">
          <a:xfrm flipV="1">
            <a:off x="2184400" y="6959599"/>
            <a:ext cx="34925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BC923E-F33B-44A5-AD2E-72237FD63F2A}"/>
              </a:ext>
            </a:extLst>
          </p:cNvPr>
          <p:cNvCxnSpPr>
            <a:cxnSpLocks/>
          </p:cNvCxnSpPr>
          <p:nvPr/>
        </p:nvCxnSpPr>
        <p:spPr bwMode="auto">
          <a:xfrm>
            <a:off x="2804861" y="6959599"/>
            <a:ext cx="31750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EB1093-72BA-478A-BA99-67B916AF1855}"/>
              </a:ext>
            </a:extLst>
          </p:cNvPr>
          <p:cNvCxnSpPr>
            <a:cxnSpLocks/>
          </p:cNvCxnSpPr>
          <p:nvPr/>
        </p:nvCxnSpPr>
        <p:spPr bwMode="auto">
          <a:xfrm>
            <a:off x="2184400" y="7321549"/>
            <a:ext cx="34925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24D44D-C3EB-430A-90D6-4616B264457D}"/>
              </a:ext>
            </a:extLst>
          </p:cNvPr>
          <p:cNvCxnSpPr>
            <a:cxnSpLocks/>
          </p:cNvCxnSpPr>
          <p:nvPr/>
        </p:nvCxnSpPr>
        <p:spPr bwMode="auto">
          <a:xfrm>
            <a:off x="2901950" y="7321549"/>
            <a:ext cx="31750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317971-DD4E-4B8E-92AB-63CB5F4A1EB6}"/>
              </a:ext>
            </a:extLst>
          </p:cNvPr>
          <p:cNvCxnSpPr>
            <a:cxnSpLocks/>
          </p:cNvCxnSpPr>
          <p:nvPr/>
        </p:nvCxnSpPr>
        <p:spPr bwMode="auto">
          <a:xfrm flipV="1">
            <a:off x="3490980" y="7303897"/>
            <a:ext cx="404365" cy="416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A5157F-91C1-4E23-951B-464949B65E80}"/>
              </a:ext>
            </a:extLst>
          </p:cNvPr>
          <p:cNvCxnSpPr>
            <a:cxnSpLocks/>
          </p:cNvCxnSpPr>
          <p:nvPr/>
        </p:nvCxnSpPr>
        <p:spPr bwMode="auto">
          <a:xfrm>
            <a:off x="4140397" y="7319073"/>
            <a:ext cx="407919" cy="113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AEF080-B22E-446B-B59C-C92B90E7A6EB}"/>
              </a:ext>
            </a:extLst>
          </p:cNvPr>
          <p:cNvCxnSpPr>
            <a:cxnSpLocks/>
          </p:cNvCxnSpPr>
          <p:nvPr/>
        </p:nvCxnSpPr>
        <p:spPr bwMode="auto">
          <a:xfrm flipV="1">
            <a:off x="2184400" y="7677149"/>
            <a:ext cx="34925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9ADDB6-1ADA-49A2-9F5B-E2A047D52DD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65450" y="7677149"/>
            <a:ext cx="254000" cy="63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6194A5A-3631-391F-FA5A-6F832B34005E}"/>
              </a:ext>
            </a:extLst>
          </p:cNvPr>
          <p:cNvSpPr txBox="1"/>
          <p:nvPr/>
        </p:nvSpPr>
        <p:spPr>
          <a:xfrm>
            <a:off x="2528960" y="6471791"/>
            <a:ext cx="1830884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dirty="0">
                <a:latin typeface="Times New Roman"/>
                <a:cs typeface="Times New Roman"/>
              </a:rPr>
              <a:t>OR</a:t>
            </a:r>
            <a:endParaRPr lang="en-US" sz="1500" dirty="0">
              <a:latin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7A5443-3AB0-CF54-CE8C-E85961CBB7EA}"/>
              </a:ext>
            </a:extLst>
          </p:cNvPr>
          <p:cNvSpPr txBox="1"/>
          <p:nvPr/>
        </p:nvSpPr>
        <p:spPr>
          <a:xfrm>
            <a:off x="2507642" y="6795744"/>
            <a:ext cx="727601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dirty="0">
                <a:latin typeface="Times New Roman"/>
                <a:cs typeface="Times New Roman"/>
              </a:rPr>
              <a:t>HI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B6A335-CE49-8009-168D-31F8416C108D}"/>
              </a:ext>
            </a:extLst>
          </p:cNvPr>
          <p:cNvSpPr txBox="1"/>
          <p:nvPr/>
        </p:nvSpPr>
        <p:spPr>
          <a:xfrm>
            <a:off x="2536925" y="7184063"/>
            <a:ext cx="727602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dirty="0">
                <a:latin typeface="Times New Roman"/>
                <a:cs typeface="Times New Roman"/>
              </a:rPr>
              <a:t>AK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2D9B15-A409-EA52-5E87-15546153F5E3}"/>
              </a:ext>
            </a:extLst>
          </p:cNvPr>
          <p:cNvSpPr txBox="1"/>
          <p:nvPr/>
        </p:nvSpPr>
        <p:spPr>
          <a:xfrm>
            <a:off x="2537785" y="7522227"/>
            <a:ext cx="506946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dirty="0">
                <a:latin typeface="Times New Roman"/>
                <a:cs typeface="Times New Roman"/>
              </a:rPr>
              <a:t>AK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CD6A67-4D4F-364E-9CAE-C74682028D83}"/>
              </a:ext>
            </a:extLst>
          </p:cNvPr>
          <p:cNvSpPr txBox="1"/>
          <p:nvPr/>
        </p:nvSpPr>
        <p:spPr>
          <a:xfrm>
            <a:off x="3215836" y="6815978"/>
            <a:ext cx="683471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dirty="0">
                <a:latin typeface="Times New Roman"/>
                <a:cs typeface="Times New Roman"/>
              </a:rPr>
              <a:t>VT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90DC12-99F1-7314-A988-62D14E5636F7}"/>
              </a:ext>
            </a:extLst>
          </p:cNvPr>
          <p:cNvSpPr txBox="1"/>
          <p:nvPr/>
        </p:nvSpPr>
        <p:spPr>
          <a:xfrm>
            <a:off x="3158354" y="7180621"/>
            <a:ext cx="683471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dirty="0">
                <a:latin typeface="Times New Roman"/>
                <a:cs typeface="Times New Roman"/>
              </a:rPr>
              <a:t>CA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4FC205-13F7-54D5-5790-4A9B08750073}"/>
              </a:ext>
            </a:extLst>
          </p:cNvPr>
          <p:cNvSpPr txBox="1"/>
          <p:nvPr/>
        </p:nvSpPr>
        <p:spPr>
          <a:xfrm>
            <a:off x="3284502" y="7531053"/>
            <a:ext cx="63051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dirty="0">
                <a:latin typeface="Times New Roman"/>
                <a:cs typeface="Times New Roman"/>
              </a:rPr>
              <a:t>CA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BEAE67-4B94-8986-B1D8-F722866D8104}"/>
              </a:ext>
            </a:extLst>
          </p:cNvPr>
          <p:cNvSpPr txBox="1"/>
          <p:nvPr/>
        </p:nvSpPr>
        <p:spPr>
          <a:xfrm>
            <a:off x="3809066" y="7180621"/>
            <a:ext cx="665818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dirty="0">
                <a:latin typeface="Times New Roman"/>
                <a:cs typeface="Times New Roman"/>
              </a:rPr>
              <a:t>NY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B19A4A-B987-19F3-97D4-9226A623A277}"/>
              </a:ext>
            </a:extLst>
          </p:cNvPr>
          <p:cNvSpPr txBox="1"/>
          <p:nvPr/>
        </p:nvSpPr>
        <p:spPr>
          <a:xfrm>
            <a:off x="4585065" y="7171794"/>
            <a:ext cx="630513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500" dirty="0">
                <a:latin typeface="Times New Roman"/>
                <a:cs typeface="Times New Roman"/>
              </a:rPr>
              <a:t>TX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0" tIns="45720" rIns="91440" bIns="45720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	</a:t>
            </a:r>
            <a:r>
              <a:rPr lang="en-US" altLang="en-US" sz="1200" u="sng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	</a:t>
            </a:r>
            <a:r>
              <a:rPr lang="en-US" altLang="en-US" sz="1200" u="sng" dirty="0">
                <a:solidFill>
                  <a:srgbClr val="FF0000"/>
                </a:solidFill>
                <a:highlight>
                  <a:srgbClr val="FFFF00"/>
                </a:highlight>
                <a:latin typeface="Times New Roman"/>
                <a:cs typeface="Times New Roman"/>
              </a:rPr>
              <a:t>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latin typeface="Times New Roman"/>
                <a:cs typeface="Times New Roman"/>
              </a:rPr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DBE20-9B2C-B605-7AD3-49C6DEBC7A2B}"/>
              </a:ext>
            </a:extLst>
          </p:cNvPr>
          <p:cNvSpPr txBox="1"/>
          <p:nvPr/>
        </p:nvSpPr>
        <p:spPr>
          <a:xfrm>
            <a:off x="857249" y="4487952"/>
            <a:ext cx="510567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To Washington: 600</a:t>
            </a:r>
            <a:endParaRPr lang="en-US" sz="1400" dirty="0" err="1"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To Houston: 800</a:t>
            </a:r>
          </a:p>
          <a:p>
            <a:r>
              <a:rPr lang="en-US" sz="1400" dirty="0">
                <a:latin typeface="Times New Roman"/>
                <a:cs typeface="Times New Roman"/>
              </a:rPr>
              <a:t>To Denver: Atlanta to Washington to Dallas to Denver 2680</a:t>
            </a:r>
          </a:p>
          <a:p>
            <a:r>
              <a:rPr lang="en-US" sz="1400" dirty="0">
                <a:latin typeface="Times New Roman"/>
                <a:cs typeface="Times New Roman"/>
              </a:rPr>
              <a:t>To Dallas: Atlanta to Washington to Dallas 1900</a:t>
            </a:r>
          </a:p>
          <a:p>
            <a:r>
              <a:rPr lang="en-US" sz="1400" dirty="0">
                <a:latin typeface="Times New Roman"/>
                <a:cs typeface="Times New Roman"/>
              </a:rPr>
              <a:t>To Chicago: Atlanta to Washington to Dallas to Chicago 2800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To Austin: Atlanta to Washington to Dallas to Austin 2100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 descr="A diagram of a diagram&#10;&#10;AI-generated content may be incorrect.">
            <a:extLst>
              <a:ext uri="{FF2B5EF4-FFF2-40B4-BE49-F238E27FC236}">
                <a16:creationId xmlns:a16="http://schemas.microsoft.com/office/drawing/2014/main" id="{0FB14357-2F30-6026-457C-AAA5CAA3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24" y="4054823"/>
            <a:ext cx="3671455" cy="20104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6BD83C-4AF7-46CD-1773-BD541524C2F4}"/>
              </a:ext>
            </a:extLst>
          </p:cNvPr>
          <p:cNvSpPr txBox="1"/>
          <p:nvPr/>
        </p:nvSpPr>
        <p:spPr>
          <a:xfrm>
            <a:off x="4651838" y="1664071"/>
            <a:ext cx="1840564" cy="49859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-Add Node 0</a:t>
            </a:r>
          </a:p>
          <a:p>
            <a:r>
              <a:rPr lang="en-US" sz="1400" dirty="0">
                <a:latin typeface="Times New Roman"/>
                <a:cs typeface="Times New Roman"/>
              </a:rPr>
              <a:t>-Consider edges 3 and 7</a:t>
            </a:r>
            <a:endParaRPr lang="en-US" sz="1400" dirty="0"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-Choose edge 3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-Add Node 2</a:t>
            </a:r>
            <a:endParaRPr lang="en-US" sz="1400" dirty="0"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-Consider edges 1 and 8</a:t>
            </a:r>
            <a:endParaRPr lang="en-US" sz="1400" dirty="0"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-Choose edge 1</a:t>
            </a:r>
            <a:endParaRPr lang="en-US" sz="1400" dirty="0"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-Add Node 5</a:t>
            </a:r>
            <a:endParaRPr lang="en-US" sz="1400" dirty="0"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-Consider edges 2 and 3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-Choose edge 2</a:t>
            </a:r>
            <a:endParaRPr lang="en-US" sz="1400" dirty="0"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-Add Node 1</a:t>
            </a:r>
            <a:endParaRPr lang="en-US" sz="1400" dirty="0"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-Consider edges 7 and 5</a:t>
            </a:r>
            <a:endParaRPr lang="en-US" sz="1400" dirty="0"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-Choose edge 5</a:t>
            </a:r>
            <a:endParaRPr lang="en-US" sz="1400" dirty="0">
              <a:cs typeface="Times New Roman"/>
            </a:endParaRPr>
          </a:p>
          <a:p>
            <a:r>
              <a:rPr lang="en-US" sz="1400" dirty="0">
                <a:latin typeface="Times New Roman"/>
                <a:cs typeface="Times New Roman"/>
              </a:rPr>
              <a:t>-Add Node 3</a:t>
            </a:r>
          </a:p>
          <a:p>
            <a:r>
              <a:rPr lang="en-US" sz="1400" dirty="0">
                <a:latin typeface="Times New Roman"/>
                <a:cs typeface="Times New Roman"/>
              </a:rPr>
              <a:t>-Consider edges 6 and 3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-Choose edge 3</a:t>
            </a:r>
            <a:br>
              <a:rPr lang="en-US" sz="1400" dirty="0">
                <a:latin typeface="Times New Roman"/>
                <a:cs typeface="Times New Roman"/>
              </a:rPr>
            </a:br>
            <a:r>
              <a:rPr lang="en-US" sz="1400" dirty="0">
                <a:latin typeface="Times New Roman"/>
                <a:cs typeface="Times New Roman"/>
              </a:rPr>
              <a:t>-Add Node 4</a:t>
            </a:r>
            <a:endParaRPr lang="en-US" sz="1400" dirty="0">
              <a:cs typeface="Times New Roman"/>
            </a:endParaRPr>
          </a:p>
          <a:p>
            <a:endParaRPr lang="en-US" dirty="0"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CC3B70-C5CC-3857-7D81-BB5A12845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17588"/>
              </p:ext>
            </p:extLst>
          </p:nvPr>
        </p:nvGraphicFramePr>
        <p:xfrm>
          <a:off x="1866837" y="4740194"/>
          <a:ext cx="28346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414190874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60462471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2006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499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523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0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28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7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585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54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4372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5715000" cy="356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779557-7CF4-5769-500F-4B9CBC291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74" y="5309003"/>
            <a:ext cx="6096000" cy="35199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64F113-91E1-6B46-C0D8-0FCE3263707A}"/>
              </a:ext>
            </a:extLst>
          </p:cNvPr>
          <p:cNvSpPr txBox="1"/>
          <p:nvPr/>
        </p:nvSpPr>
        <p:spPr>
          <a:xfrm>
            <a:off x="358443" y="4759576"/>
            <a:ext cx="95028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 err="1">
                <a:latin typeface="Times New Roman"/>
                <a:cs typeface="Times New Roman"/>
              </a:rPr>
              <a:t>PredCount</a:t>
            </a:r>
            <a:r>
              <a:rPr lang="en-US" sz="1100" dirty="0">
                <a:latin typeface="Times New Roman"/>
                <a:cs typeface="Times New Roman"/>
              </a:rPr>
              <a:t>:</a:t>
            </a:r>
            <a:endParaRPr lang="en-US" sz="1100" dirty="0">
              <a:cs typeface="Times New Roman"/>
            </a:endParaRPr>
          </a:p>
        </p:txBody>
      </p:sp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F6501D-55E0-56C5-DB1C-BAA63A4FF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97381"/>
              </p:ext>
            </p:extLst>
          </p:nvPr>
        </p:nvGraphicFramePr>
        <p:xfrm>
          <a:off x="1304570" y="4761622"/>
          <a:ext cx="42437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374">
                  <a:extLst>
                    <a:ext uri="{9D8B030D-6E8A-4147-A177-3AD203B41FA5}">
                      <a16:colId xmlns:a16="http://schemas.microsoft.com/office/drawing/2014/main" val="824675863"/>
                    </a:ext>
                  </a:extLst>
                </a:gridCol>
                <a:gridCol w="424374">
                  <a:extLst>
                    <a:ext uri="{9D8B030D-6E8A-4147-A177-3AD203B41FA5}">
                      <a16:colId xmlns:a16="http://schemas.microsoft.com/office/drawing/2014/main" val="3970857942"/>
                    </a:ext>
                  </a:extLst>
                </a:gridCol>
                <a:gridCol w="424374">
                  <a:extLst>
                    <a:ext uri="{9D8B030D-6E8A-4147-A177-3AD203B41FA5}">
                      <a16:colId xmlns:a16="http://schemas.microsoft.com/office/drawing/2014/main" val="818798564"/>
                    </a:ext>
                  </a:extLst>
                </a:gridCol>
                <a:gridCol w="424374">
                  <a:extLst>
                    <a:ext uri="{9D8B030D-6E8A-4147-A177-3AD203B41FA5}">
                      <a16:colId xmlns:a16="http://schemas.microsoft.com/office/drawing/2014/main" val="3096159956"/>
                    </a:ext>
                  </a:extLst>
                </a:gridCol>
                <a:gridCol w="424374">
                  <a:extLst>
                    <a:ext uri="{9D8B030D-6E8A-4147-A177-3AD203B41FA5}">
                      <a16:colId xmlns:a16="http://schemas.microsoft.com/office/drawing/2014/main" val="2237291911"/>
                    </a:ext>
                  </a:extLst>
                </a:gridCol>
                <a:gridCol w="424374">
                  <a:extLst>
                    <a:ext uri="{9D8B030D-6E8A-4147-A177-3AD203B41FA5}">
                      <a16:colId xmlns:a16="http://schemas.microsoft.com/office/drawing/2014/main" val="9130160"/>
                    </a:ext>
                  </a:extLst>
                </a:gridCol>
                <a:gridCol w="424374">
                  <a:extLst>
                    <a:ext uri="{9D8B030D-6E8A-4147-A177-3AD203B41FA5}">
                      <a16:colId xmlns:a16="http://schemas.microsoft.com/office/drawing/2014/main" val="2593418690"/>
                    </a:ext>
                  </a:extLst>
                </a:gridCol>
                <a:gridCol w="424374">
                  <a:extLst>
                    <a:ext uri="{9D8B030D-6E8A-4147-A177-3AD203B41FA5}">
                      <a16:colId xmlns:a16="http://schemas.microsoft.com/office/drawing/2014/main" val="2496023109"/>
                    </a:ext>
                  </a:extLst>
                </a:gridCol>
                <a:gridCol w="424374">
                  <a:extLst>
                    <a:ext uri="{9D8B030D-6E8A-4147-A177-3AD203B41FA5}">
                      <a16:colId xmlns:a16="http://schemas.microsoft.com/office/drawing/2014/main" val="2969601003"/>
                    </a:ext>
                  </a:extLst>
                </a:gridCol>
                <a:gridCol w="424374">
                  <a:extLst>
                    <a:ext uri="{9D8B030D-6E8A-4147-A177-3AD203B41FA5}">
                      <a16:colId xmlns:a16="http://schemas.microsoft.com/office/drawing/2014/main" val="1985554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024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2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6095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F70A74E-D744-B8C5-2289-8C86AADF413A}"/>
              </a:ext>
            </a:extLst>
          </p:cNvPr>
          <p:cNvSpPr txBox="1"/>
          <p:nvPr/>
        </p:nvSpPr>
        <p:spPr>
          <a:xfrm>
            <a:off x="193774" y="5505433"/>
            <a:ext cx="152178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err="1">
                <a:latin typeface="Times New Roman"/>
                <a:cs typeface="Times New Roman"/>
              </a:rPr>
              <a:t>TopologicalOrder</a:t>
            </a:r>
            <a:r>
              <a:rPr lang="en-US" sz="1100" dirty="0">
                <a:latin typeface="Times New Roman"/>
                <a:cs typeface="Times New Roman"/>
              </a:rPr>
              <a:t>:</a:t>
            </a:r>
            <a:endParaRPr lang="en-US" sz="1100"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B1D31-6556-C902-3FC4-72FC6F7DBD58}"/>
              </a:ext>
            </a:extLst>
          </p:cNvPr>
          <p:cNvSpPr txBox="1"/>
          <p:nvPr/>
        </p:nvSpPr>
        <p:spPr>
          <a:xfrm>
            <a:off x="428624" y="4021507"/>
            <a:ext cx="450055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latin typeface="Times New Roman"/>
                <a:cs typeface="Times New Roman"/>
              </a:rPr>
              <a:t>-Start </a:t>
            </a:r>
          </a:p>
          <a:p>
            <a:r>
              <a:rPr lang="en-US" sz="1500" dirty="0">
                <a:latin typeface="Times New Roman"/>
                <a:cs typeface="Times New Roman"/>
              </a:rPr>
              <a:t>-Discrete Math </a:t>
            </a:r>
          </a:p>
          <a:p>
            <a:r>
              <a:rPr lang="en-US" sz="1500" dirty="0">
                <a:latin typeface="Times New Roman"/>
                <a:cs typeface="Times New Roman"/>
              </a:rPr>
              <a:t>-Programming1 </a:t>
            </a:r>
          </a:p>
          <a:p>
            <a:r>
              <a:rPr lang="en-US" sz="1500" dirty="0">
                <a:latin typeface="Times New Roman"/>
                <a:cs typeface="Times New Roman"/>
              </a:rPr>
              <a:t>-Programing 2 </a:t>
            </a:r>
          </a:p>
          <a:p>
            <a:r>
              <a:rPr lang="en-US" sz="1500" dirty="0">
                <a:latin typeface="Times New Roman"/>
                <a:cs typeface="Times New Roman"/>
              </a:rPr>
              <a:t>-Computer Organization </a:t>
            </a:r>
          </a:p>
          <a:p>
            <a:r>
              <a:rPr lang="en-US" sz="1500" dirty="0">
                <a:latin typeface="Times New Roman"/>
                <a:cs typeface="Times New Roman"/>
              </a:rPr>
              <a:t>-Algorithms </a:t>
            </a:r>
          </a:p>
          <a:p>
            <a:r>
              <a:rPr lang="en-US" sz="1500" dirty="0">
                <a:latin typeface="Times New Roman"/>
                <a:cs typeface="Times New Roman"/>
              </a:rPr>
              <a:t>-High-Level Languages </a:t>
            </a:r>
          </a:p>
          <a:p>
            <a:r>
              <a:rPr lang="en-US" sz="1500" dirty="0">
                <a:latin typeface="Times New Roman"/>
                <a:cs typeface="Times New Roman"/>
              </a:rPr>
              <a:t>-Operating Systems </a:t>
            </a:r>
          </a:p>
          <a:p>
            <a:r>
              <a:rPr lang="en-US" sz="1500" dirty="0">
                <a:latin typeface="Times New Roman"/>
                <a:cs typeface="Times New Roman"/>
              </a:rPr>
              <a:t>-Theory of Computation </a:t>
            </a:r>
          </a:p>
          <a:p>
            <a:r>
              <a:rPr lang="en-US" sz="1500" dirty="0">
                <a:latin typeface="Times New Roman"/>
                <a:cs typeface="Times New Roman"/>
              </a:rPr>
              <a:t>-Compilers </a:t>
            </a:r>
          </a:p>
          <a:p>
            <a:r>
              <a:rPr lang="en-US" sz="1500" dirty="0">
                <a:latin typeface="Times New Roman"/>
                <a:cs typeface="Times New Roman"/>
              </a:rPr>
              <a:t>-Senior Seminar </a:t>
            </a:r>
          </a:p>
          <a:p>
            <a:pPr algn="l"/>
            <a:r>
              <a:rPr lang="en-US" sz="1500" dirty="0">
                <a:latin typeface="Times New Roman"/>
                <a:cs typeface="Times New Roman"/>
              </a:rPr>
              <a:t>-End</a:t>
            </a:r>
            <a:endParaRPr lang="en-US" sz="1500" dirty="0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214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Rob Alexander</cp:lastModifiedBy>
  <cp:revision>251</cp:revision>
  <cp:lastPrinted>2018-11-12T14:09:18Z</cp:lastPrinted>
  <dcterms:created xsi:type="dcterms:W3CDTF">2003-11-20T06:12:01Z</dcterms:created>
  <dcterms:modified xsi:type="dcterms:W3CDTF">2025-05-02T01:56:14Z</dcterms:modified>
</cp:coreProperties>
</file>