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8" roundtripDataSignature="AMtx7mg9+ZFLZxwWtjyep+xyhTgpTjGY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83F326B-FAFB-4524-9042-E7CC7E58F1FD}">
  <a:tblStyle styleId="{983F326B-FAFB-4524-9042-E7CC7E58F1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Roboto-bold.fntdata"/><Relationship Id="rId12" Type="http://schemas.openxmlformats.org/officeDocument/2006/relationships/slide" Target="slides/slide5.xml"/><Relationship Id="rId34" Type="http://schemas.openxmlformats.org/officeDocument/2006/relationships/font" Target="fonts/Roboto-regular.fntdata"/><Relationship Id="rId15" Type="http://schemas.openxmlformats.org/officeDocument/2006/relationships/slide" Target="slides/slide8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7.xml"/><Relationship Id="rId36" Type="http://schemas.openxmlformats.org/officeDocument/2006/relationships/font" Target="fonts/Roboto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customschemas.google.com/relationships/presentationmetadata" Target="meta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ltexsoft.com/blog/datascience/comparing-machine-learning-as-a-service-amazon-microsoft-azure-google-cloud-ai-ibm-watson/" TargetMode="External"/><Relationship Id="rId3" Type="http://schemas.openxmlformats.org/officeDocument/2006/relationships/hyperlink" Target="https://www.ssa-data.com/blog/archive/top-machine-learning-tools-comparison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ltexsoft.com/blog/datascience/comparing-machine-learning-as-a-service-amazon-microsoft-azure-google-cloud-ai-ibm-watson/" TargetMode="External"/><Relationship Id="rId3" Type="http://schemas.openxmlformats.org/officeDocument/2006/relationships/hyperlink" Target="https://www.ssa-data.com/blog/archive/top-machine-learning-tools-comparison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04c50b3df_0_18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04c50b3df_0_1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b04c50b3df_0_182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04c50b3df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04c50b3d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b04c50b3df_0_11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04c50b3df_0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04c50b3d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b04c50b3df_0_10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04c50b3df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04c50b3d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b04c50b3df_0_5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04c50b3df_0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04c50b3d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b04c50b3df_0_13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04c50b3df_0_13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b04c50b3df_0_1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b04c50b3df_0_135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04c50b3d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04c50b3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b04c50b3df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04c50b3df_0_30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b04c50b3df_0_3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b04c50b3df_0_306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04c50b3df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b04c50b3d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b04c50b3df_0_1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04c50b3df_0_13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04c50b3df_0_1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b04c50b3df_0_133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b04c50b3df_0_1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https://www.altexsoft.com/blog/datascience/comparing-machine-learning-as-a-service-amazon-microsoft-azure-google-cloud-ai-ibm-watson/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https://www.ssa-data.com/blog/archive/top-machine-learning-tools-comparison/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gb04c50b3df_0_18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04c50b3df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b04c50b3d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b04c50b3df_0_4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b04c50b3df_0_23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b04c50b3df_0_2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b04c50b3df_0_234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04c50b3df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b04c50b3d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b04c50b3df_0_2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b04c50b3df_0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b04c50b3d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b04c50b3df_0_13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04c50b3df_0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04c50b3d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newcomers: can get start very quickly with Graphic UI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Data Analyst with limited machine learning experience: AutoML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Azure cognitive API: one API for all services, including computer vision, speech-to-text and so on</a:t>
            </a:r>
            <a:endParaRPr/>
          </a:p>
        </p:txBody>
      </p:sp>
      <p:sp>
        <p:nvSpPr>
          <p:cNvPr id="354" name="Google Shape;354;gb04c50b3df_0_8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b04c50b3df_0_30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b04c50b3df_0_3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b04c50b3df_0_307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b0c1199f8b_0_3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b0c1199f8b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b0c1199f8b_0_36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b04c50b3df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b04c50b3d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b04c50b3df_0_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https://www.altexsoft.com/blog/datascience/comparing-machine-learning-as-a-service-amazon-microsoft-azure-google-cloud-ai-ibm-watson/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https://www.ssa-data.com/blog/archive/top-machine-learning-tools-comparison/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04c50b3df_0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04c50b3d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b04c50b3df_0_7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04c50b3df_0_13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04c50b3df_0_1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b04c50b3df_0_136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04c50b3df_0_14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04c50b3df_0_1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b04c50b3df_0_143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04c50b3df_0_19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04c50b3df_0_1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b04c50b3df_0_199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04c50b3df_0_13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04c50b3df_0_1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b04c50b3df_0_137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/>
          <p:nvPr>
            <p:ph idx="2" type="pic"/>
          </p:nvPr>
        </p:nvSpPr>
        <p:spPr>
          <a:xfrm>
            <a:off x="-9144" y="0"/>
            <a:ext cx="9153144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" type="body"/>
          </p:nvPr>
        </p:nvSpPr>
        <p:spPr>
          <a:xfrm>
            <a:off x="227752" y="1532443"/>
            <a:ext cx="3637261" cy="1811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3" type="body"/>
          </p:nvPr>
        </p:nvSpPr>
        <p:spPr>
          <a:xfrm>
            <a:off x="227012" y="3718898"/>
            <a:ext cx="1783159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Image">
  <p:cSld name="Content and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501792" y="1583857"/>
            <a:ext cx="3810941" cy="3131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6"/>
          <p:cNvSpPr txBox="1"/>
          <p:nvPr>
            <p:ph idx="2" type="body"/>
          </p:nvPr>
        </p:nvSpPr>
        <p:spPr>
          <a:xfrm>
            <a:off x="4672577" y="712598"/>
            <a:ext cx="4480560" cy="4430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3" type="body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body"/>
          </p:nvPr>
        </p:nvSpPr>
        <p:spPr>
          <a:xfrm>
            <a:off x="501792" y="1583857"/>
            <a:ext cx="8315553" cy="3131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2" type="body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0" type="dt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yu_white.png" id="15" name="Google Shape;15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30187" y="234950"/>
            <a:ext cx="6731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5"/>
          <p:cNvSpPr txBox="1"/>
          <p:nvPr/>
        </p:nvSpPr>
        <p:spPr>
          <a:xfrm>
            <a:off x="0" y="0"/>
            <a:ext cx="9153525" cy="712787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yu_white.png" id="17" name="Google Shape;17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30187" y="234950"/>
            <a:ext cx="6731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5"/>
          <p:cNvSpPr txBox="1"/>
          <p:nvPr>
            <p:ph idx="10" type="dt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3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Relationship Id="rId7" Type="http://schemas.openxmlformats.org/officeDocument/2006/relationships/image" Target="../media/image24.png"/><Relationship Id="rId8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175" y="0"/>
            <a:ext cx="9153525" cy="515143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"/>
          <p:cNvSpPr txBox="1"/>
          <p:nvPr/>
        </p:nvSpPr>
        <p:spPr>
          <a:xfrm>
            <a:off x="-12700" y="1041400"/>
            <a:ext cx="4205287" cy="3200400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>
            <p:ph idx="1" type="body"/>
          </p:nvPr>
        </p:nvSpPr>
        <p:spPr>
          <a:xfrm>
            <a:off x="227012" y="1531937"/>
            <a:ext cx="3638550" cy="1811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/>
              <a:t>A Quantitative and Qualitative</a:t>
            </a: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/>
              <a:t>Comparison </a:t>
            </a: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Across Cloud Platforms</a:t>
            </a:r>
            <a:r>
              <a:rPr lang="en-US" sz="2000"/>
              <a:t> on Sentiment Analysis Application</a:t>
            </a:r>
            <a:endParaRPr/>
          </a:p>
        </p:txBody>
      </p:sp>
      <p:sp>
        <p:nvSpPr>
          <p:cNvPr id="38" name="Google Shape;38;p1"/>
          <p:cNvSpPr txBox="1"/>
          <p:nvPr>
            <p:ph idx="1" type="body"/>
          </p:nvPr>
        </p:nvSpPr>
        <p:spPr>
          <a:xfrm>
            <a:off x="227012" y="3719512"/>
            <a:ext cx="1782762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</a:pPr>
            <a:r>
              <a:rPr b="0" i="0" lang="en-US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Kefei Wu (kw2669)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</a:pPr>
            <a:r>
              <a:rPr b="0" i="0" lang="en-US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Sonal Sharma (ss13449)</a:t>
            </a:r>
            <a:endParaRPr/>
          </a:p>
        </p:txBody>
      </p:sp>
      <p:pic>
        <p:nvPicPr>
          <p:cNvPr descr="nyu_white.png" id="39" name="Google Shape;3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012" y="1276350"/>
            <a:ext cx="674687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04c50b3df_0_1828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gb04c50b3df_0_1828"/>
          <p:cNvSpPr txBox="1"/>
          <p:nvPr>
            <p:ph idx="3" type="body"/>
          </p:nvPr>
        </p:nvSpPr>
        <p:spPr>
          <a:xfrm>
            <a:off x="4572000" y="229000"/>
            <a:ext cx="4345500" cy="2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Sentiment Analysis Application - AWS ML Stack</a:t>
            </a:r>
            <a:endParaRPr/>
          </a:p>
        </p:txBody>
      </p:sp>
      <p:pic>
        <p:nvPicPr>
          <p:cNvPr id="166" name="Google Shape;166;gb04c50b3df_0_18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225" y="951400"/>
            <a:ext cx="7047339" cy="3968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04c50b3df_0_114"/>
          <p:cNvSpPr txBox="1"/>
          <p:nvPr>
            <p:ph idx="3" type="body"/>
          </p:nvPr>
        </p:nvSpPr>
        <p:spPr>
          <a:xfrm>
            <a:off x="5170200" y="229000"/>
            <a:ext cx="3747300" cy="2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AWS Model Deployment Process</a:t>
            </a:r>
            <a:endParaRPr/>
          </a:p>
        </p:txBody>
      </p:sp>
      <p:sp>
        <p:nvSpPr>
          <p:cNvPr id="173" name="Google Shape;173;gb04c50b3df_0_114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4" name="Google Shape;174;gb04c50b3df_0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845625"/>
            <a:ext cx="74676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b04c50b3df_0_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2950" y="918450"/>
            <a:ext cx="7168599" cy="150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04c50b3df_0_106"/>
          <p:cNvSpPr txBox="1"/>
          <p:nvPr>
            <p:ph idx="3" type="body"/>
          </p:nvPr>
        </p:nvSpPr>
        <p:spPr>
          <a:xfrm>
            <a:off x="5170200" y="229000"/>
            <a:ext cx="3747300" cy="2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AWS Model Training Metrics</a:t>
            </a:r>
            <a:endParaRPr/>
          </a:p>
        </p:txBody>
      </p:sp>
      <p:sp>
        <p:nvSpPr>
          <p:cNvPr id="182" name="Google Shape;182;gb04c50b3df_0_106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83" name="Google Shape;183;gb04c50b3df_0_106"/>
          <p:cNvGraphicFramePr/>
          <p:nvPr/>
        </p:nvGraphicFramePr>
        <p:xfrm>
          <a:off x="298075" y="107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{983F326B-FAFB-4524-9042-E7CC7E58F1FD}</a:tableStyleId>
              </a:tblPr>
              <a:tblGrid>
                <a:gridCol w="1389900"/>
                <a:gridCol w="640700"/>
                <a:gridCol w="1193150"/>
                <a:gridCol w="1045475"/>
                <a:gridCol w="2080800"/>
                <a:gridCol w="1206600"/>
                <a:gridCol w="1062800"/>
              </a:tblGrid>
              <a:tr h="46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Model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Wall time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CPU time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Time per epoch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Memory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Accuracy on validation set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AUC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46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CountVectorizer with Multinomial Naive Bayes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1.15 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user 1.12 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sys: 10.2 ms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total: 1.13 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Peak memory: 1935.25 MiB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Increment: 0.23 MiB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0.8140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0.8142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6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Tfidf Vectorizer with Logistic Regression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1.03 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user 1.12 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sys: 0 ns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total: 1.12 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Peak memory: 1944.39 MiB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Increment: 0.00 MiB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0.8500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0.8500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1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Word2Vec with Random Forest Classifier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55.6s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user 56.7 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sys: 0 ns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total: 56.7 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Peak memory: 2040.82 MiB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Increment: 0.00 MiB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0.7620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0.7620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1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FF0000"/>
                          </a:solidFill>
                        </a:rPr>
                        <a:t>LSTM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2min 19s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user 3min 57s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sys: 15.2 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total: 4min 13s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22s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Peak memory: 2772.10 MiB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Increment: 1647.09 MiB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0.8890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8890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Google Shape;189;gb04c50b3df_0_56"/>
          <p:cNvCxnSpPr/>
          <p:nvPr/>
        </p:nvCxnSpPr>
        <p:spPr>
          <a:xfrm>
            <a:off x="44500" y="2802000"/>
            <a:ext cx="90768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90" name="Google Shape;190;gb04c50b3df_0_56"/>
          <p:cNvSpPr/>
          <p:nvPr/>
        </p:nvSpPr>
        <p:spPr>
          <a:xfrm rot="-6598620">
            <a:off x="3842641" y="3218263"/>
            <a:ext cx="1681581" cy="1681581"/>
          </a:xfrm>
          <a:prstGeom prst="ellipse">
            <a:avLst/>
          </a:prstGeom>
          <a:solidFill>
            <a:srgbClr val="D686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b04c50b3df_0_56"/>
          <p:cNvSpPr txBox="1"/>
          <p:nvPr>
            <p:ph idx="3" type="body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Azure ML Overview</a:t>
            </a:r>
            <a:endParaRPr/>
          </a:p>
        </p:txBody>
      </p:sp>
      <p:sp>
        <p:nvSpPr>
          <p:cNvPr id="192" name="Google Shape;192;gb04c50b3df_0_56"/>
          <p:cNvSpPr txBox="1"/>
          <p:nvPr>
            <p:ph idx="12" type="sldNum"/>
          </p:nvPr>
        </p:nvSpPr>
        <p:spPr>
          <a:xfrm>
            <a:off x="4489200" y="48117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3" name="Google Shape;193;gb04c50b3df_0_56"/>
          <p:cNvGrpSpPr/>
          <p:nvPr/>
        </p:nvGrpSpPr>
        <p:grpSpPr>
          <a:xfrm>
            <a:off x="192567" y="645403"/>
            <a:ext cx="4036590" cy="3941676"/>
            <a:chOff x="2256567" y="677103"/>
            <a:chExt cx="4036590" cy="3941676"/>
          </a:xfrm>
        </p:grpSpPr>
        <p:sp>
          <p:nvSpPr>
            <p:cNvPr id="194" name="Google Shape;194;gb04c50b3df_0_56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gb04c50b3df_0_56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gb04c50b3df_0_56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gb04c50b3df_0_56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gb04c50b3df_0_56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gb04c50b3df_0_56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gb04c50b3df_0_56"/>
          <p:cNvGrpSpPr/>
          <p:nvPr/>
        </p:nvGrpSpPr>
        <p:grpSpPr>
          <a:xfrm>
            <a:off x="2383194" y="1784066"/>
            <a:ext cx="2440200" cy="2440200"/>
            <a:chOff x="4447194" y="1815766"/>
            <a:chExt cx="2440200" cy="2440200"/>
          </a:xfrm>
        </p:grpSpPr>
        <p:sp>
          <p:nvSpPr>
            <p:cNvPr id="201" name="Google Shape;201;gb04c50b3df_0_56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55156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gb04c50b3df_0_56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Azure Machine Learning platform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" name="Google Shape;203;gb04c50b3df_0_56"/>
          <p:cNvGrpSpPr/>
          <p:nvPr/>
        </p:nvGrpSpPr>
        <p:grpSpPr>
          <a:xfrm>
            <a:off x="1502937" y="1342353"/>
            <a:ext cx="1423800" cy="1423800"/>
            <a:chOff x="3490737" y="1374053"/>
            <a:chExt cx="1423800" cy="1423800"/>
          </a:xfrm>
        </p:grpSpPr>
        <p:sp>
          <p:nvSpPr>
            <p:cNvPr id="204" name="Google Shape;204;gb04c50b3df_0_56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gb04c50b3df_0_56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Cortana Intelligence Gallery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6" name="Google Shape;206;gb04c50b3df_0_56"/>
          <p:cNvGrpSpPr/>
          <p:nvPr/>
        </p:nvGrpSpPr>
        <p:grpSpPr>
          <a:xfrm>
            <a:off x="1161753" y="2906589"/>
            <a:ext cx="1498800" cy="1498800"/>
            <a:chOff x="644203" y="3718814"/>
            <a:chExt cx="1498800" cy="1498800"/>
          </a:xfrm>
        </p:grpSpPr>
        <p:sp>
          <p:nvSpPr>
            <p:cNvPr id="207" name="Google Shape;207;gb04c50b3df_0_56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gb04c50b3df_0_56"/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Python Machine Learning SDK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9" name="Google Shape;209;gb04c50b3df_0_56"/>
          <p:cNvGrpSpPr/>
          <p:nvPr/>
        </p:nvGrpSpPr>
        <p:grpSpPr>
          <a:xfrm>
            <a:off x="3823584" y="1158793"/>
            <a:ext cx="1030262" cy="1030262"/>
            <a:chOff x="3490737" y="1374053"/>
            <a:chExt cx="1423800" cy="1423800"/>
          </a:xfrm>
        </p:grpSpPr>
        <p:sp>
          <p:nvSpPr>
            <p:cNvPr id="210" name="Google Shape;210;gb04c50b3df_0_56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gb04c50b3df_0_56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ML Studio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2" name="Google Shape;212;gb04c50b3df_0_56"/>
          <p:cNvGrpSpPr/>
          <p:nvPr/>
        </p:nvGrpSpPr>
        <p:grpSpPr>
          <a:xfrm>
            <a:off x="4413962" y="2766153"/>
            <a:ext cx="1423800" cy="1423800"/>
            <a:chOff x="3490737" y="1374053"/>
            <a:chExt cx="1423800" cy="1423800"/>
          </a:xfrm>
        </p:grpSpPr>
        <p:sp>
          <p:nvSpPr>
            <p:cNvPr id="213" name="Google Shape;213;gb04c50b3df_0_56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gb04c50b3df_0_56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Azure ML Workspaces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5" name="Google Shape;215;gb04c50b3df_0_56"/>
          <p:cNvSpPr txBox="1"/>
          <p:nvPr/>
        </p:nvSpPr>
        <p:spPr>
          <a:xfrm>
            <a:off x="5411000" y="978875"/>
            <a:ext cx="3506400" cy="1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For newcomers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</a:rPr>
              <a:t>Graphical interface to visualize each step within the workflow，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</a:rPr>
              <a:t>Collection of machine learning solutions provided by the community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16" name="Google Shape;216;gb04c50b3df_0_56"/>
          <p:cNvSpPr txBox="1"/>
          <p:nvPr/>
        </p:nvSpPr>
        <p:spPr>
          <a:xfrm>
            <a:off x="6079525" y="3106800"/>
            <a:ext cx="2838000" cy="1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For </a:t>
            </a:r>
            <a:r>
              <a:rPr b="1" lang="en-US"/>
              <a:t>experienced developers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</a:rPr>
              <a:t>Web interface to deploy models, visualize data, and work on dataset preparation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17" name="Google Shape;217;gb04c50b3df_0_56"/>
          <p:cNvSpPr txBox="1"/>
          <p:nvPr/>
        </p:nvSpPr>
        <p:spPr>
          <a:xfrm>
            <a:off x="6079525" y="4321875"/>
            <a:ext cx="19845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Released 2019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04c50b3df_0_139"/>
          <p:cNvSpPr txBox="1"/>
          <p:nvPr>
            <p:ph idx="3" type="body"/>
          </p:nvPr>
        </p:nvSpPr>
        <p:spPr>
          <a:xfrm>
            <a:off x="5312572" y="229000"/>
            <a:ext cx="3604800" cy="2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Azure ML Workspace with python SDK</a:t>
            </a:r>
            <a:endParaRPr/>
          </a:p>
        </p:txBody>
      </p:sp>
      <p:sp>
        <p:nvSpPr>
          <p:cNvPr id="224" name="Google Shape;224;gb04c50b3df_0_139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5" name="Google Shape;225;gb04c50b3df_0_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00" y="940275"/>
            <a:ext cx="4627087" cy="16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b04c50b3df_0_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100" y="2724150"/>
            <a:ext cx="4654410" cy="226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b04c50b3df_0_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0775" y="808590"/>
            <a:ext cx="4167624" cy="189483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b04c50b3df_0_139"/>
          <p:cNvSpPr txBox="1"/>
          <p:nvPr/>
        </p:nvSpPr>
        <p:spPr>
          <a:xfrm>
            <a:off x="5312575" y="2941625"/>
            <a:ext cx="3760800" cy="21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200"/>
              <a:t>Experimentation.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US" sz="1200"/>
              <a:t>support for main frameworks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US" sz="1200"/>
              <a:t>historic configuration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US" sz="1200"/>
              <a:t>Workbench Dashboard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200"/>
              <a:t>Model management.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US" sz="1200"/>
              <a:t>CI / CD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US" sz="1200"/>
              <a:t>on Azure, on-premises,  edge devices.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200"/>
              <a:t>Visual Studio Tools for AI.</a:t>
            </a:r>
            <a:r>
              <a:rPr lang="en-US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04c50b3df_0_1356"/>
          <p:cNvSpPr txBox="1"/>
          <p:nvPr>
            <p:ph idx="3" type="body"/>
          </p:nvPr>
        </p:nvSpPr>
        <p:spPr>
          <a:xfrm>
            <a:off x="5650723" y="229000"/>
            <a:ext cx="3266700" cy="2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Azure ML Model Training Metric</a:t>
            </a:r>
            <a:endParaRPr/>
          </a:p>
        </p:txBody>
      </p:sp>
      <p:sp>
        <p:nvSpPr>
          <p:cNvPr id="235" name="Google Shape;235;gb04c50b3df_0_1356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36" name="Google Shape;236;gb04c50b3df_0_1356"/>
          <p:cNvGraphicFramePr/>
          <p:nvPr/>
        </p:nvGraphicFramePr>
        <p:xfrm>
          <a:off x="408150" y="113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{983F326B-FAFB-4524-9042-E7CC7E58F1FD}</a:tableStyleId>
              </a:tblPr>
              <a:tblGrid>
                <a:gridCol w="1464900"/>
                <a:gridCol w="754650"/>
                <a:gridCol w="1304175"/>
                <a:gridCol w="2274400"/>
                <a:gridCol w="1318850"/>
                <a:gridCol w="1161675"/>
              </a:tblGrid>
              <a:tr h="46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Model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Wall time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CPU time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Memory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Accuracy on validation set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AUC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46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CountVectorizer with Multinomial Naive Bayes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1.02 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user 1.03 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sys: 0 ms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total: 1.03 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Peak memory: 3365.85 MiB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Increment: 0.00 MiB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0.8140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0.8142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6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Tfidf Vectorizer with Logistic Regression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3.11</a:t>
                      </a:r>
                      <a:r>
                        <a:rPr lang="en-US" sz="1200"/>
                        <a:t> 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user 7.09 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sys: 2.51 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total: 9.6 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Peak memory: 3365.37 MiB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Increment: 0.02 MiB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0.8500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0.8500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1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Word2Vec with Random Forest Classifier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52s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user 52.3 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sys: 0 ns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total: 52.3 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Peak memory: 2040.82 MiB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Increment: 0.00 MiB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0.7620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0.7620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1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FF0000"/>
                          </a:solidFill>
                        </a:rPr>
                        <a:t>LSTM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2min 19s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user 3min 57s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sys: 15.2 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total: 4min 13s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Peak memory: 2772.10 MiB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Increment: 1647.09 MiB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0.8890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8890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04c50b3df_0_0"/>
          <p:cNvSpPr txBox="1"/>
          <p:nvPr>
            <p:ph idx="3" type="body"/>
          </p:nvPr>
        </p:nvSpPr>
        <p:spPr>
          <a:xfrm>
            <a:off x="5454947" y="229000"/>
            <a:ext cx="3462600" cy="2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Azure ML </a:t>
            </a:r>
            <a:r>
              <a:rPr lang="en-US"/>
              <a:t>Model</a:t>
            </a:r>
            <a:r>
              <a:rPr lang="en-US"/>
              <a:t> Deployment Process</a:t>
            </a:r>
            <a:endParaRPr/>
          </a:p>
        </p:txBody>
      </p:sp>
      <p:sp>
        <p:nvSpPr>
          <p:cNvPr id="243" name="Google Shape;243;gb04c50b3df_0_0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44" name="Google Shape;244;gb04c50b3df_0_0"/>
          <p:cNvGrpSpPr/>
          <p:nvPr/>
        </p:nvGrpSpPr>
        <p:grpSpPr>
          <a:xfrm>
            <a:off x="818132" y="1395374"/>
            <a:ext cx="2647323" cy="924600"/>
            <a:chOff x="1268500" y="1242975"/>
            <a:chExt cx="2608200" cy="924600"/>
          </a:xfrm>
        </p:grpSpPr>
        <p:cxnSp>
          <p:nvCxnSpPr>
            <p:cNvPr id="245" name="Google Shape;245;gb04c50b3df_0_0"/>
            <p:cNvCxnSpPr/>
            <p:nvPr/>
          </p:nvCxnSpPr>
          <p:spPr>
            <a:xfrm rot="10800000">
              <a:off x="2642013" y="1654113"/>
              <a:ext cx="1225200" cy="0"/>
            </a:xfrm>
            <a:prstGeom prst="straightConnector1">
              <a:avLst/>
            </a:prstGeom>
            <a:noFill/>
            <a:ln cap="flat" cmpd="sng" w="9525">
              <a:solidFill>
                <a:srgbClr val="9225A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246" name="Google Shape;246;gb04c50b3df_0_0"/>
            <p:cNvSpPr txBox="1"/>
            <p:nvPr/>
          </p:nvSpPr>
          <p:spPr>
            <a:xfrm>
              <a:off x="1268500" y="1242975"/>
              <a:ext cx="26082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Roboto"/>
                  <a:ea typeface="Roboto"/>
                  <a:cs typeface="Roboto"/>
                  <a:sym typeface="Roboto"/>
                </a:rPr>
                <a:t>Prepare an inference configuration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</a:rPr>
                <a:t>define the environment and packages the model needs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7" name="Google Shape;247;gb04c50b3df_0_0"/>
          <p:cNvGrpSpPr/>
          <p:nvPr/>
        </p:nvGrpSpPr>
        <p:grpSpPr>
          <a:xfrm>
            <a:off x="426875" y="2950924"/>
            <a:ext cx="2729246" cy="924600"/>
            <a:chOff x="883025" y="2798525"/>
            <a:chExt cx="2688913" cy="924600"/>
          </a:xfrm>
        </p:grpSpPr>
        <p:cxnSp>
          <p:nvCxnSpPr>
            <p:cNvPr id="248" name="Google Shape;248;gb04c50b3df_0_0"/>
            <p:cNvCxnSpPr/>
            <p:nvPr/>
          </p:nvCxnSpPr>
          <p:spPr>
            <a:xfrm rot="10800000">
              <a:off x="2641938" y="3108425"/>
              <a:ext cx="930000" cy="0"/>
            </a:xfrm>
            <a:prstGeom prst="straightConnector1">
              <a:avLst/>
            </a:prstGeom>
            <a:noFill/>
            <a:ln cap="flat" cmpd="sng" w="9525">
              <a:solidFill>
                <a:srgbClr val="7F2090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249" name="Google Shape;249;gb04c50b3df_0_0"/>
            <p:cNvSpPr txBox="1"/>
            <p:nvPr/>
          </p:nvSpPr>
          <p:spPr>
            <a:xfrm>
              <a:off x="883025" y="2798525"/>
              <a:ext cx="25773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Roboto"/>
                  <a:ea typeface="Roboto"/>
                  <a:cs typeface="Roboto"/>
                  <a:sym typeface="Roboto"/>
                </a:rPr>
                <a:t>Prepare an entry script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</a:rPr>
                <a:t>Loading model using an init() 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</a:rPr>
                <a:t>Running model using a function run())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0" name="Google Shape;250;gb04c50b3df_0_0"/>
          <p:cNvGrpSpPr/>
          <p:nvPr/>
        </p:nvGrpSpPr>
        <p:grpSpPr>
          <a:xfrm>
            <a:off x="4258286" y="3315500"/>
            <a:ext cx="4594530" cy="1420200"/>
            <a:chOff x="4657738" y="3163100"/>
            <a:chExt cx="4362863" cy="1420200"/>
          </a:xfrm>
        </p:grpSpPr>
        <p:cxnSp>
          <p:nvCxnSpPr>
            <p:cNvPr id="251" name="Google Shape;251;gb04c50b3df_0_0"/>
            <p:cNvCxnSpPr/>
            <p:nvPr/>
          </p:nvCxnSpPr>
          <p:spPr>
            <a:xfrm>
              <a:off x="4657738" y="3854000"/>
              <a:ext cx="1838700" cy="0"/>
            </a:xfrm>
            <a:prstGeom prst="straightConnector1">
              <a:avLst/>
            </a:prstGeom>
            <a:noFill/>
            <a:ln cap="flat" cmpd="sng" w="9525">
              <a:solidFill>
                <a:srgbClr val="761E86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252" name="Google Shape;252;gb04c50b3df_0_0"/>
            <p:cNvSpPr txBox="1"/>
            <p:nvPr/>
          </p:nvSpPr>
          <p:spPr>
            <a:xfrm>
              <a:off x="6696500" y="3163100"/>
              <a:ext cx="2324100" cy="142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Roboto"/>
                  <a:ea typeface="Roboto"/>
                  <a:cs typeface="Roboto"/>
                  <a:sym typeface="Roboto"/>
                </a:rPr>
                <a:t>Choose a compute target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</a:rPr>
                <a:t>Azure Container Instances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</a:rPr>
                <a:t>Local websites to test and debug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</a:rPr>
                <a:t>Azure Kubernetes Service for Real-time inference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</a:rPr>
                <a:t>Azure Machine Learning compute clusters for </a:t>
              </a:r>
              <a:r>
                <a:rPr lang="en-US" sz="1050">
                  <a:solidFill>
                    <a:srgbClr val="171717"/>
                  </a:solidFill>
                  <a:highlight>
                    <a:srgbClr val="FFFFFF"/>
                  </a:highlight>
                </a:rPr>
                <a:t>Batch inference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</a:endParaRPr>
            </a:p>
          </p:txBody>
        </p:sp>
      </p:grpSp>
      <p:grpSp>
        <p:nvGrpSpPr>
          <p:cNvPr id="253" name="Google Shape;253;gb04c50b3df_0_0"/>
          <p:cNvGrpSpPr/>
          <p:nvPr/>
        </p:nvGrpSpPr>
        <p:grpSpPr>
          <a:xfrm>
            <a:off x="4839702" y="1166775"/>
            <a:ext cx="3802376" cy="924600"/>
            <a:chOff x="5209838" y="1090575"/>
            <a:chExt cx="3610650" cy="924600"/>
          </a:xfrm>
        </p:grpSpPr>
        <p:sp>
          <p:nvSpPr>
            <p:cNvPr id="254" name="Google Shape;254;gb04c50b3df_0_0"/>
            <p:cNvSpPr txBox="1"/>
            <p:nvPr/>
          </p:nvSpPr>
          <p:spPr>
            <a:xfrm>
              <a:off x="6696488" y="109057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Roboto"/>
                  <a:ea typeface="Roboto"/>
                  <a:cs typeface="Roboto"/>
                  <a:sym typeface="Roboto"/>
                </a:rPr>
                <a:t>Consume the web service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</a:rPr>
                <a:t>RESTful API for C#, Java, Go and Python, no Javascript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5" name="Google Shape;255;gb04c50b3df_0_0"/>
            <p:cNvCxnSpPr/>
            <p:nvPr/>
          </p:nvCxnSpPr>
          <p:spPr>
            <a:xfrm>
              <a:off x="5209838" y="1654113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55156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56" name="Google Shape;256;gb04c50b3df_0_0"/>
          <p:cNvGrpSpPr/>
          <p:nvPr/>
        </p:nvGrpSpPr>
        <p:grpSpPr>
          <a:xfrm>
            <a:off x="5261416" y="2084750"/>
            <a:ext cx="3380662" cy="924600"/>
            <a:chOff x="5610288" y="1932350"/>
            <a:chExt cx="3210200" cy="924600"/>
          </a:xfrm>
        </p:grpSpPr>
        <p:cxnSp>
          <p:nvCxnSpPr>
            <p:cNvPr id="257" name="Google Shape;257;gb04c50b3df_0_0"/>
            <p:cNvCxnSpPr/>
            <p:nvPr/>
          </p:nvCxnSpPr>
          <p:spPr>
            <a:xfrm>
              <a:off x="5610288" y="2623250"/>
              <a:ext cx="886200" cy="0"/>
            </a:xfrm>
            <a:prstGeom prst="straightConnector1">
              <a:avLst/>
            </a:prstGeom>
            <a:noFill/>
            <a:ln cap="flat" cmpd="sng" w="9525">
              <a:solidFill>
                <a:srgbClr val="701C7F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258" name="Google Shape;258;gb04c50b3df_0_0"/>
            <p:cNvSpPr txBox="1"/>
            <p:nvPr/>
          </p:nvSpPr>
          <p:spPr>
            <a:xfrm>
              <a:off x="6696488" y="1932350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Roboto"/>
                  <a:ea typeface="Roboto"/>
                  <a:cs typeface="Roboto"/>
                  <a:sym typeface="Roboto"/>
                </a:rPr>
                <a:t>Deploy the model to the compute target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rgbClr val="171717"/>
                  </a:solidFill>
                  <a:highlight>
                    <a:srgbClr val="FFFFFF"/>
                  </a:highlight>
                </a:rPr>
                <a:t>1 CPU and 1 memory_gb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9" name="Google Shape;259;gb04c50b3df_0_0"/>
          <p:cNvGrpSpPr/>
          <p:nvPr/>
        </p:nvGrpSpPr>
        <p:grpSpPr>
          <a:xfrm>
            <a:off x="2170859" y="807350"/>
            <a:ext cx="3981033" cy="3915924"/>
            <a:chOff x="2610905" y="610653"/>
            <a:chExt cx="3922200" cy="3922200"/>
          </a:xfrm>
        </p:grpSpPr>
        <p:sp>
          <p:nvSpPr>
            <p:cNvPr id="260" name="Google Shape;260;gb04c50b3df_0_0"/>
            <p:cNvSpPr/>
            <p:nvPr/>
          </p:nvSpPr>
          <p:spPr>
            <a:xfrm rot="-4980021">
              <a:off x="3204123" y="1186472"/>
              <a:ext cx="2771960" cy="2771960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7F2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gb04c50b3df_0_0"/>
            <p:cNvSpPr/>
            <p:nvPr/>
          </p:nvSpPr>
          <p:spPr>
            <a:xfrm rot="7920309">
              <a:off x="3183402" y="1183149"/>
              <a:ext cx="2777207" cy="2777207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gb04c50b3df_0_0"/>
            <p:cNvSpPr/>
            <p:nvPr/>
          </p:nvSpPr>
          <p:spPr>
            <a:xfrm rot="3600063">
              <a:off x="3186335" y="1195681"/>
              <a:ext cx="2777488" cy="2777488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551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gb04c50b3df_0_0"/>
            <p:cNvSpPr/>
            <p:nvPr/>
          </p:nvSpPr>
          <p:spPr>
            <a:xfrm rot="4024705">
              <a:off x="5326681" y="1940898"/>
              <a:ext cx="578477" cy="57914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701C7F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gb04c50b3df_0_0"/>
            <p:cNvSpPr/>
            <p:nvPr/>
          </p:nvSpPr>
          <p:spPr>
            <a:xfrm rot="-6816027">
              <a:off x="5326729" y="1940918"/>
              <a:ext cx="578485" cy="579035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gb04c50b3df_0_0"/>
            <p:cNvSpPr/>
            <p:nvPr/>
          </p:nvSpPr>
          <p:spPr>
            <a:xfrm rot="-9359762">
              <a:off x="3193941" y="1176205"/>
              <a:ext cx="2777287" cy="2777287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gb04c50b3df_0_0"/>
            <p:cNvSpPr/>
            <p:nvPr/>
          </p:nvSpPr>
          <p:spPr>
            <a:xfrm rot="-8936366">
              <a:off x="3659126" y="3173505"/>
              <a:ext cx="578551" cy="578963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7F2090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gb04c50b3df_0_0"/>
            <p:cNvSpPr/>
            <p:nvPr/>
          </p:nvSpPr>
          <p:spPr>
            <a:xfrm rot="1824498">
              <a:off x="3659375" y="3173497"/>
              <a:ext cx="578475" cy="578885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7F2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gb04c50b3df_0_0"/>
            <p:cNvSpPr/>
            <p:nvPr/>
          </p:nvSpPr>
          <p:spPr>
            <a:xfrm rot="-600092">
              <a:off x="3198852" y="1195456"/>
              <a:ext cx="2777611" cy="2777611"/>
            </a:xfrm>
            <a:prstGeom prst="blockArc">
              <a:avLst>
                <a:gd fmla="val 12513247" name="adj1"/>
                <a:gd fmla="val 16867657" name="adj2"/>
                <a:gd fmla="val 20844" name="adj3"/>
              </a:avLst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gb04c50b3df_0_0"/>
            <p:cNvSpPr/>
            <p:nvPr/>
          </p:nvSpPr>
          <p:spPr>
            <a:xfrm rot="-176551">
              <a:off x="4312105" y="1195442"/>
              <a:ext cx="578563" cy="579162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551561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gb04c50b3df_0_0"/>
            <p:cNvSpPr/>
            <p:nvPr/>
          </p:nvSpPr>
          <p:spPr>
            <a:xfrm rot="10584085">
              <a:off x="4312088" y="1195622"/>
              <a:ext cx="578340" cy="578939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551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gb04c50b3df_0_0"/>
            <p:cNvSpPr/>
            <p:nvPr/>
          </p:nvSpPr>
          <p:spPr>
            <a:xfrm rot="8344778">
              <a:off x="4940929" y="3162886"/>
              <a:ext cx="578465" cy="578888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761E86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gb04c50b3df_0_0"/>
            <p:cNvSpPr/>
            <p:nvPr/>
          </p:nvSpPr>
          <p:spPr>
            <a:xfrm rot="-2495643">
              <a:off x="4941000" y="3162728"/>
              <a:ext cx="578445" cy="579093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gb04c50b3df_0_0"/>
            <p:cNvSpPr/>
            <p:nvPr/>
          </p:nvSpPr>
          <p:spPr>
            <a:xfrm rot="-4556960">
              <a:off x="3257335" y="1939059"/>
              <a:ext cx="578302" cy="57895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9225A5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gb04c50b3df_0_0"/>
            <p:cNvSpPr/>
            <p:nvPr/>
          </p:nvSpPr>
          <p:spPr>
            <a:xfrm rot="6204541">
              <a:off x="3257468" y="1938977"/>
              <a:ext cx="578264" cy="578917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gb04c50b3df_0_0"/>
            <p:cNvSpPr txBox="1"/>
            <p:nvPr/>
          </p:nvSpPr>
          <p:spPr>
            <a:xfrm>
              <a:off x="4341900" y="127189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6" name="Google Shape;276;gb04c50b3df_0_0"/>
            <p:cNvSpPr txBox="1"/>
            <p:nvPr/>
          </p:nvSpPr>
          <p:spPr>
            <a:xfrm>
              <a:off x="3274219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7" name="Google Shape;277;gb04c50b3df_0_0"/>
            <p:cNvSpPr txBox="1"/>
            <p:nvPr/>
          </p:nvSpPr>
          <p:spPr>
            <a:xfrm>
              <a:off x="3685317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8" name="Google Shape;278;gb04c50b3df_0_0"/>
            <p:cNvSpPr txBox="1"/>
            <p:nvPr/>
          </p:nvSpPr>
          <p:spPr>
            <a:xfrm>
              <a:off x="4955323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9" name="Google Shape;279;gb04c50b3df_0_0"/>
            <p:cNvSpPr txBox="1"/>
            <p:nvPr/>
          </p:nvSpPr>
          <p:spPr>
            <a:xfrm>
              <a:off x="5364737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0" name="Google Shape;280;gb04c50b3df_0_0"/>
          <p:cNvSpPr txBox="1"/>
          <p:nvPr/>
        </p:nvSpPr>
        <p:spPr>
          <a:xfrm>
            <a:off x="354100" y="4224625"/>
            <a:ext cx="2456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04c50b3df_0_3065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gb04c50b3df_0_3065"/>
          <p:cNvSpPr txBox="1"/>
          <p:nvPr>
            <p:ph idx="3" type="body"/>
          </p:nvPr>
        </p:nvSpPr>
        <p:spPr>
          <a:xfrm>
            <a:off x="4616825" y="229000"/>
            <a:ext cx="4300800" cy="2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Sentiment Analysis Application -  DEMO</a:t>
            </a:r>
            <a:endParaRPr/>
          </a:p>
        </p:txBody>
      </p:sp>
      <p:sp>
        <p:nvSpPr>
          <p:cNvPr id="288" name="Google Shape;288;gb04c50b3df_0_3065"/>
          <p:cNvSpPr txBox="1"/>
          <p:nvPr/>
        </p:nvSpPr>
        <p:spPr>
          <a:xfrm>
            <a:off x="2431700" y="1815350"/>
            <a:ext cx="5390100" cy="22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700"/>
              <a:t>DEMO</a:t>
            </a:r>
            <a:endParaRPr sz="9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04c50b3df_0_19"/>
          <p:cNvSpPr txBox="1"/>
          <p:nvPr>
            <p:ph idx="3" type="body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Azure AutoML</a:t>
            </a:r>
            <a:endParaRPr/>
          </a:p>
        </p:txBody>
      </p:sp>
      <p:sp>
        <p:nvSpPr>
          <p:cNvPr id="295" name="Google Shape;295;gb04c50b3df_0_19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6" name="Google Shape;296;gb04c50b3df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00" y="2776375"/>
            <a:ext cx="5233147" cy="22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b04c50b3df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96" y="808150"/>
            <a:ext cx="4593149" cy="18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b04c50b3df_0_19"/>
          <p:cNvSpPr txBox="1"/>
          <p:nvPr/>
        </p:nvSpPr>
        <p:spPr>
          <a:xfrm>
            <a:off x="5894300" y="1024450"/>
            <a:ext cx="3204900" cy="3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US"/>
              <a:t>Create Datasets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I</a:t>
            </a:r>
            <a:r>
              <a:rPr lang="en-US" sz="1500">
                <a:solidFill>
                  <a:schemeClr val="dk1"/>
                </a:solidFill>
              </a:rPr>
              <a:t>dentify feature columns and target column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-US" sz="1500">
                <a:solidFill>
                  <a:schemeClr val="dk1"/>
                </a:solidFill>
              </a:rPr>
              <a:t>Configure experiment run</a:t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Computing settings, Task type, Target metrics, Concurrency…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	</a:t>
            </a:r>
            <a:r>
              <a:rPr b="1" lang="en-US" sz="1500">
                <a:solidFill>
                  <a:schemeClr val="dk1"/>
                </a:solidFill>
              </a:rPr>
              <a:t>Task type</a:t>
            </a:r>
            <a:r>
              <a:rPr lang="en-US" sz="1500">
                <a:solidFill>
                  <a:schemeClr val="dk1"/>
                </a:solidFill>
              </a:rPr>
              <a:t>: Classification, Regression, Time-series Forcasting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-US" sz="1500">
                <a:solidFill>
                  <a:schemeClr val="dk1"/>
                </a:solidFill>
              </a:rPr>
              <a:t>Explore and deploy models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clean up resources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b04c50b3df_0_1334"/>
          <p:cNvSpPr txBox="1"/>
          <p:nvPr>
            <p:ph idx="3" type="body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Azure ML Studio</a:t>
            </a:r>
            <a:endParaRPr/>
          </a:p>
        </p:txBody>
      </p:sp>
      <p:sp>
        <p:nvSpPr>
          <p:cNvPr id="305" name="Google Shape;305;gb04c50b3df_0_1334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6" name="Google Shape;306;gb04c50b3df_0_1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50" y="904364"/>
            <a:ext cx="7548112" cy="3968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b04c50b3df_0_1842"/>
          <p:cNvSpPr txBox="1"/>
          <p:nvPr>
            <p:ph idx="1" type="body"/>
          </p:nvPr>
        </p:nvSpPr>
        <p:spPr>
          <a:xfrm>
            <a:off x="501650" y="947750"/>
            <a:ext cx="8185200" cy="3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Suppose you are a developer in a startup involved with sentiment analysis experiments, what/how would you choose?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lang="en-US" sz="1400"/>
              <a:t>Text Analysis API provided by cloud platforms</a:t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-US" sz="1400"/>
              <a:t>Customize models with my own datasets (labeled?)</a:t>
            </a:r>
            <a:endParaRPr b="0"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Utilize the trained model offered by platforms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AutoML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Train my own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0" lang="en-US" sz="1400"/>
              <a:t>Deploy model as service to integrate into the original application</a:t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</p:txBody>
      </p:sp>
      <p:sp>
        <p:nvSpPr>
          <p:cNvPr id="45" name="Google Shape;45;gb04c50b3df_0_1842"/>
          <p:cNvSpPr txBox="1"/>
          <p:nvPr>
            <p:ph idx="1" type="body"/>
          </p:nvPr>
        </p:nvSpPr>
        <p:spPr>
          <a:xfrm>
            <a:off x="6176962" y="228600"/>
            <a:ext cx="27399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>
                <a:solidFill>
                  <a:schemeClr val="lt1"/>
                </a:solidFill>
              </a:rPr>
              <a:t>Background</a:t>
            </a:r>
            <a:endParaRPr/>
          </a:p>
        </p:txBody>
      </p:sp>
      <p:sp>
        <p:nvSpPr>
          <p:cNvPr id="46" name="Google Shape;46;gb04c50b3df_0_1842"/>
          <p:cNvSpPr txBox="1"/>
          <p:nvPr/>
        </p:nvSpPr>
        <p:spPr>
          <a:xfrm>
            <a:off x="6553200" y="476726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04c50b3df_0_44"/>
          <p:cNvSpPr txBox="1"/>
          <p:nvPr>
            <p:ph idx="3" type="body"/>
          </p:nvPr>
        </p:nvSpPr>
        <p:spPr>
          <a:xfrm>
            <a:off x="5650723" y="229000"/>
            <a:ext cx="3266700" cy="2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Azure ML Studio</a:t>
            </a:r>
            <a:endParaRPr/>
          </a:p>
        </p:txBody>
      </p:sp>
      <p:sp>
        <p:nvSpPr>
          <p:cNvPr id="313" name="Google Shape;313;gb04c50b3df_0_44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14" name="Google Shape;314;gb04c50b3df_0_44"/>
          <p:cNvGraphicFramePr/>
          <p:nvPr/>
        </p:nvGraphicFramePr>
        <p:xfrm>
          <a:off x="145088" y="284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{983F326B-FAFB-4524-9042-E7CC7E58F1FD}</a:tableStyleId>
              </a:tblPr>
              <a:tblGrid>
                <a:gridCol w="645625"/>
                <a:gridCol w="1221450"/>
                <a:gridCol w="881175"/>
                <a:gridCol w="873725"/>
                <a:gridCol w="747150"/>
                <a:gridCol w="901550"/>
                <a:gridCol w="747400"/>
                <a:gridCol w="1240425"/>
                <a:gridCol w="1595325"/>
              </a:tblGrid>
              <a:tr h="18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Model</a:t>
                      </a:r>
                      <a:endParaRPr b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Training Time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Accuracy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Precision 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R</a:t>
                      </a:r>
                      <a:r>
                        <a:rPr b="1" lang="en-US" sz="1200"/>
                        <a:t>ecall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F-Score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AUC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Avg Log Loss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Training Log Loss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CC0000"/>
                          </a:solidFill>
                        </a:rPr>
                        <a:t>LR</a:t>
                      </a:r>
                      <a:endParaRPr b="1" sz="12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3.11 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0.8500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0.8500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0.8500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0.8500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0.8500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0.4357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12.5643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LR</a:t>
                      </a:r>
                      <a:endParaRPr b="1"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30.316</a:t>
                      </a:r>
                      <a:r>
                        <a:rPr lang="en-US" sz="1200"/>
                        <a:t>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0.76996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0.761285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0.78656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0.773716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0.84487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0.494765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28.6205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NN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11h32min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0.74184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0.719759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0.79208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0.75419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0.81671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0.907074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-30.86317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RF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7min31s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0.72004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0.70937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0.74552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0.726996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0.79469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0.649241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6.334262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5" name="Google Shape;315;gb04c50b3df_0_44"/>
          <p:cNvSpPr txBox="1"/>
          <p:nvPr/>
        </p:nvSpPr>
        <p:spPr>
          <a:xfrm>
            <a:off x="457725" y="4724375"/>
            <a:ext cx="71901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Neural Network: </a:t>
            </a:r>
            <a:r>
              <a:rPr lang="en-US" sz="900">
                <a:solidFill>
                  <a:srgbClr val="2C3137"/>
                </a:solidFill>
                <a:highlight>
                  <a:srgbClr val="FFFFFF"/>
                </a:highlight>
              </a:rPr>
              <a:t>1 Hidden Layer with 2x2500 nodes - Loss Function: tanh</a:t>
            </a:r>
            <a:endParaRPr sz="1100"/>
          </a:p>
        </p:txBody>
      </p:sp>
      <p:graphicFrame>
        <p:nvGraphicFramePr>
          <p:cNvPr id="316" name="Google Shape;316;gb04c50b3df_0_44"/>
          <p:cNvGraphicFramePr/>
          <p:nvPr/>
        </p:nvGraphicFramePr>
        <p:xfrm>
          <a:off x="145100" y="1035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{983F326B-FAFB-4524-9042-E7CC7E58F1FD}</a:tableStyleId>
              </a:tblPr>
              <a:tblGrid>
                <a:gridCol w="1643825"/>
                <a:gridCol w="805225"/>
                <a:gridCol w="6404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Model (BoW)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</a:rPr>
                        <a:t>Epochs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</a:rPr>
                        <a:t>Hyperparameters for Trained best model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Logistic Regression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OptimizationTolerance = 0.000028, L1weight = 0.496711, L2weight = 0.96395,  Memorysize = 6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Neural Network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</a:t>
                      </a:r>
                      <a:r>
                        <a:rPr lang="en-US" sz="1100"/>
                        <a:t>earning rate = 0.3544, LossFunction = SquaredError, Number of iterations = 21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Random Forest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Min samples per leaf node = 3, Random splits per node = 98, Max depth = 12, decision trees = 25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04c50b3df_0_2341"/>
          <p:cNvSpPr txBox="1"/>
          <p:nvPr>
            <p:ph idx="3" type="body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Azure ML Studio</a:t>
            </a:r>
            <a:endParaRPr/>
          </a:p>
        </p:txBody>
      </p:sp>
      <p:sp>
        <p:nvSpPr>
          <p:cNvPr id="323" name="Google Shape;323;gb04c50b3df_0_2341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4" name="Google Shape;324;gb04c50b3df_0_2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75" y="852539"/>
            <a:ext cx="7131427" cy="3556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b04c50b3df_0_23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541" y="2420225"/>
            <a:ext cx="3861961" cy="25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b04c50b3df_0_28"/>
          <p:cNvSpPr txBox="1"/>
          <p:nvPr>
            <p:ph idx="3" type="body"/>
          </p:nvPr>
        </p:nvSpPr>
        <p:spPr>
          <a:xfrm>
            <a:off x="5410047" y="229000"/>
            <a:ext cx="3507300" cy="2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Sentiment Analysis API Comparison</a:t>
            </a:r>
            <a:endParaRPr/>
          </a:p>
        </p:txBody>
      </p:sp>
      <p:sp>
        <p:nvSpPr>
          <p:cNvPr id="332" name="Google Shape;332;gb04c50b3df_0_28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3" name="Google Shape;333;gb04c50b3df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500" y="1410037"/>
            <a:ext cx="4533149" cy="3366274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b04c50b3df_0_28"/>
          <p:cNvSpPr txBox="1"/>
          <p:nvPr/>
        </p:nvSpPr>
        <p:spPr>
          <a:xfrm>
            <a:off x="896475" y="896475"/>
            <a:ext cx="56568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AWS Comprehend vs Azure cognitive services vs GCP Cloud Natural Language</a:t>
            </a:r>
            <a:endParaRPr/>
          </a:p>
        </p:txBody>
      </p:sp>
      <p:pic>
        <p:nvPicPr>
          <p:cNvPr id="335" name="Google Shape;335;gb04c50b3df_0_2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2950" y="2162701"/>
            <a:ext cx="3227100" cy="199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b04c50b3df_0_28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0050" y="1410024"/>
            <a:ext cx="3507300" cy="2168684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b04c50b3df_0_28"/>
          <p:cNvSpPr txBox="1"/>
          <p:nvPr/>
        </p:nvSpPr>
        <p:spPr>
          <a:xfrm>
            <a:off x="5591725" y="3810000"/>
            <a:ext cx="33255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GCP: wins best Accuracy,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free for request &lt; 5000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Azure cognitive: One API for all 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AWS: most powerful for huge requests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b04c50b3df_0_130"/>
          <p:cNvSpPr txBox="1"/>
          <p:nvPr>
            <p:ph idx="3" type="body"/>
          </p:nvPr>
        </p:nvSpPr>
        <p:spPr>
          <a:xfrm>
            <a:off x="6219274" y="229000"/>
            <a:ext cx="2698200" cy="2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Quantitative Comparison</a:t>
            </a:r>
            <a:endParaRPr/>
          </a:p>
        </p:txBody>
      </p:sp>
      <p:sp>
        <p:nvSpPr>
          <p:cNvPr id="344" name="Google Shape;344;gb04c50b3df_0_130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5" name="Google Shape;345;gb04c50b3df_0_13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50" y="799775"/>
            <a:ext cx="3350001" cy="207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b04c50b3df_0_13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450" y="2927775"/>
            <a:ext cx="3419925" cy="211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b04c50b3df_0_130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8825" y="921750"/>
            <a:ext cx="1173950" cy="191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gb04c50b3df_0_130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8925" y="2894275"/>
            <a:ext cx="1887213" cy="207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b04c50b3df_0_130" title="Chart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17675" y="921750"/>
            <a:ext cx="1646079" cy="192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b04c50b3df_0_130" title="Chart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46150" y="2872650"/>
            <a:ext cx="3204899" cy="216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b04c50b3df_0_82"/>
          <p:cNvSpPr txBox="1"/>
          <p:nvPr>
            <p:ph idx="3" type="body"/>
          </p:nvPr>
        </p:nvSpPr>
        <p:spPr>
          <a:xfrm>
            <a:off x="6454599" y="229000"/>
            <a:ext cx="2462700" cy="2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</a:t>
            </a:r>
            <a:r>
              <a:rPr lang="en-US"/>
              <a:t>ualitative Comparison</a:t>
            </a:r>
            <a:endParaRPr/>
          </a:p>
        </p:txBody>
      </p:sp>
      <p:sp>
        <p:nvSpPr>
          <p:cNvPr id="357" name="Google Shape;357;gb04c50b3df_0_82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58" name="Google Shape;358;gb04c50b3df_0_82"/>
          <p:cNvGraphicFramePr/>
          <p:nvPr/>
        </p:nvGraphicFramePr>
        <p:xfrm>
          <a:off x="177375" y="73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{983F326B-FAFB-4524-9042-E7CC7E58F1FD}</a:tableStyleId>
              </a:tblPr>
              <a:tblGrid>
                <a:gridCol w="1042200"/>
                <a:gridCol w="2123150"/>
                <a:gridCol w="1700700"/>
                <a:gridCol w="2135525"/>
                <a:gridCol w="1787675"/>
              </a:tblGrid>
              <a:tr h="12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AWS</a:t>
                      </a:r>
                      <a:endParaRPr b="1" sz="1200"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Azure</a:t>
                      </a:r>
                      <a:endParaRPr b="1" sz="1200"/>
                    </a:p>
                  </a:txBody>
                  <a:tcPr marT="91425" marB="91425" marR="91425" marL="91425"/>
                </a:tc>
                <a:tc hMerge="1"/>
              </a:tr>
              <a:tr h="27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P</a:t>
                      </a:r>
                      <a:r>
                        <a:rPr b="1" lang="en-US" sz="1200"/>
                        <a:t>ros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</a:t>
                      </a:r>
                      <a:r>
                        <a:rPr b="1" lang="en-US" sz="1200"/>
                        <a:t>ons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P</a:t>
                      </a:r>
                      <a:r>
                        <a:rPr b="1" lang="en-US" sz="1200"/>
                        <a:t>ros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</a:t>
                      </a:r>
                      <a:r>
                        <a:rPr b="1" lang="en-US" sz="1200"/>
                        <a:t>ons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218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ML Platforms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Comprehensive Documentation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Fully Scalable, on-demand, </a:t>
                      </a:r>
                      <a:r>
                        <a:rPr lang="en-US" sz="1200"/>
                        <a:t>Managed Infrastructure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</a:t>
                      </a:r>
                      <a:r>
                        <a:rPr lang="en-US" sz="1200"/>
                        <a:t>istributes inference compute by deploying Endpoints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Notebooks (examples of popular algorithms)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Rich marketplace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Expensive!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Knowledge of coding and Data Engineering processes is required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May/may not be suitable for beginners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No scheduled training job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Expensive!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</a:t>
                      </a:r>
                      <a:r>
                        <a:rPr lang="en-US" sz="1200"/>
                        <a:t>rag-and-Drop UI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Suitable for </a:t>
                      </a:r>
                      <a:r>
                        <a:rPr lang="en-US" sz="1200"/>
                        <a:t>beginners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Automated and Semi- automated ML services (anomaly detection, recommender system, ranking)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More flexible with Algorithms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Easily combined with C#, .Net service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RESTful API does not support AJAX request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No built-in algorithm support in PaaS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Relative longer deployment time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Scenario-based documentation, unclear text tips for error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4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On-demand Pricing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Billed for the duration for use (per hour)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$0.28/hr (</a:t>
                      </a:r>
                      <a:r>
                        <a:rPr lang="en-US" sz="1200"/>
                        <a:t>ml.m4.xlarge 4 CPU, 16GB RAM)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Billed for the duration for use (per hour)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$ 0.08/hr (standard computing, 1 CPU 3.5 GB RAM)</a:t>
                      </a:r>
                      <a:endParaRPr sz="1200"/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b04c50b3df_0_3072"/>
          <p:cNvSpPr txBox="1"/>
          <p:nvPr>
            <p:ph idx="3" type="body"/>
          </p:nvPr>
        </p:nvSpPr>
        <p:spPr>
          <a:xfrm>
            <a:off x="6335950" y="229000"/>
            <a:ext cx="2581200" cy="2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Improvements </a:t>
            </a:r>
            <a:endParaRPr/>
          </a:p>
        </p:txBody>
      </p:sp>
      <p:sp>
        <p:nvSpPr>
          <p:cNvPr id="365" name="Google Shape;365;gb04c50b3df_0_3072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6" name="Google Shape;366;gb04c50b3df_0_3072"/>
          <p:cNvSpPr txBox="1"/>
          <p:nvPr/>
        </p:nvSpPr>
        <p:spPr>
          <a:xfrm>
            <a:off x="660225" y="1137975"/>
            <a:ext cx="7243200" cy="3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Host the Web-API on another cloud through docker containers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How to scale our service, realtime inference, batch inference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Model Accuracy needs improvement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What if the data is not labeled? Auto label?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MLOps: Model 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0c1199f8b_0_360"/>
          <p:cNvSpPr txBox="1"/>
          <p:nvPr>
            <p:ph idx="3" type="body"/>
          </p:nvPr>
        </p:nvSpPr>
        <p:spPr>
          <a:xfrm>
            <a:off x="6335950" y="229000"/>
            <a:ext cx="2581200" cy="2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Improvements</a:t>
            </a:r>
            <a:endParaRPr/>
          </a:p>
        </p:txBody>
      </p:sp>
      <p:sp>
        <p:nvSpPr>
          <p:cNvPr id="373" name="Google Shape;373;gb0c1199f8b_0_360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4" name="Google Shape;374;gb0c1199f8b_0_360"/>
          <p:cNvSpPr txBox="1"/>
          <p:nvPr/>
        </p:nvSpPr>
        <p:spPr>
          <a:xfrm>
            <a:off x="3208650" y="1799125"/>
            <a:ext cx="3844500" cy="22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/>
              <a:t>Q&amp;A</a:t>
            </a:r>
            <a:endParaRPr sz="9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b04c50b3df_0_8"/>
          <p:cNvSpPr txBox="1"/>
          <p:nvPr>
            <p:ph idx="3" type="body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53" name="Google Shape;53;gb04c50b3df_0_8"/>
          <p:cNvSpPr txBox="1"/>
          <p:nvPr>
            <p:ph idx="12" type="sldNum"/>
          </p:nvPr>
        </p:nvSpPr>
        <p:spPr>
          <a:xfrm>
            <a:off x="7737653" y="4656586"/>
            <a:ext cx="2551200" cy="385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gb04c50b3df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00" y="1012475"/>
            <a:ext cx="4874551" cy="2786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" name="Google Shape;55;gb04c50b3df_0_8"/>
          <p:cNvGraphicFramePr/>
          <p:nvPr/>
        </p:nvGraphicFramePr>
        <p:xfrm>
          <a:off x="324963" y="406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{983F326B-FAFB-4524-9042-E7CC7E58F1FD}</a:tableStyleId>
              </a:tblPr>
              <a:tblGrid>
                <a:gridCol w="1644175"/>
                <a:gridCol w="1989025"/>
                <a:gridCol w="1396800"/>
                <a:gridCol w="1523550"/>
                <a:gridCol w="2128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PaaS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AWS Sagemeker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Azure ML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Google ML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IBM </a:t>
                      </a:r>
                      <a:r>
                        <a:rPr b="1" lang="en-US"/>
                        <a:t>watson studio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Built-in Algorithm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6" name="Google Shape;56;gb04c50b3df_0_8"/>
          <p:cNvGraphicFramePr/>
          <p:nvPr/>
        </p:nvGraphicFramePr>
        <p:xfrm>
          <a:off x="5116563" y="1056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{983F326B-FAFB-4524-9042-E7CC7E58F1FD}</a:tableStyleId>
              </a:tblPr>
              <a:tblGrid>
                <a:gridCol w="1382775"/>
                <a:gridCol w="590950"/>
                <a:gridCol w="730825"/>
                <a:gridCol w="602275"/>
                <a:gridCol w="583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MLaaS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AWS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Azure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GCP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IBM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</a:t>
                      </a:r>
                      <a:r>
                        <a:rPr lang="en-US" sz="1200"/>
                        <a:t>lassification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✅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✅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✅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✅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</a:t>
                      </a:r>
                      <a:r>
                        <a:rPr lang="en-US" sz="1200"/>
                        <a:t>egression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✅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✅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✅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✅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</a:t>
                      </a:r>
                      <a:r>
                        <a:rPr lang="en-US" sz="1200"/>
                        <a:t>lustering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✅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✅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❌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❌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</a:t>
                      </a:r>
                      <a:r>
                        <a:rPr lang="en-US" sz="1200"/>
                        <a:t>ecommendation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❌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✅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✅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❌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Anomaly </a:t>
                      </a:r>
                      <a:r>
                        <a:rPr lang="en-US" sz="1200"/>
                        <a:t>Detection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❌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✅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❌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❌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Ranking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❌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✅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❌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❌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" type="body"/>
          </p:nvPr>
        </p:nvSpPr>
        <p:spPr>
          <a:xfrm>
            <a:off x="501650" y="947750"/>
            <a:ext cx="8415300" cy="3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i="0" lang="en-US" sz="1400" u="none">
                <a:solidFill>
                  <a:schemeClr val="dk1"/>
                </a:solidFill>
              </a:rPr>
              <a:t>What is the project about?</a:t>
            </a:r>
            <a:endParaRPr sz="1400"/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/>
              <a:t>Comparing Machine Learning as a Service with Amazon, Microsoft Azure through a sentiment analysis application</a:t>
            </a:r>
            <a:endParaRPr b="0" sz="6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i="0" lang="en-US" sz="1400" u="none">
                <a:solidFill>
                  <a:schemeClr val="dk1"/>
                </a:solidFill>
              </a:rPr>
              <a:t>Define the goal of the project.</a:t>
            </a:r>
            <a:endParaRPr i="0" sz="1400" u="none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/>
              <a:t>S</a:t>
            </a:r>
            <a:r>
              <a:rPr b="0" lang="en-US" sz="1200"/>
              <a:t>ummariz</a:t>
            </a:r>
            <a:r>
              <a:rPr b="0" lang="en-US" sz="1200"/>
              <a:t>e the advantages, disadvantages, use cases of </a:t>
            </a:r>
            <a:r>
              <a:rPr b="0" lang="en-US" sz="1200"/>
              <a:t>Amazon, Microsoft Azure MLaaS from a developer’s view</a:t>
            </a:r>
            <a:endParaRPr b="0" sz="6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i="0" lang="en-US" sz="1400" u="none">
                <a:solidFill>
                  <a:schemeClr val="dk1"/>
                </a:solidFill>
              </a:rPr>
              <a:t>Define the scope of the project.</a:t>
            </a:r>
            <a:endParaRPr i="0" sz="1400" u="none">
              <a:solidFill>
                <a:schemeClr val="dk1"/>
              </a:solidFill>
            </a:endParaRPr>
          </a:p>
          <a:p>
            <a:pPr indent="-158750" lvl="1" marL="6286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Sentiment Analysis API Comparison</a:t>
            </a:r>
            <a:endParaRPr sz="1200"/>
          </a:p>
          <a:p>
            <a:pPr indent="-158750" lvl="1" marL="6286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Model training comparison</a:t>
            </a:r>
            <a:endParaRPr sz="1200"/>
          </a:p>
          <a:p>
            <a:pPr indent="-158750" lvl="1" marL="6286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Model deploying comparison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6176962" y="228600"/>
            <a:ext cx="2740025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>
                <a:solidFill>
                  <a:schemeClr val="lt1"/>
                </a:solidFill>
              </a:rPr>
              <a:t>Goals</a:t>
            </a:r>
            <a:endParaRPr/>
          </a:p>
        </p:txBody>
      </p:sp>
      <p:sp>
        <p:nvSpPr>
          <p:cNvPr id="63" name="Google Shape;63;p2"/>
          <p:cNvSpPr txBox="1"/>
          <p:nvPr/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64" name="Google Shape;64;p2"/>
          <p:cNvSpPr txBox="1"/>
          <p:nvPr/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04c50b3df_0_73"/>
          <p:cNvSpPr txBox="1"/>
          <p:nvPr>
            <p:ph idx="3" type="body"/>
          </p:nvPr>
        </p:nvSpPr>
        <p:spPr>
          <a:xfrm>
            <a:off x="4896770" y="229000"/>
            <a:ext cx="4020600" cy="2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Sentiment Analysis Application - Architecture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gb04c50b3df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7000" y="782589"/>
            <a:ext cx="2536634" cy="4344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04c50b3df_0_1364"/>
          <p:cNvSpPr txBox="1"/>
          <p:nvPr>
            <p:ph idx="1" type="body"/>
          </p:nvPr>
        </p:nvSpPr>
        <p:spPr>
          <a:xfrm>
            <a:off x="538400" y="1021275"/>
            <a:ext cx="3467100" cy="4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Dataset：</a:t>
            </a:r>
            <a:r>
              <a:rPr b="0" lang="en-US" sz="1500"/>
              <a:t>iMDb movie review</a:t>
            </a:r>
            <a:endParaRPr b="0" sz="1500"/>
          </a:p>
        </p:txBody>
      </p:sp>
      <p:sp>
        <p:nvSpPr>
          <p:cNvPr id="78" name="Google Shape;78;gb04c50b3df_0_1364"/>
          <p:cNvSpPr txBox="1"/>
          <p:nvPr>
            <p:ph idx="3" type="body"/>
          </p:nvPr>
        </p:nvSpPr>
        <p:spPr>
          <a:xfrm>
            <a:off x="4244725" y="229000"/>
            <a:ext cx="4672800" cy="2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Sentiment Analysis Application - Data Preprocessing</a:t>
            </a:r>
            <a:endParaRPr/>
          </a:p>
        </p:txBody>
      </p:sp>
      <p:sp>
        <p:nvSpPr>
          <p:cNvPr id="79" name="Google Shape;79;gb04c50b3df_0_1364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80" name="Google Shape;80;gb04c50b3df_0_1364"/>
          <p:cNvGraphicFramePr/>
          <p:nvPr/>
        </p:nvGraphicFramePr>
        <p:xfrm>
          <a:off x="538400" y="1429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{983F326B-FAFB-4524-9042-E7CC7E58F1FD}</a:tableStyleId>
              </a:tblPr>
              <a:tblGrid>
                <a:gridCol w="639025"/>
                <a:gridCol w="783825"/>
                <a:gridCol w="825125"/>
              </a:tblGrid>
              <a:tr h="36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review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sentiment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43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count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50000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50000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43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unique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49582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72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top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Loved today's show!!!...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positive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1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freq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25000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81" name="Google Shape;81;gb04c50b3df_0_1364"/>
          <p:cNvGrpSpPr/>
          <p:nvPr/>
        </p:nvGrpSpPr>
        <p:grpSpPr>
          <a:xfrm>
            <a:off x="3816611" y="1062299"/>
            <a:ext cx="4563331" cy="575921"/>
            <a:chOff x="2789785" y="438789"/>
            <a:chExt cx="5221800" cy="731700"/>
          </a:xfrm>
        </p:grpSpPr>
        <p:sp>
          <p:nvSpPr>
            <p:cNvPr id="82" name="Google Shape;82;gb04c50b3df_0_1364"/>
            <p:cNvSpPr/>
            <p:nvPr/>
          </p:nvSpPr>
          <p:spPr>
            <a:xfrm>
              <a:off x="2789785" y="438789"/>
              <a:ext cx="5221800" cy="731700"/>
            </a:xfrm>
            <a:prstGeom prst="rect">
              <a:avLst/>
            </a:prstGeom>
            <a:solidFill>
              <a:srgbClr val="5515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b04c50b3df_0_1364"/>
            <p:cNvSpPr txBox="1"/>
            <p:nvPr/>
          </p:nvSpPr>
          <p:spPr>
            <a:xfrm>
              <a:off x="2914389" y="523065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1 : remove html tags using BeautifulSoup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" name="Google Shape;84;gb04c50b3df_0_1364"/>
          <p:cNvGrpSpPr/>
          <p:nvPr/>
        </p:nvGrpSpPr>
        <p:grpSpPr>
          <a:xfrm>
            <a:off x="3816608" y="1758389"/>
            <a:ext cx="4563336" cy="575921"/>
            <a:chOff x="2789787" y="1323150"/>
            <a:chExt cx="4860300" cy="731700"/>
          </a:xfrm>
        </p:grpSpPr>
        <p:sp>
          <p:nvSpPr>
            <p:cNvPr id="85" name="Google Shape;85;gb04c50b3df_0_1364"/>
            <p:cNvSpPr/>
            <p:nvPr/>
          </p:nvSpPr>
          <p:spPr>
            <a:xfrm>
              <a:off x="2789787" y="1323150"/>
              <a:ext cx="4860300" cy="7317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b04c50b3df_0_1364"/>
            <p:cNvSpPr txBox="1"/>
            <p:nvPr/>
          </p:nvSpPr>
          <p:spPr>
            <a:xfrm>
              <a:off x="2914390" y="1529734"/>
              <a:ext cx="4611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2 : remove non-character such as digits and symbols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" name="Google Shape;87;gb04c50b3df_0_1364"/>
          <p:cNvGrpSpPr/>
          <p:nvPr/>
        </p:nvGrpSpPr>
        <p:grpSpPr>
          <a:xfrm>
            <a:off x="3816758" y="2451892"/>
            <a:ext cx="4563715" cy="575921"/>
            <a:chOff x="2789787" y="2204250"/>
            <a:chExt cx="4497600" cy="731700"/>
          </a:xfrm>
        </p:grpSpPr>
        <p:sp>
          <p:nvSpPr>
            <p:cNvPr id="88" name="Google Shape;88;gb04c50b3df_0_1364"/>
            <p:cNvSpPr/>
            <p:nvPr/>
          </p:nvSpPr>
          <p:spPr>
            <a:xfrm>
              <a:off x="2789787" y="2204250"/>
              <a:ext cx="4497600" cy="731700"/>
            </a:xfrm>
            <a:prstGeom prst="rect">
              <a:avLst/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gb04c50b3df_0_1364"/>
            <p:cNvSpPr txBox="1"/>
            <p:nvPr/>
          </p:nvSpPr>
          <p:spPr>
            <a:xfrm>
              <a:off x="2914388" y="2410805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3 : convert to lower case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" name="Google Shape;90;gb04c50b3df_0_1364"/>
          <p:cNvGrpSpPr/>
          <p:nvPr/>
        </p:nvGrpSpPr>
        <p:grpSpPr>
          <a:xfrm>
            <a:off x="3816526" y="3147992"/>
            <a:ext cx="4610148" cy="575921"/>
            <a:chOff x="2789787" y="3088625"/>
            <a:chExt cx="4178508" cy="731700"/>
          </a:xfrm>
        </p:grpSpPr>
        <p:sp>
          <p:nvSpPr>
            <p:cNvPr id="91" name="Google Shape;91;gb04c50b3df_0_1364"/>
            <p:cNvSpPr/>
            <p:nvPr/>
          </p:nvSpPr>
          <p:spPr>
            <a:xfrm>
              <a:off x="2789787" y="3088625"/>
              <a:ext cx="4136100" cy="731700"/>
            </a:xfrm>
            <a:prstGeom prst="rect">
              <a:avLst/>
            </a:prstGeom>
            <a:solidFill>
              <a:srgbClr val="7F20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b04c50b3df_0_1364"/>
            <p:cNvSpPr txBox="1"/>
            <p:nvPr/>
          </p:nvSpPr>
          <p:spPr>
            <a:xfrm>
              <a:off x="2914396" y="3295169"/>
              <a:ext cx="4053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4 : remove stop words such as "the" and "and" if needed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" name="Google Shape;93;gb04c50b3df_0_1364"/>
          <p:cNvGrpSpPr/>
          <p:nvPr/>
        </p:nvGrpSpPr>
        <p:grpSpPr>
          <a:xfrm>
            <a:off x="3816650" y="3844069"/>
            <a:ext cx="4563417" cy="575921"/>
            <a:chOff x="2789787" y="3973000"/>
            <a:chExt cx="3776100" cy="731700"/>
          </a:xfrm>
        </p:grpSpPr>
        <p:sp>
          <p:nvSpPr>
            <p:cNvPr id="94" name="Google Shape;94;gb04c50b3df_0_1364"/>
            <p:cNvSpPr/>
            <p:nvPr/>
          </p:nvSpPr>
          <p:spPr>
            <a:xfrm>
              <a:off x="2789787" y="3973000"/>
              <a:ext cx="3776100" cy="731700"/>
            </a:xfrm>
            <a:prstGeom prst="rect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gb04c50b3df_0_1364"/>
            <p:cNvSpPr txBox="1"/>
            <p:nvPr/>
          </p:nvSpPr>
          <p:spPr>
            <a:xfrm>
              <a:off x="2902988" y="4179560"/>
              <a:ext cx="34977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5 : convert to root words by stemming if needed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6" name="Google Shape;96;gb04c50b3df_0_1364"/>
          <p:cNvSpPr txBox="1"/>
          <p:nvPr/>
        </p:nvSpPr>
        <p:spPr>
          <a:xfrm>
            <a:off x="277800" y="4145500"/>
            <a:ext cx="28686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lang="en-US" sz="1050">
                <a:solidFill>
                  <a:srgbClr val="333333"/>
                </a:solidFill>
                <a:highlight>
                  <a:srgbClr val="FFFFFF"/>
                </a:highlight>
              </a:rPr>
              <a:t>random sample: 10%(5000) data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lang="en-US" sz="1050">
                <a:solidFill>
                  <a:srgbClr val="333333"/>
                </a:solidFill>
                <a:highlight>
                  <a:srgbClr val="FFFFFF"/>
                </a:highlight>
              </a:rPr>
              <a:t>4500 training examples 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lang="en-US" sz="1050">
                <a:solidFill>
                  <a:srgbClr val="333333"/>
                </a:solidFill>
                <a:highlight>
                  <a:srgbClr val="FFFFFF"/>
                </a:highlight>
              </a:rPr>
              <a:t>500 validation examples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04c50b3df_0_1430"/>
          <p:cNvSpPr txBox="1"/>
          <p:nvPr>
            <p:ph idx="3" type="body"/>
          </p:nvPr>
        </p:nvSpPr>
        <p:spPr>
          <a:xfrm>
            <a:off x="5171371" y="229000"/>
            <a:ext cx="3746100" cy="2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Sentiment Analysis Application - Models</a:t>
            </a:r>
            <a:endParaRPr/>
          </a:p>
        </p:txBody>
      </p:sp>
      <p:sp>
        <p:nvSpPr>
          <p:cNvPr id="103" name="Google Shape;103;gb04c50b3df_0_1430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4" name="Google Shape;104;gb04c50b3df_0_1430"/>
          <p:cNvGrpSpPr/>
          <p:nvPr/>
        </p:nvGrpSpPr>
        <p:grpSpPr>
          <a:xfrm>
            <a:off x="308350" y="1159625"/>
            <a:ext cx="2091247" cy="2168365"/>
            <a:chOff x="0" y="1189989"/>
            <a:chExt cx="2214600" cy="3217636"/>
          </a:xfrm>
        </p:grpSpPr>
        <p:sp>
          <p:nvSpPr>
            <p:cNvPr id="105" name="Google Shape;105;gb04c50b3df_0_1430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551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gb04c50b3df_0_1430"/>
            <p:cNvSpPr txBox="1"/>
            <p:nvPr/>
          </p:nvSpPr>
          <p:spPr>
            <a:xfrm>
              <a:off x="2950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</a:rPr>
                <a:t>Preprocess raw reviews to cleaned reviews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" name="Google Shape;107;gb04c50b3df_0_1430"/>
          <p:cNvGrpSpPr/>
          <p:nvPr/>
        </p:nvGrpSpPr>
        <p:grpSpPr>
          <a:xfrm>
            <a:off x="2044280" y="1159481"/>
            <a:ext cx="1949035" cy="2168509"/>
            <a:chOff x="1838325" y="1189775"/>
            <a:chExt cx="2064000" cy="3217850"/>
          </a:xfrm>
        </p:grpSpPr>
        <p:sp>
          <p:nvSpPr>
            <p:cNvPr id="108" name="Google Shape;108;gb04c50b3df_0_1430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2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gb04c50b3df_0_1430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</a:rPr>
                <a:t>Create BoW using CountVectorizer / Tfidf vectorizer in sklearn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" name="Google Shape;110;gb04c50b3df_0_1430"/>
          <p:cNvGrpSpPr/>
          <p:nvPr/>
        </p:nvGrpSpPr>
        <p:grpSpPr>
          <a:xfrm>
            <a:off x="3629217" y="1159481"/>
            <a:ext cx="1949035" cy="2168509"/>
            <a:chOff x="3516750" y="1189775"/>
            <a:chExt cx="2064000" cy="3217850"/>
          </a:xfrm>
        </p:grpSpPr>
        <p:sp>
          <p:nvSpPr>
            <p:cNvPr id="111" name="Google Shape;111;gb04c50b3df_0_1430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3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gb04c50b3df_0_1430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</a:rPr>
                <a:t>Transform review text to numerical representations (feature vectors)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" name="Google Shape;113;gb04c50b3df_0_1430"/>
          <p:cNvGrpSpPr/>
          <p:nvPr/>
        </p:nvGrpSpPr>
        <p:grpSpPr>
          <a:xfrm>
            <a:off x="6799492" y="1159481"/>
            <a:ext cx="2007133" cy="2168509"/>
            <a:chOff x="6874025" y="1189775"/>
            <a:chExt cx="2125525" cy="3217850"/>
          </a:xfrm>
        </p:grpSpPr>
        <p:sp>
          <p:nvSpPr>
            <p:cNvPr id="114" name="Google Shape;114;gb04c50b3df_0_1430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5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gb04c50b3df_0_1430"/>
            <p:cNvSpPr txBox="1"/>
            <p:nvPr/>
          </p:nvSpPr>
          <p:spPr>
            <a:xfrm>
              <a:off x="73750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</a:rPr>
                <a:t>Improve the model performance by GridSearch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" name="Google Shape;116;gb04c50b3df_0_1430"/>
          <p:cNvGrpSpPr/>
          <p:nvPr/>
        </p:nvGrpSpPr>
        <p:grpSpPr>
          <a:xfrm>
            <a:off x="5214319" y="1159481"/>
            <a:ext cx="2058277" cy="2168512"/>
            <a:chOff x="5195350" y="1189775"/>
            <a:chExt cx="2179686" cy="3217854"/>
          </a:xfrm>
        </p:grpSpPr>
        <p:sp>
          <p:nvSpPr>
            <p:cNvPr id="117" name="Google Shape;117;gb04c50b3df_0_1430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7F2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4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gb04c50b3df_0_1430"/>
            <p:cNvSpPr txBox="1"/>
            <p:nvPr/>
          </p:nvSpPr>
          <p:spPr>
            <a:xfrm>
              <a:off x="5461636" y="2057129"/>
              <a:ext cx="19134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</a:rPr>
                <a:t>Fit feature vectors to supervised learning algorithm </a:t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</a:rPr>
                <a:t>(eg. Naive Bayes, Logistic regression)</a:t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9" name="Google Shape;119;gb04c50b3df_0_1430"/>
          <p:cNvSpPr txBox="1"/>
          <p:nvPr/>
        </p:nvSpPr>
        <p:spPr>
          <a:xfrm>
            <a:off x="308350" y="584950"/>
            <a:ext cx="24258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dk1"/>
                </a:solidFill>
                <a:highlight>
                  <a:srgbClr val="FFFFFF"/>
                </a:highlight>
              </a:rPr>
              <a:t>Bag of Words</a:t>
            </a:r>
            <a:endParaRPr sz="1100"/>
          </a:p>
        </p:txBody>
      </p:sp>
      <p:sp>
        <p:nvSpPr>
          <p:cNvPr id="120" name="Google Shape;120;gb04c50b3df_0_1430"/>
          <p:cNvSpPr txBox="1"/>
          <p:nvPr/>
        </p:nvSpPr>
        <p:spPr>
          <a:xfrm>
            <a:off x="308350" y="2642350"/>
            <a:ext cx="24258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dk1"/>
                </a:solidFill>
                <a:highlight>
                  <a:srgbClr val="FFFFFF"/>
                </a:highlight>
              </a:rPr>
              <a:t>Word2Vec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grpSp>
        <p:nvGrpSpPr>
          <p:cNvPr id="121" name="Google Shape;121;gb04c50b3df_0_1430"/>
          <p:cNvGrpSpPr/>
          <p:nvPr/>
        </p:nvGrpSpPr>
        <p:grpSpPr>
          <a:xfrm>
            <a:off x="308350" y="3216213"/>
            <a:ext cx="2592546" cy="1870979"/>
            <a:chOff x="0" y="1189989"/>
            <a:chExt cx="2726700" cy="3482836"/>
          </a:xfrm>
        </p:grpSpPr>
        <p:sp>
          <p:nvSpPr>
            <p:cNvPr id="122" name="Google Shape;122;gb04c50b3df_0_1430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551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gb04c50b3df_0_1430"/>
            <p:cNvSpPr txBox="1"/>
            <p:nvPr/>
          </p:nvSpPr>
          <p:spPr>
            <a:xfrm>
              <a:off x="410850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50">
                  <a:solidFill>
                    <a:schemeClr val="dk1"/>
                  </a:solidFill>
                  <a:highlight>
                    <a:srgbClr val="FFFFFF"/>
                  </a:highlight>
                </a:rPr>
                <a:t>Parse review text to sentences (Word2Vec model takes a list of sentences as inputs)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4" name="Google Shape;124;gb04c50b3df_0_1430"/>
          <p:cNvGrpSpPr/>
          <p:nvPr/>
        </p:nvGrpSpPr>
        <p:grpSpPr>
          <a:xfrm>
            <a:off x="2460415" y="3216098"/>
            <a:ext cx="2416268" cy="1871106"/>
            <a:chOff x="2263425" y="1189775"/>
            <a:chExt cx="2541300" cy="3483071"/>
          </a:xfrm>
        </p:grpSpPr>
        <p:sp>
          <p:nvSpPr>
            <p:cNvPr id="125" name="Google Shape;125;gb04c50b3df_0_1430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2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6;gb04c50b3df_0_1430"/>
            <p:cNvSpPr txBox="1"/>
            <p:nvPr/>
          </p:nvSpPr>
          <p:spPr>
            <a:xfrm>
              <a:off x="2512200" y="2057146"/>
              <a:ext cx="17364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50">
                  <a:solidFill>
                    <a:schemeClr val="dk1"/>
                  </a:solidFill>
                  <a:highlight>
                    <a:srgbClr val="FFFFFF"/>
                  </a:highlight>
                </a:rPr>
                <a:t>Create vocabulary list using Word2Vec model.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7" name="Google Shape;127;gb04c50b3df_0_1430"/>
          <p:cNvGrpSpPr/>
          <p:nvPr/>
        </p:nvGrpSpPr>
        <p:grpSpPr>
          <a:xfrm>
            <a:off x="4425289" y="3216098"/>
            <a:ext cx="2416268" cy="1871106"/>
            <a:chOff x="4329974" y="1189775"/>
            <a:chExt cx="2541300" cy="3483071"/>
          </a:xfrm>
        </p:grpSpPr>
        <p:sp>
          <p:nvSpPr>
            <p:cNvPr id="128" name="Google Shape;128;gb04c50b3df_0_1430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3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gb04c50b3df_0_1430"/>
            <p:cNvSpPr txBox="1"/>
            <p:nvPr/>
          </p:nvSpPr>
          <p:spPr>
            <a:xfrm>
              <a:off x="4419463" y="2057146"/>
              <a:ext cx="2244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50">
                  <a:solidFill>
                    <a:schemeClr val="dk1"/>
                  </a:solidFill>
                  <a:highlight>
                    <a:srgbClr val="FFFFFF"/>
                  </a:highlight>
                </a:rPr>
                <a:t>Transform each review into numerical representation by computing average feature vectors of words therein.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0" name="Google Shape;130;gb04c50b3df_0_1430"/>
          <p:cNvGrpSpPr/>
          <p:nvPr/>
        </p:nvGrpSpPr>
        <p:grpSpPr>
          <a:xfrm>
            <a:off x="6390370" y="3216098"/>
            <a:ext cx="2416268" cy="1871094"/>
            <a:chOff x="6396739" y="1189775"/>
            <a:chExt cx="2541300" cy="3483050"/>
          </a:xfrm>
        </p:grpSpPr>
        <p:sp>
          <p:nvSpPr>
            <p:cNvPr id="131" name="Google Shape;131;gb04c50b3df_0_1430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7F2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4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gb04c50b3df_0_1430"/>
            <p:cNvSpPr txBox="1"/>
            <p:nvPr/>
          </p:nvSpPr>
          <p:spPr>
            <a:xfrm>
              <a:off x="6714905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highlight>
                    <a:srgbClr val="FFFFFF"/>
                  </a:highlight>
                </a:rPr>
                <a:t>Fit the average feature vectors to Random Forest Classifier.</a:t>
              </a:r>
              <a:endParaRPr sz="13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04c50b3df_0_1996"/>
          <p:cNvSpPr txBox="1"/>
          <p:nvPr>
            <p:ph idx="3" type="body"/>
          </p:nvPr>
        </p:nvSpPr>
        <p:spPr>
          <a:xfrm>
            <a:off x="5171371" y="229000"/>
            <a:ext cx="3746100" cy="2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Sentiment Analysis Application - Models</a:t>
            </a:r>
            <a:endParaRPr/>
          </a:p>
        </p:txBody>
      </p:sp>
      <p:sp>
        <p:nvSpPr>
          <p:cNvPr id="139" name="Google Shape;139;gb04c50b3df_0_1996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gb04c50b3df_0_1996"/>
          <p:cNvSpPr txBox="1"/>
          <p:nvPr/>
        </p:nvSpPr>
        <p:spPr>
          <a:xfrm>
            <a:off x="274725" y="842675"/>
            <a:ext cx="24258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dk1"/>
                </a:solidFill>
                <a:highlight>
                  <a:srgbClr val="FFFFFF"/>
                </a:highlight>
              </a:rPr>
              <a:t>LSTM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grpSp>
        <p:nvGrpSpPr>
          <p:cNvPr id="141" name="Google Shape;141;gb04c50b3df_0_1996"/>
          <p:cNvGrpSpPr/>
          <p:nvPr/>
        </p:nvGrpSpPr>
        <p:grpSpPr>
          <a:xfrm>
            <a:off x="5559652" y="1512164"/>
            <a:ext cx="3073640" cy="3160520"/>
            <a:chOff x="5632317" y="1189775"/>
            <a:chExt cx="3305700" cy="3483050"/>
          </a:xfrm>
        </p:grpSpPr>
        <p:sp>
          <p:nvSpPr>
            <p:cNvPr id="142" name="Google Shape;142;gb04c50b3df_0_1996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3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gb04c50b3df_0_1996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50">
                  <a:solidFill>
                    <a:schemeClr val="dk1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1250">
                  <a:solidFill>
                    <a:schemeClr val="dk1"/>
                  </a:solidFill>
                  <a:highlight>
                    <a:srgbClr val="FFFFFF"/>
                  </a:highlight>
                </a:rPr>
                <a:t>Compile and fit the model using log loss function and ADAM optimizer.</a:t>
              </a:r>
              <a:endParaRPr/>
            </a:p>
          </p:txBody>
        </p:sp>
      </p:grpSp>
      <p:grpSp>
        <p:nvGrpSpPr>
          <p:cNvPr id="144" name="Google Shape;144;gb04c50b3df_0_1996"/>
          <p:cNvGrpSpPr/>
          <p:nvPr/>
        </p:nvGrpSpPr>
        <p:grpSpPr>
          <a:xfrm>
            <a:off x="322724" y="1512359"/>
            <a:ext cx="3297908" cy="3160328"/>
            <a:chOff x="0" y="1189989"/>
            <a:chExt cx="3546900" cy="3482839"/>
          </a:xfrm>
        </p:grpSpPr>
        <p:sp>
          <p:nvSpPr>
            <p:cNvPr id="145" name="Google Shape;145;gb04c50b3df_0_1996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551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gb04c50b3df_0_1996"/>
            <p:cNvSpPr txBox="1"/>
            <p:nvPr/>
          </p:nvSpPr>
          <p:spPr>
            <a:xfrm>
              <a:off x="183186" y="2057128"/>
              <a:ext cx="27084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50">
                  <a:solidFill>
                    <a:schemeClr val="dk1"/>
                  </a:solidFill>
                  <a:highlight>
                    <a:srgbClr val="FFFFFF"/>
                  </a:highlight>
                </a:rPr>
                <a:t>Tokenize input data: prepare X_train and X_test to 2D tensor</a:t>
              </a:r>
              <a:endParaRPr/>
            </a:p>
          </p:txBody>
        </p:sp>
      </p:grpSp>
      <p:grpSp>
        <p:nvGrpSpPr>
          <p:cNvPr id="147" name="Google Shape;147;gb04c50b3df_0_1996"/>
          <p:cNvGrpSpPr/>
          <p:nvPr/>
        </p:nvGrpSpPr>
        <p:grpSpPr>
          <a:xfrm>
            <a:off x="3060245" y="1512164"/>
            <a:ext cx="3073640" cy="3160522"/>
            <a:chOff x="2944204" y="1189775"/>
            <a:chExt cx="3305700" cy="3483053"/>
          </a:xfrm>
        </p:grpSpPr>
        <p:sp>
          <p:nvSpPr>
            <p:cNvPr id="148" name="Google Shape;148;gb04c50b3df_0_1996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2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gb04c50b3df_0_1996"/>
            <p:cNvSpPr txBox="1"/>
            <p:nvPr/>
          </p:nvSpPr>
          <p:spPr>
            <a:xfrm>
              <a:off x="3024253" y="2057128"/>
              <a:ext cx="30546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50">
                  <a:solidFill>
                    <a:schemeClr val="dk1"/>
                  </a:solidFill>
                  <a:highlight>
                    <a:srgbClr val="FFFFFF"/>
                  </a:highlight>
                </a:rPr>
                <a:t> Train a simple LSTM (embedding layer =&gt; LSTM layer =&gt; dense layer)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50" name="Google Shape;150;gb04c50b3df_0_19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325" y="2928000"/>
            <a:ext cx="4450051" cy="183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04c50b3df_0_1373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57" name="Google Shape;157;gb04c50b3df_0_1373"/>
          <p:cNvGraphicFramePr/>
          <p:nvPr/>
        </p:nvGraphicFramePr>
        <p:xfrm>
          <a:off x="281088" y="84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{983F326B-FAFB-4524-9042-E7CC7E58F1FD}</a:tableStyleId>
              </a:tblPr>
              <a:tblGrid>
                <a:gridCol w="1415400"/>
                <a:gridCol w="6083475"/>
                <a:gridCol w="906825"/>
              </a:tblGrid>
              <a:tr h="37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Model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Description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Accuracy</a:t>
                      </a:r>
                      <a:endParaRPr b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Countvectorizer</a:t>
                      </a:r>
                      <a:r>
                        <a:rPr b="1" lang="en-US" sz="1200"/>
                        <a:t> with Multinomial Naive Bayes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Number of features : 36751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MultinomialNB(alpha=1.0, class_prior=None, fit_prior=True)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0.8140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Tfidf Vectorizer with Logistic Regression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Number of features : 10505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LogisticRegression(C=1.0, class_weight=None, dual=False, fit_intercept=True, intercept_scaling=1, l1_ratio=None, max_iter=100, multi_class='auto', n_jobs=None, penalty='l2', random_state=None, solver='lbfgs', tol=0.0001, verbose=0, warm_start=False)</a:t>
                      </a:r>
                      <a:endParaRPr sz="16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0.8500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Word2Vec with Random Forest Classifier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Number of words in the vocabulary list : 6945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/>
                        <a:t>Training set : 4500 feature vectors with 300 dimensions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Validation set : 500 feature vectors with 300 dimensions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0.7640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FF0000"/>
                          </a:solidFill>
                        </a:rPr>
                        <a:t>LSTM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embedding layer =&gt; LSTM layer =&gt; dense layer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Compile and fit the model using log loss function and ADAM optimizer.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0.8750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8" name="Google Shape;158;gb04c50b3df_0_1373"/>
          <p:cNvSpPr txBox="1"/>
          <p:nvPr>
            <p:ph idx="3" type="body"/>
          </p:nvPr>
        </p:nvSpPr>
        <p:spPr>
          <a:xfrm>
            <a:off x="5171371" y="229000"/>
            <a:ext cx="3746100" cy="2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Sentiment Analysis Application - Models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U Master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NYU Master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2013-09-03T13:03:01Z</dcterms:created>
  <dc:creator>Jenna Bresnahan</dc:creator>
</cp:coreProperties>
</file>