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5" r:id="rId5"/>
    <p:sldId id="258" r:id="rId6"/>
    <p:sldId id="259" r:id="rId7"/>
    <p:sldId id="260" r:id="rId8"/>
    <p:sldId id="261"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6F7"/>
    <a:srgbClr val="F298EC"/>
    <a:srgbClr val="EB67E2"/>
    <a:srgbClr val="FBD0A1"/>
    <a:srgbClr val="B8E4B9"/>
    <a:srgbClr val="F6A6C3"/>
    <a:srgbClr val="F89E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9" autoAdjust="0"/>
    <p:restoredTop sz="94660"/>
  </p:normalViewPr>
  <p:slideViewPr>
    <p:cSldViewPr snapToGrid="0">
      <p:cViewPr varScale="1">
        <p:scale>
          <a:sx n="85" d="100"/>
          <a:sy n="85"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43156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79268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6612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62955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76370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65046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3564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87269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383445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173093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5C2224E-383E-4FDB-91AD-1EF158CE8B36}" type="datetimeFigureOut">
              <a:rPr kumimoji="1" lang="ja-JP" altLang="en-US" smtClean="0"/>
              <a:t>2020/4/2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243007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2224E-383E-4FDB-91AD-1EF158CE8B36}" type="datetimeFigureOut">
              <a:rPr kumimoji="1" lang="ja-JP" altLang="en-US" smtClean="0"/>
              <a:t>2020/4/2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CA113-9D80-4DD7-99EF-0B827E93E69B}" type="slidenum">
              <a:rPr kumimoji="1" lang="ja-JP" altLang="en-US" smtClean="0"/>
              <a:t>‹#›</a:t>
            </a:fld>
            <a:endParaRPr kumimoji="1" lang="ja-JP" altLang="en-US"/>
          </a:p>
        </p:txBody>
      </p:sp>
    </p:spTree>
    <p:extLst>
      <p:ext uri="{BB962C8B-B14F-4D97-AF65-F5344CB8AC3E}">
        <p14:creationId xmlns:p14="http://schemas.microsoft.com/office/powerpoint/2010/main" val="4003078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48048" y="1920210"/>
            <a:ext cx="4647426" cy="1569660"/>
          </a:xfrm>
          <a:prstGeom prst="rect">
            <a:avLst/>
          </a:prstGeom>
          <a:noFill/>
        </p:spPr>
        <p:txBody>
          <a:bodyPr wrap="none" rtlCol="0">
            <a:spAutoFit/>
          </a:bodyPr>
          <a:lstStyle/>
          <a:p>
            <a:r>
              <a:rPr kumimoji="1" lang="en-US" altLang="ja-JP" sz="9600" dirty="0"/>
              <a:t>FROGIL</a:t>
            </a:r>
            <a:endParaRPr kumimoji="1" lang="ja-JP" altLang="en-US" sz="9600" dirty="0"/>
          </a:p>
        </p:txBody>
      </p:sp>
      <p:sp>
        <p:nvSpPr>
          <p:cNvPr id="5" name="テキスト ボックス 4"/>
          <p:cNvSpPr txBox="1"/>
          <p:nvPr/>
        </p:nvSpPr>
        <p:spPr>
          <a:xfrm>
            <a:off x="1437081" y="4038600"/>
            <a:ext cx="8669361" cy="769441"/>
          </a:xfrm>
          <a:prstGeom prst="rect">
            <a:avLst/>
          </a:prstGeom>
          <a:noFill/>
        </p:spPr>
        <p:txBody>
          <a:bodyPr wrap="none" rtlCol="0">
            <a:spAutoFit/>
          </a:bodyPr>
          <a:lstStyle/>
          <a:p>
            <a:r>
              <a:rPr kumimoji="1" lang="ja-JP" altLang="en-US" sz="4400" dirty="0"/>
              <a:t>ジャンル：謎解き</a:t>
            </a:r>
            <a:r>
              <a:rPr kumimoji="1" lang="en-US" altLang="ja-JP" sz="4400" dirty="0"/>
              <a:t>3D</a:t>
            </a:r>
            <a:r>
              <a:rPr kumimoji="1" lang="ja-JP" altLang="en-US" sz="4400" dirty="0"/>
              <a:t>アクションゲーム</a:t>
            </a:r>
          </a:p>
        </p:txBody>
      </p:sp>
    </p:spTree>
    <p:extLst>
      <p:ext uri="{BB962C8B-B14F-4D97-AF65-F5344CB8AC3E}">
        <p14:creationId xmlns:p14="http://schemas.microsoft.com/office/powerpoint/2010/main" val="97102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803720" y="1600200"/>
            <a:ext cx="8477920" cy="1656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rgbClr val="FFFF00"/>
                </a:solidFill>
                <a:latin typeface="HGP創英角ｺﾞｼｯｸUB" panose="020B0900000000000000" pitchFamily="50" charset="-128"/>
                <a:ea typeface="HGP創英角ｺﾞｼｯｸUB" panose="020B0900000000000000" pitchFamily="50" charset="-128"/>
              </a:rPr>
              <a:t>油</a:t>
            </a:r>
            <a:r>
              <a:rPr lang="ja-JP" altLang="en-US" sz="4800" dirty="0">
                <a:latin typeface="HGP創英角ｺﾞｼｯｸUB" panose="020B0900000000000000" pitchFamily="50" charset="-128"/>
                <a:ea typeface="HGP創英角ｺﾞｼｯｸUB" panose="020B0900000000000000" pitchFamily="50" charset="-128"/>
              </a:rPr>
              <a:t>を使って謎を解いていく</a:t>
            </a:r>
            <a:endParaRPr lang="en-US" altLang="ja-JP" sz="4800" dirty="0">
              <a:latin typeface="HGP創英角ｺﾞｼｯｸUB" panose="020B0900000000000000" pitchFamily="50" charset="-128"/>
              <a:ea typeface="HGP創英角ｺﾞｼｯｸUB" panose="020B0900000000000000" pitchFamily="50" charset="-128"/>
            </a:endParaRPr>
          </a:p>
          <a:p>
            <a:pPr algn="ctr"/>
            <a:r>
              <a:rPr lang="en-US" altLang="ja-JP" sz="4800" dirty="0">
                <a:latin typeface="HGP創英角ｺﾞｼｯｸUB" panose="020B0900000000000000" pitchFamily="50" charset="-128"/>
                <a:ea typeface="HGP創英角ｺﾞｼｯｸUB" panose="020B0900000000000000" pitchFamily="50" charset="-128"/>
              </a:rPr>
              <a:t>3D</a:t>
            </a:r>
            <a:r>
              <a:rPr lang="ja-JP" altLang="en-US" sz="4800" dirty="0">
                <a:latin typeface="HGP創英角ｺﾞｼｯｸUB" panose="020B0900000000000000" pitchFamily="50" charset="-128"/>
                <a:ea typeface="HGP創英角ｺﾞｼｯｸUB" panose="020B0900000000000000" pitchFamily="50" charset="-128"/>
              </a:rPr>
              <a:t>アクションゲーム</a:t>
            </a:r>
          </a:p>
        </p:txBody>
      </p:sp>
      <p:sp>
        <p:nvSpPr>
          <p:cNvPr id="2" name="テキスト ボックス 1"/>
          <p:cNvSpPr txBox="1"/>
          <p:nvPr/>
        </p:nvSpPr>
        <p:spPr>
          <a:xfrm>
            <a:off x="4295667" y="258352"/>
            <a:ext cx="3600666" cy="1107996"/>
          </a:xfrm>
          <a:prstGeom prst="rect">
            <a:avLst/>
          </a:prstGeom>
          <a:solidFill>
            <a:srgbClr val="FFFF00"/>
          </a:solidFill>
          <a:ln w="57150">
            <a:solidFill>
              <a:srgbClr val="00B050"/>
            </a:solidFill>
          </a:ln>
        </p:spPr>
        <p:txBody>
          <a:bodyPr wrap="none" rtlCol="0">
            <a:spAutoFit/>
          </a:bodyPr>
          <a:lstStyle/>
          <a:p>
            <a:r>
              <a:rPr kumimoji="1" lang="ja-JP" altLang="en-US" sz="6600" dirty="0">
                <a:latin typeface="HGP創英角ｺﾞｼｯｸUB" panose="020B0900000000000000" pitchFamily="50" charset="-128"/>
                <a:ea typeface="HGP創英角ｺﾞｼｯｸUB" panose="020B0900000000000000" pitchFamily="50" charset="-128"/>
              </a:rPr>
              <a:t>コンセプト</a:t>
            </a:r>
          </a:p>
        </p:txBody>
      </p:sp>
      <p:sp>
        <p:nvSpPr>
          <p:cNvPr id="4" name="テキスト ボックス 3"/>
          <p:cNvSpPr txBox="1"/>
          <p:nvPr/>
        </p:nvSpPr>
        <p:spPr>
          <a:xfrm>
            <a:off x="0" y="3463319"/>
            <a:ext cx="12354664" cy="2554545"/>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主人公であるガマガエルの特徴である</a:t>
            </a:r>
            <a:r>
              <a:rPr kumimoji="1" lang="ja-JP" altLang="en-US" sz="3200" dirty="0">
                <a:solidFill>
                  <a:srgbClr val="00B050"/>
                </a:solidFill>
                <a:latin typeface="HGP創英角ｺﾞｼｯｸUB" panose="020B0900000000000000" pitchFamily="50" charset="-128"/>
                <a:ea typeface="HGP創英角ｺﾞｼｯｸUB" panose="020B0900000000000000" pitchFamily="50" charset="-128"/>
              </a:rPr>
              <a:t>舌を使った</a:t>
            </a:r>
            <a:r>
              <a:rPr lang="ja-JP" altLang="en-US" sz="3200" dirty="0">
                <a:solidFill>
                  <a:srgbClr val="00B050"/>
                </a:solidFill>
                <a:latin typeface="HGP創英角ｺﾞｼｯｸUB" panose="020B0900000000000000" pitchFamily="50" charset="-128"/>
                <a:ea typeface="HGP創英角ｺﾞｼｯｸUB" panose="020B0900000000000000" pitchFamily="50" charset="-128"/>
              </a:rPr>
              <a:t>カエル独特</a:t>
            </a:r>
            <a:r>
              <a:rPr lang="ja-JP" altLang="en-US" sz="3200" dirty="0">
                <a:latin typeface="HGSｺﾞｼｯｸE" panose="020B0900000000000000" pitchFamily="50" charset="-128"/>
                <a:ea typeface="HGSｺﾞｼｯｸE" panose="020B0900000000000000" pitchFamily="50" charset="-128"/>
              </a:rPr>
              <a:t>の動き</a:t>
            </a:r>
            <a:endParaRPr lang="en-US" altLang="ja-JP" sz="3200" dirty="0">
              <a:latin typeface="HGSｺﾞｼｯｸE" panose="020B0900000000000000" pitchFamily="50" charset="-128"/>
              <a:ea typeface="HGSｺﾞｼｯｸE" panose="020B0900000000000000" pitchFamily="50" charset="-128"/>
            </a:endParaRPr>
          </a:p>
          <a:p>
            <a:r>
              <a:rPr lang="ja-JP" altLang="en-US" sz="3200" dirty="0">
                <a:latin typeface="HGSｺﾞｼｯｸE" panose="020B0900000000000000" pitchFamily="50" charset="-128"/>
                <a:ea typeface="HGSｺﾞｼｯｸE" panose="020B0900000000000000" pitchFamily="50" charset="-128"/>
              </a:rPr>
              <a:t>ができる面白さ、主人公の</a:t>
            </a:r>
            <a:r>
              <a:rPr lang="ja-JP" altLang="en-US" sz="3200" dirty="0">
                <a:solidFill>
                  <a:srgbClr val="002060"/>
                </a:solidFill>
                <a:latin typeface="HGP創英角ｺﾞｼｯｸUB" panose="020B0900000000000000" pitchFamily="50" charset="-128"/>
                <a:ea typeface="HGP創英角ｺﾞｼｯｸUB" panose="020B0900000000000000" pitchFamily="50" charset="-128"/>
              </a:rPr>
              <a:t>油を使って様々な謎を解いていく</a:t>
            </a:r>
            <a:r>
              <a:rPr lang="ja-JP" altLang="en-US" sz="3200" dirty="0">
                <a:latin typeface="HGSｺﾞｼｯｸE" panose="020B0900000000000000" pitchFamily="50" charset="-128"/>
                <a:ea typeface="HGSｺﾞｼｯｸE" panose="020B0900000000000000" pitchFamily="50" charset="-128"/>
              </a:rPr>
              <a:t>楽しさ</a:t>
            </a:r>
            <a:endParaRPr lang="en-US" altLang="ja-JP" sz="3200" dirty="0">
              <a:latin typeface="HGSｺﾞｼｯｸE" panose="020B0900000000000000" pitchFamily="50" charset="-128"/>
              <a:ea typeface="HGSｺﾞｼｯｸE" panose="020B0900000000000000" pitchFamily="50" charset="-128"/>
            </a:endParaRPr>
          </a:p>
          <a:p>
            <a:r>
              <a:rPr lang="ja-JP" altLang="en-US" sz="3200" dirty="0">
                <a:latin typeface="HGSｺﾞｼｯｸE" panose="020B0900000000000000" pitchFamily="50" charset="-128"/>
                <a:ea typeface="HGSｺﾞｼｯｸE" panose="020B0900000000000000" pitchFamily="50" charset="-128"/>
              </a:rPr>
              <a:t>とまた、それを妨害してくる敵にもうまく油を使って</a:t>
            </a:r>
            <a:endParaRPr lang="en-US" altLang="ja-JP" sz="3200" dirty="0">
              <a:latin typeface="HGSｺﾞｼｯｸE" panose="020B0900000000000000" pitchFamily="50" charset="-128"/>
              <a:ea typeface="HGSｺﾞｼｯｸE" panose="020B0900000000000000" pitchFamily="50" charset="-128"/>
            </a:endParaRPr>
          </a:p>
          <a:p>
            <a:r>
              <a:rPr kumimoji="1" lang="ja-JP" altLang="en-US" sz="3200" dirty="0">
                <a:latin typeface="HGSｺﾞｼｯｸE" panose="020B0900000000000000" pitchFamily="50" charset="-128"/>
                <a:ea typeface="HGSｺﾞｼｯｸE" panose="020B0900000000000000" pitchFamily="50" charset="-128"/>
              </a:rPr>
              <a:t>いかなければならないので、</a:t>
            </a:r>
            <a:r>
              <a:rPr kumimoji="1" lang="ja-JP" altLang="en-US" sz="3200" dirty="0">
                <a:solidFill>
                  <a:srgbClr val="C00000"/>
                </a:solidFill>
                <a:latin typeface="HGP創英角ｺﾞｼｯｸUB" panose="020B0900000000000000" pitchFamily="50" charset="-128"/>
                <a:ea typeface="HGP創英角ｺﾞｼｯｸUB" panose="020B0900000000000000" pitchFamily="50" charset="-128"/>
              </a:rPr>
              <a:t>短調ではなく考えながらやる面白さ</a:t>
            </a:r>
            <a:endParaRPr kumimoji="1" lang="en-US" altLang="ja-JP" sz="3200" dirty="0">
              <a:solidFill>
                <a:srgbClr val="C00000"/>
              </a:solidFill>
              <a:latin typeface="HGP創英角ｺﾞｼｯｸUB" panose="020B0900000000000000" pitchFamily="50" charset="-128"/>
              <a:ea typeface="HGP創英角ｺﾞｼｯｸUB" panose="020B0900000000000000" pitchFamily="50" charset="-128"/>
            </a:endParaRPr>
          </a:p>
          <a:p>
            <a:r>
              <a:rPr kumimoji="1" lang="ja-JP" altLang="en-US" sz="3200" dirty="0">
                <a:latin typeface="HGSｺﾞｼｯｸE" panose="020B0900000000000000" pitchFamily="50" charset="-128"/>
                <a:ea typeface="HGSｺﾞｼｯｸE" panose="020B0900000000000000" pitchFamily="50" charset="-128"/>
              </a:rPr>
              <a:t>がこのゲームにはあります。</a:t>
            </a:r>
            <a:endParaRPr kumimoji="1" lang="en-US" altLang="ja-JP" sz="32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1142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62753"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07408"/>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3" name="テキスト ボックス 2"/>
          <p:cNvSpPr txBox="1"/>
          <p:nvPr/>
        </p:nvSpPr>
        <p:spPr>
          <a:xfrm>
            <a:off x="571500" y="715240"/>
            <a:ext cx="1569660" cy="646331"/>
          </a:xfrm>
          <a:prstGeom prst="rect">
            <a:avLst/>
          </a:prstGeom>
          <a:solidFill>
            <a:srgbClr val="FFFF00"/>
          </a:solidFill>
          <a:ln w="57150">
            <a:solidFill>
              <a:srgbClr val="00B050"/>
            </a:solidFill>
          </a:ln>
        </p:spPr>
        <p:txBody>
          <a:bodyPr wrap="none" rtlCol="0">
            <a:spAutoFit/>
          </a:bodyPr>
          <a:lstStyle/>
          <a:p>
            <a:r>
              <a:rPr kumimoji="1" lang="ja-JP" altLang="en-US" sz="3600" dirty="0">
                <a:latin typeface="HGP創英角ｺﾞｼｯｸUB" panose="020B0900000000000000" pitchFamily="50" charset="-128"/>
                <a:ea typeface="HGP創英角ｺﾞｼｯｸUB" panose="020B0900000000000000" pitchFamily="50" charset="-128"/>
              </a:rPr>
              <a:t>世界観</a:t>
            </a:r>
          </a:p>
        </p:txBody>
      </p:sp>
      <p:sp>
        <p:nvSpPr>
          <p:cNvPr id="7" name="テキスト ボックス 6">
            <a:extLst>
              <a:ext uri="{FF2B5EF4-FFF2-40B4-BE49-F238E27FC236}">
                <a16:creationId xmlns:a16="http://schemas.microsoft.com/office/drawing/2014/main" id="{99F8E2A0-E560-43EE-8A17-C174F01DEEDA}"/>
              </a:ext>
            </a:extLst>
          </p:cNvPr>
          <p:cNvSpPr txBox="1"/>
          <p:nvPr/>
        </p:nvSpPr>
        <p:spPr>
          <a:xfrm>
            <a:off x="914399" y="1784423"/>
            <a:ext cx="3467616" cy="1077218"/>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a:t>
            </a:r>
            <a:r>
              <a:rPr kumimoji="1" lang="en-US" altLang="ja-JP" sz="3200" dirty="0">
                <a:latin typeface="HGSｺﾞｼｯｸE" panose="020B0900000000000000" pitchFamily="50" charset="-128"/>
                <a:ea typeface="HGSｺﾞｼｯｸE" panose="020B0900000000000000" pitchFamily="50" charset="-128"/>
              </a:rPr>
              <a:t>2D</a:t>
            </a:r>
            <a:r>
              <a:rPr kumimoji="1" lang="ja-JP" altLang="en-US" sz="3200" dirty="0">
                <a:latin typeface="HGSｺﾞｼｯｸE" panose="020B0900000000000000" pitchFamily="50" charset="-128"/>
                <a:ea typeface="HGSｺﾞｼｯｸE" panose="020B0900000000000000" pitchFamily="50" charset="-128"/>
              </a:rPr>
              <a:t>絵っぽい３</a:t>
            </a:r>
            <a:r>
              <a:rPr kumimoji="1" lang="en-US" altLang="ja-JP" sz="3200" dirty="0">
                <a:latin typeface="HGSｺﾞｼｯｸE" panose="020B0900000000000000" pitchFamily="50" charset="-128"/>
                <a:ea typeface="HGSｺﾞｼｯｸE" panose="020B0900000000000000" pitchFamily="50" charset="-128"/>
              </a:rPr>
              <a:t>D</a:t>
            </a:r>
          </a:p>
          <a:p>
            <a:r>
              <a:rPr kumimoji="1" lang="ja-JP" altLang="en-US" sz="3200" dirty="0">
                <a:latin typeface="HGSｺﾞｼｯｸE" panose="020B0900000000000000" pitchFamily="50" charset="-128"/>
                <a:ea typeface="HGSｺﾞｼｯｸE" panose="020B0900000000000000" pitchFamily="50" charset="-128"/>
              </a:rPr>
              <a:t>・ポップで明るい</a:t>
            </a:r>
            <a:endParaRPr kumimoji="1" lang="en-US" altLang="ja-JP" sz="3200" dirty="0">
              <a:latin typeface="HGSｺﾞｼｯｸE" panose="020B0900000000000000" pitchFamily="50" charset="-128"/>
              <a:ea typeface="HGSｺﾞｼｯｸE" panose="020B0900000000000000" pitchFamily="50" charset="-128"/>
            </a:endParaRPr>
          </a:p>
        </p:txBody>
      </p:sp>
      <p:sp>
        <p:nvSpPr>
          <p:cNvPr id="8" name="テキスト ボックス 7">
            <a:extLst>
              <a:ext uri="{FF2B5EF4-FFF2-40B4-BE49-F238E27FC236}">
                <a16:creationId xmlns:a16="http://schemas.microsoft.com/office/drawing/2014/main" id="{6882AFFD-E5C8-4129-8429-F1996EE54C28}"/>
              </a:ext>
            </a:extLst>
          </p:cNvPr>
          <p:cNvSpPr txBox="1"/>
          <p:nvPr/>
        </p:nvSpPr>
        <p:spPr>
          <a:xfrm>
            <a:off x="571500" y="3786620"/>
            <a:ext cx="1978427"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ストーリー</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0E844EA8-1198-47E4-82B4-5867048ACC52}"/>
              </a:ext>
            </a:extLst>
          </p:cNvPr>
          <p:cNvSpPr txBox="1"/>
          <p:nvPr/>
        </p:nvSpPr>
        <p:spPr>
          <a:xfrm>
            <a:off x="1075800" y="4880876"/>
            <a:ext cx="9914894" cy="584775"/>
          </a:xfrm>
          <a:prstGeom prst="rect">
            <a:avLst/>
          </a:prstGeom>
          <a:noFill/>
        </p:spPr>
        <p:txBody>
          <a:bodyPr wrap="none" rtlCol="0">
            <a:spAutoFit/>
          </a:bodyPr>
          <a:lstStyle/>
          <a:p>
            <a:r>
              <a:rPr kumimoji="1" lang="ja-JP" altLang="en-US" sz="3200" dirty="0">
                <a:latin typeface="HGSｺﾞｼｯｸE" panose="020B0900000000000000" pitchFamily="50" charset="-128"/>
                <a:ea typeface="HGSｺﾞｼｯｸE" panose="020B0900000000000000" pitchFamily="50" charset="-128"/>
              </a:rPr>
              <a:t>迷子の子ガエルが親ガエルのところ</a:t>
            </a:r>
            <a:r>
              <a:rPr lang="en-US" altLang="ja-JP" sz="3200" dirty="0">
                <a:latin typeface="HGSｺﾞｼｯｸE" panose="020B0900000000000000" pitchFamily="50" charset="-128"/>
                <a:ea typeface="HGSｺﾞｼｯｸE" panose="020B0900000000000000" pitchFamily="50" charset="-128"/>
              </a:rPr>
              <a:t>(</a:t>
            </a:r>
            <a:r>
              <a:rPr lang="ja-JP" altLang="en-US" sz="3200" dirty="0">
                <a:latin typeface="HGSｺﾞｼｯｸE" panose="020B0900000000000000" pitchFamily="50" charset="-128"/>
                <a:ea typeface="HGSｺﾞｼｯｸE" panose="020B0900000000000000" pitchFamily="50" charset="-128"/>
              </a:rPr>
              <a:t>ゴール</a:t>
            </a:r>
            <a:r>
              <a:rPr lang="en-US" altLang="ja-JP" sz="3200" dirty="0">
                <a:latin typeface="HGSｺﾞｼｯｸE" panose="020B0900000000000000" pitchFamily="50" charset="-128"/>
                <a:ea typeface="HGSｺﾞｼｯｸE" panose="020B0900000000000000" pitchFamily="50" charset="-128"/>
              </a:rPr>
              <a:t>)</a:t>
            </a:r>
            <a:r>
              <a:rPr lang="ja-JP" altLang="en-US" sz="3200" dirty="0">
                <a:latin typeface="HGSｺﾞｼｯｸE" panose="020B0900000000000000" pitchFamily="50" charset="-128"/>
                <a:ea typeface="HGSｺﾞｼｯｸE" panose="020B0900000000000000" pitchFamily="50" charset="-128"/>
              </a:rPr>
              <a:t>まで行く</a:t>
            </a:r>
            <a:endParaRPr kumimoji="1" lang="en-US" altLang="ja-JP" sz="32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34113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0" y="18662"/>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4216319" y="207408"/>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4" name="テキスト ボックス 3"/>
          <p:cNvSpPr txBox="1"/>
          <p:nvPr/>
        </p:nvSpPr>
        <p:spPr>
          <a:xfrm>
            <a:off x="1046629" y="1321614"/>
            <a:ext cx="1221441" cy="707886"/>
          </a:xfrm>
          <a:prstGeom prst="rect">
            <a:avLst/>
          </a:prstGeom>
          <a:solidFill>
            <a:srgbClr val="FFFF00"/>
          </a:solidFill>
          <a:ln w="57150">
            <a:solidFill>
              <a:srgbClr val="00B050"/>
            </a:solidFill>
          </a:ln>
        </p:spPr>
        <p:txBody>
          <a:bodyPr wrap="square" rtlCol="0">
            <a:spAutoFit/>
          </a:bodyPr>
          <a:lstStyle/>
          <a:p>
            <a:r>
              <a:rPr lang="ja-JP" altLang="en-US" sz="4000" dirty="0">
                <a:latin typeface="HGP創英角ｺﾞｼｯｸUB" panose="020B0900000000000000" pitchFamily="50" charset="-128"/>
                <a:ea typeface="HGP創英角ｺﾞｼｯｸUB" panose="020B0900000000000000" pitchFamily="50" charset="-128"/>
              </a:rPr>
              <a:t>流れ</a:t>
            </a:r>
            <a:endParaRPr kumimoji="1" lang="ja-JP" altLang="en-US" sz="4000"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p:cNvSpPr txBox="1"/>
          <p:nvPr/>
        </p:nvSpPr>
        <p:spPr>
          <a:xfrm>
            <a:off x="1773891" y="2118137"/>
            <a:ext cx="8877300" cy="1446550"/>
          </a:xfrm>
          <a:prstGeom prst="rect">
            <a:avLst/>
          </a:prstGeom>
          <a:noFill/>
        </p:spPr>
        <p:txBody>
          <a:bodyPr wrap="square" rtlCol="0">
            <a:spAutoFit/>
          </a:bodyPr>
          <a:lstStyle/>
          <a:p>
            <a:r>
              <a:rPr kumimoji="1" lang="ja-JP" altLang="en-US" sz="4400" dirty="0">
                <a:latin typeface="HGPｺﾞｼｯｸE" panose="020B0900000000000000" pitchFamily="50" charset="-128"/>
                <a:ea typeface="HGPｺﾞｼｯｸE" panose="020B0900000000000000" pitchFamily="50" charset="-128"/>
              </a:rPr>
              <a:t>ステージを選択し、</a:t>
            </a:r>
            <a:endParaRPr kumimoji="1" lang="en-US" altLang="ja-JP" sz="4400" dirty="0">
              <a:latin typeface="HGPｺﾞｼｯｸE" panose="020B0900000000000000" pitchFamily="50" charset="-128"/>
              <a:ea typeface="HGPｺﾞｼｯｸE" panose="020B0900000000000000" pitchFamily="50" charset="-128"/>
            </a:endParaRPr>
          </a:p>
          <a:p>
            <a:r>
              <a:rPr kumimoji="1" lang="ja-JP" altLang="en-US" sz="4400" dirty="0">
                <a:latin typeface="HGPｺﾞｼｯｸE" panose="020B0900000000000000" pitchFamily="50" charset="-128"/>
                <a:ea typeface="HGPｺﾞｼｯｸE" panose="020B0900000000000000" pitchFamily="50" charset="-128"/>
              </a:rPr>
              <a:t>謎を解きながらゴールを目指す</a:t>
            </a:r>
          </a:p>
        </p:txBody>
      </p:sp>
      <p:sp>
        <p:nvSpPr>
          <p:cNvPr id="11" name="テキスト ボックス 10"/>
          <p:cNvSpPr txBox="1"/>
          <p:nvPr/>
        </p:nvSpPr>
        <p:spPr>
          <a:xfrm>
            <a:off x="571500" y="5042165"/>
            <a:ext cx="4076700" cy="1569660"/>
          </a:xfrm>
          <a:prstGeom prst="rect">
            <a:avLst/>
          </a:prstGeom>
          <a:noFill/>
        </p:spPr>
        <p:txBody>
          <a:bodyPr wrap="square" rtlCol="0">
            <a:spAutoFit/>
          </a:bodyPr>
          <a:lstStyle/>
          <a:p>
            <a:r>
              <a:rPr kumimoji="1" lang="ja-JP" altLang="en-US" sz="2400" dirty="0">
                <a:latin typeface="HGPｺﾞｼｯｸE" panose="020B0900000000000000" pitchFamily="50" charset="-128"/>
                <a:ea typeface="HGPｺﾞｼｯｸE" panose="020B0900000000000000" pitchFamily="50" charset="-128"/>
              </a:rPr>
              <a:t>このゲームではプレイヤーに隠されてるギミックを探し先に進めたり自身の舌や油を使ってどう謎を解くか考えさせる</a:t>
            </a:r>
          </a:p>
        </p:txBody>
      </p:sp>
      <p:sp>
        <p:nvSpPr>
          <p:cNvPr id="14" name="テキスト ボックス 13"/>
          <p:cNvSpPr txBox="1"/>
          <p:nvPr/>
        </p:nvSpPr>
        <p:spPr>
          <a:xfrm>
            <a:off x="6381750" y="5056486"/>
            <a:ext cx="3924300" cy="1569660"/>
          </a:xfrm>
          <a:prstGeom prst="rect">
            <a:avLst/>
          </a:prstGeom>
          <a:noFill/>
        </p:spPr>
        <p:txBody>
          <a:bodyPr wrap="square" rtlCol="0">
            <a:spAutoFit/>
          </a:bodyPr>
          <a:lstStyle/>
          <a:p>
            <a:r>
              <a:rPr lang="ja-JP" altLang="en-US" sz="2400" dirty="0">
                <a:latin typeface="HGPｺﾞｼｯｸE" panose="020B0900000000000000" pitchFamily="50" charset="-128"/>
                <a:ea typeface="HGPｺﾞｼｯｸE" panose="020B0900000000000000" pitchFamily="50" charset="-128"/>
              </a:rPr>
              <a:t>邪魔となる障害物に使って乗り越えたり敵となる存在の足止めに使うなど、この油を使うことがカギとなる</a:t>
            </a:r>
            <a:endParaRPr kumimoji="1" lang="ja-JP" altLang="en-US"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20833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50915"/>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ゲーム概要</a:t>
            </a:r>
          </a:p>
        </p:txBody>
      </p:sp>
      <p:sp>
        <p:nvSpPr>
          <p:cNvPr id="4" name="テキスト ボックス 3"/>
          <p:cNvSpPr txBox="1"/>
          <p:nvPr/>
        </p:nvSpPr>
        <p:spPr>
          <a:xfrm>
            <a:off x="545280" y="3299098"/>
            <a:ext cx="3531736"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減点していく条件</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5" name="テキスト ボックス 4"/>
          <p:cNvSpPr txBox="1"/>
          <p:nvPr/>
        </p:nvSpPr>
        <p:spPr>
          <a:xfrm>
            <a:off x="542231" y="882270"/>
            <a:ext cx="2282997" cy="646331"/>
          </a:xfrm>
          <a:prstGeom prst="rect">
            <a:avLst/>
          </a:prstGeom>
          <a:solidFill>
            <a:srgbClr val="FFFF00"/>
          </a:solidFill>
          <a:ln w="57150">
            <a:solidFill>
              <a:srgbClr val="00B050"/>
            </a:solidFill>
          </a:ln>
        </p:spPr>
        <p:txBody>
          <a:bodyPr wrap="none" rtlCol="0">
            <a:spAutoFit/>
          </a:bodyPr>
          <a:lstStyle/>
          <a:p>
            <a:r>
              <a:rPr lang="ja-JP" altLang="en-US" sz="3600" dirty="0">
                <a:latin typeface="HGP創英角ｺﾞｼｯｸUB" panose="020B0900000000000000" pitchFamily="50" charset="-128"/>
                <a:ea typeface="HGP創英角ｺﾞｼｯｸUB" panose="020B0900000000000000" pitchFamily="50" charset="-128"/>
              </a:rPr>
              <a:t>スコア条件</a:t>
            </a:r>
            <a:endParaRPr kumimoji="1" lang="ja-JP" altLang="en-US" sz="3600" dirty="0">
              <a:latin typeface="HGP創英角ｺﾞｼｯｸUB" panose="020B0900000000000000" pitchFamily="50" charset="-128"/>
              <a:ea typeface="HGP創英角ｺﾞｼｯｸUB" panose="020B0900000000000000" pitchFamily="50" charset="-128"/>
            </a:endParaRPr>
          </a:p>
        </p:txBody>
      </p:sp>
      <p:sp>
        <p:nvSpPr>
          <p:cNvPr id="22" name="フローチャート: 端子 21"/>
          <p:cNvSpPr/>
          <p:nvPr/>
        </p:nvSpPr>
        <p:spPr>
          <a:xfrm>
            <a:off x="133350" y="1637506"/>
            <a:ext cx="9048750" cy="1406482"/>
          </a:xfrm>
          <a:prstGeom prst="flowChartTerminator">
            <a:avLst/>
          </a:prstGeom>
          <a:solidFill>
            <a:srgbClr val="FA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0420" y="1637506"/>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各ステージクリアをすると合計スコアが出される。</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1" name="テキスト ボックス 10"/>
          <p:cNvSpPr txBox="1"/>
          <p:nvPr/>
        </p:nvSpPr>
        <p:spPr>
          <a:xfrm>
            <a:off x="820420" y="2087646"/>
            <a:ext cx="9580879" cy="461665"/>
          </a:xfrm>
          <a:prstGeom prst="rect">
            <a:avLst/>
          </a:prstGeom>
          <a:noFill/>
        </p:spPr>
        <p:txBody>
          <a:bodyPr wrap="square" rtlCol="0">
            <a:spAutoFit/>
          </a:bodyPr>
          <a:lstStyle/>
          <a:p>
            <a:r>
              <a:rPr kumimoji="1" lang="ja-JP" altLang="en-US" sz="2400" dirty="0"/>
              <a:t>・</a:t>
            </a:r>
            <a:r>
              <a:rPr kumimoji="1" lang="ja-JP" altLang="en-US" sz="2400" dirty="0">
                <a:latin typeface="HGSｺﾞｼｯｸE" panose="020B0900000000000000" pitchFamily="50" charset="-128"/>
                <a:ea typeface="HGSｺﾞｼｯｸE" panose="020B0900000000000000" pitchFamily="50" charset="-128"/>
              </a:rPr>
              <a:t>あらかじめ最高得点が決まっている。</a:t>
            </a:r>
          </a:p>
        </p:txBody>
      </p:sp>
      <p:sp>
        <p:nvSpPr>
          <p:cNvPr id="12" name="テキスト ボックス 11"/>
          <p:cNvSpPr txBox="1"/>
          <p:nvPr/>
        </p:nvSpPr>
        <p:spPr>
          <a:xfrm>
            <a:off x="820420" y="2591905"/>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その点数から減点されていくシステムになっている。</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23" name="フローチャート: 端子 22"/>
          <p:cNvSpPr/>
          <p:nvPr/>
        </p:nvSpPr>
        <p:spPr>
          <a:xfrm>
            <a:off x="133350" y="4175099"/>
            <a:ext cx="10267950" cy="2682901"/>
          </a:xfrm>
          <a:prstGeom prst="flowChartTerminator">
            <a:avLst/>
          </a:prstGeom>
          <a:solidFill>
            <a:srgbClr val="FA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20417" y="4175099"/>
            <a:ext cx="9580879" cy="1200329"/>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油の使用回数</a:t>
            </a:r>
            <a:endParaRPr lang="en-US" altLang="ja-JP" sz="2400" dirty="0">
              <a:latin typeface="HGSｺﾞｼｯｸE" panose="020B0900000000000000" pitchFamily="50" charset="-128"/>
              <a:ea typeface="HGSｺﾞｼｯｸE" panose="020B0900000000000000" pitchFamily="50" charset="-128"/>
            </a:endParaRPr>
          </a:p>
          <a:p>
            <a:r>
              <a:rPr lang="en-US" altLang="ja-JP" sz="2400" dirty="0">
                <a:latin typeface="HGSｺﾞｼｯｸE" panose="020B0900000000000000" pitchFamily="50" charset="-128"/>
                <a:ea typeface="HGSｺﾞｼｯｸE" panose="020B0900000000000000" pitchFamily="50" charset="-128"/>
              </a:rPr>
              <a:t>(</a:t>
            </a:r>
            <a:r>
              <a:rPr lang="ja-JP" altLang="en-US" sz="2400" dirty="0">
                <a:latin typeface="HGSｺﾞｼｯｸE" panose="020B0900000000000000" pitchFamily="50" charset="-128"/>
                <a:ea typeface="HGSｺﾞｼｯｸE" panose="020B0900000000000000" pitchFamily="50" charset="-128"/>
              </a:rPr>
              <a:t>ゴルフのように予め決まった回数が決まっていて、それ以上使うと減点されていくシステム</a:t>
            </a:r>
            <a:r>
              <a:rPr lang="en-US" altLang="ja-JP" sz="2400" dirty="0">
                <a:latin typeface="HGSｺﾞｼｯｸE" panose="020B0900000000000000" pitchFamily="50" charset="-128"/>
                <a:ea typeface="HGSｺﾞｼｯｸE" panose="020B0900000000000000" pitchFamily="50" charset="-128"/>
              </a:rPr>
              <a:t>)</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4" name="テキスト ボックス 13"/>
          <p:cNvSpPr txBox="1"/>
          <p:nvPr/>
        </p:nvSpPr>
        <p:spPr>
          <a:xfrm>
            <a:off x="820417" y="5357896"/>
            <a:ext cx="9580879" cy="461665"/>
          </a:xfrm>
          <a:prstGeom prst="rect">
            <a:avLst/>
          </a:prstGeom>
          <a:noFill/>
        </p:spPr>
        <p:txBody>
          <a:bodyPr wrap="square" rtlCol="0">
            <a:spAutoFit/>
          </a:bodyPr>
          <a:lstStyle/>
          <a:p>
            <a:r>
              <a:rPr kumimoji="1" lang="ja-JP" altLang="en-US" sz="2400" dirty="0"/>
              <a:t>・</a:t>
            </a:r>
            <a:r>
              <a:rPr kumimoji="1" lang="ja-JP" altLang="en-US" sz="2400" dirty="0">
                <a:latin typeface="HGSｺﾞｼｯｸE" panose="020B0900000000000000" pitchFamily="50" charset="-128"/>
                <a:ea typeface="HGSｺﾞｼｯｸE" panose="020B0900000000000000" pitchFamily="50" charset="-128"/>
              </a:rPr>
              <a:t>経過時間</a:t>
            </a:r>
          </a:p>
        </p:txBody>
      </p:sp>
      <p:sp>
        <p:nvSpPr>
          <p:cNvPr id="15" name="テキスト ボックス 14"/>
          <p:cNvSpPr txBox="1"/>
          <p:nvPr/>
        </p:nvSpPr>
        <p:spPr>
          <a:xfrm>
            <a:off x="820420" y="5817235"/>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敵にやられた回数</a:t>
            </a:r>
            <a:endParaRPr kumimoji="1" lang="ja-JP" altLang="en-US" sz="2400" dirty="0">
              <a:latin typeface="HGSｺﾞｼｯｸE" panose="020B0900000000000000" pitchFamily="50" charset="-128"/>
              <a:ea typeface="HGSｺﾞｼｯｸE" panose="020B0900000000000000" pitchFamily="50" charset="-128"/>
            </a:endParaRPr>
          </a:p>
        </p:txBody>
      </p:sp>
      <p:sp>
        <p:nvSpPr>
          <p:cNvPr id="16" name="テキスト ボックス 15"/>
          <p:cNvSpPr txBox="1"/>
          <p:nvPr/>
        </p:nvSpPr>
        <p:spPr>
          <a:xfrm>
            <a:off x="820420" y="6274249"/>
            <a:ext cx="9580879" cy="461665"/>
          </a:xfrm>
          <a:prstGeom prst="rect">
            <a:avLst/>
          </a:prstGeom>
          <a:noFill/>
        </p:spPr>
        <p:txBody>
          <a:bodyPr wrap="square" rtlCol="0">
            <a:spAutoFit/>
          </a:bodyPr>
          <a:lstStyle/>
          <a:p>
            <a:r>
              <a:rPr lang="ja-JP" altLang="en-US" sz="2400" dirty="0"/>
              <a:t>・</a:t>
            </a:r>
            <a:r>
              <a:rPr lang="ja-JP" altLang="en-US" sz="2400" dirty="0">
                <a:latin typeface="HGSｺﾞｼｯｸE" panose="020B0900000000000000" pitchFamily="50" charset="-128"/>
                <a:ea typeface="HGSｺﾞｼｯｸE" panose="020B0900000000000000" pitchFamily="50" charset="-128"/>
              </a:rPr>
              <a:t>ヒントを見た回数</a:t>
            </a:r>
            <a:endParaRPr kumimoji="1" lang="ja-JP" altLang="en-US" sz="24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13563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66700"/>
            <a:ext cx="3759362" cy="1015663"/>
          </a:xfrm>
          <a:prstGeom prst="rect">
            <a:avLst/>
          </a:prstGeom>
          <a:solidFill>
            <a:srgbClr val="FFFF00"/>
          </a:solidFill>
          <a:ln w="28575">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ゲーム画面</a:t>
            </a:r>
          </a:p>
        </p:txBody>
      </p:sp>
    </p:spTree>
    <p:extLst>
      <p:ext uri="{BB962C8B-B14F-4D97-AF65-F5344CB8AC3E}">
        <p14:creationId xmlns:p14="http://schemas.microsoft.com/office/powerpoint/2010/main" val="183063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0" y="-2917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86287"/>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ゲーム操作</a:t>
            </a:r>
          </a:p>
        </p:txBody>
      </p:sp>
      <p:sp>
        <p:nvSpPr>
          <p:cNvPr id="3" name="テキスト ボックス 2"/>
          <p:cNvSpPr txBox="1"/>
          <p:nvPr/>
        </p:nvSpPr>
        <p:spPr>
          <a:xfrm>
            <a:off x="-1" y="2283620"/>
            <a:ext cx="902811" cy="523220"/>
          </a:xfrm>
          <a:prstGeom prst="rect">
            <a:avLst/>
          </a:prstGeom>
          <a:solidFill>
            <a:srgbClr val="FFFF00"/>
          </a:solidFill>
          <a:ln w="57150">
            <a:solidFill>
              <a:srgbClr val="00B050"/>
            </a:solidFill>
          </a:ln>
        </p:spPr>
        <p:txBody>
          <a:bodyPr wrap="none" rtlCol="0">
            <a:spAutoFit/>
          </a:bodyPr>
          <a:lstStyle/>
          <a:p>
            <a:r>
              <a:rPr kumimoji="1" lang="ja-JP" altLang="en-US" sz="2800" dirty="0">
                <a:latin typeface="HGP創英角ｺﾞｼｯｸUB" panose="020B0900000000000000" pitchFamily="50" charset="-128"/>
                <a:ea typeface="HGP創英角ｺﾞｼｯｸUB" panose="020B0900000000000000" pitchFamily="50" charset="-128"/>
              </a:rPr>
              <a:t>移動</a:t>
            </a:r>
          </a:p>
        </p:txBody>
      </p:sp>
      <p:sp>
        <p:nvSpPr>
          <p:cNvPr id="5" name="テキスト ボックス 4"/>
          <p:cNvSpPr txBox="1"/>
          <p:nvPr/>
        </p:nvSpPr>
        <p:spPr>
          <a:xfrm>
            <a:off x="6096000" y="2283620"/>
            <a:ext cx="1508746" cy="523220"/>
          </a:xfrm>
          <a:prstGeom prst="rect">
            <a:avLst/>
          </a:prstGeom>
          <a:solidFill>
            <a:srgbClr val="FFFF00"/>
          </a:solidFill>
          <a:ln w="57150">
            <a:solidFill>
              <a:srgbClr val="00B050"/>
            </a:solidFill>
          </a:ln>
        </p:spPr>
        <p:txBody>
          <a:bodyPr wrap="none" rtlCol="0">
            <a:spAutoFit/>
          </a:bodyPr>
          <a:lstStyle/>
          <a:p>
            <a:r>
              <a:rPr lang="ja-JP" altLang="en-US" sz="2800" dirty="0">
                <a:latin typeface="HGP創英角ｺﾞｼｯｸUB" panose="020B0900000000000000" pitchFamily="50" charset="-128"/>
                <a:ea typeface="HGP創英角ｺﾞｼｯｸUB" panose="020B0900000000000000" pitchFamily="50" charset="-128"/>
              </a:rPr>
              <a:t>舌を出す</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1" y="4556225"/>
            <a:ext cx="1508746" cy="523220"/>
          </a:xfrm>
          <a:prstGeom prst="rect">
            <a:avLst/>
          </a:prstGeom>
          <a:solidFill>
            <a:srgbClr val="FFFF00"/>
          </a:solidFill>
          <a:ln w="57150">
            <a:solidFill>
              <a:srgbClr val="00B050"/>
            </a:solidFill>
          </a:ln>
        </p:spPr>
        <p:txBody>
          <a:bodyPr wrap="none" rtlCol="0">
            <a:spAutoFit/>
          </a:bodyPr>
          <a:lstStyle/>
          <a:p>
            <a:r>
              <a:rPr lang="ja-JP" altLang="en-US" sz="2800" dirty="0">
                <a:latin typeface="HGP創英角ｺﾞｼｯｸUB" panose="020B0900000000000000" pitchFamily="50" charset="-128"/>
                <a:ea typeface="HGP創英角ｺﾞｼｯｸUB" panose="020B0900000000000000" pitchFamily="50" charset="-128"/>
              </a:rPr>
              <a:t>油を出す</a:t>
            </a:r>
            <a:endParaRPr kumimoji="1" lang="ja-JP" altLang="en-US" sz="28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5669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4216319" y="277684"/>
            <a:ext cx="3759362" cy="1015663"/>
          </a:xfrm>
          <a:prstGeom prst="rect">
            <a:avLst/>
          </a:prstGeom>
          <a:solidFill>
            <a:srgbClr val="FFFF00"/>
          </a:solidFill>
          <a:ln w="57150">
            <a:solidFill>
              <a:srgbClr val="00B050"/>
            </a:solidFill>
          </a:ln>
        </p:spPr>
        <p:txBody>
          <a:bodyPr wrap="non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ゲーム特徴</a:t>
            </a:r>
          </a:p>
        </p:txBody>
      </p:sp>
      <p:sp>
        <p:nvSpPr>
          <p:cNvPr id="4" name="テキスト ボックス 3"/>
          <p:cNvSpPr txBox="1"/>
          <p:nvPr/>
        </p:nvSpPr>
        <p:spPr>
          <a:xfrm>
            <a:off x="0" y="1647230"/>
            <a:ext cx="3897221" cy="461665"/>
          </a:xfrm>
          <a:prstGeom prst="rect">
            <a:avLst/>
          </a:prstGeom>
          <a:solidFill>
            <a:srgbClr val="FFFF00"/>
          </a:solidFill>
          <a:ln w="57150">
            <a:solidFill>
              <a:srgbClr val="00B050"/>
            </a:solidFill>
          </a:ln>
        </p:spPr>
        <p:txBody>
          <a:bodyPr wrap="none" rtlCol="0">
            <a:spAutoFit/>
          </a:bodyPr>
          <a:lstStyle/>
          <a:p>
            <a:r>
              <a:rPr lang="ja-JP" altLang="en-US" sz="2400" dirty="0">
                <a:latin typeface="HGP創英角ｺﾞｼｯｸUB" panose="020B0900000000000000" pitchFamily="50" charset="-128"/>
                <a:ea typeface="HGP創英角ｺﾞｼｯｸUB" panose="020B0900000000000000" pitchFamily="50" charset="-128"/>
              </a:rPr>
              <a:t>油を使った謎解きとアクション</a:t>
            </a:r>
            <a:endParaRPr kumimoji="1" lang="ja-JP" altLang="en-US" sz="2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72148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0" y="0"/>
            <a:ext cx="12192000" cy="685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3314700" y="214953"/>
            <a:ext cx="5562600" cy="1015663"/>
          </a:xfrm>
          <a:prstGeom prst="rect">
            <a:avLst/>
          </a:prstGeom>
          <a:solidFill>
            <a:srgbClr val="FFFF00"/>
          </a:solidFill>
          <a:ln w="57150">
            <a:solidFill>
              <a:srgbClr val="00B050"/>
            </a:solidFill>
          </a:ln>
        </p:spPr>
        <p:txBody>
          <a:bodyPr wrap="square" rtlCol="0">
            <a:spAutoFit/>
          </a:bodyPr>
          <a:lstStyle/>
          <a:p>
            <a:r>
              <a:rPr kumimoji="1" lang="ja-JP" altLang="en-US" sz="6000" dirty="0">
                <a:latin typeface="HGP創英角ｺﾞｼｯｸUB" panose="020B0900000000000000" pitchFamily="50" charset="-128"/>
                <a:ea typeface="HGP創英角ｺﾞｼｯｸUB" panose="020B0900000000000000" pitchFamily="50" charset="-128"/>
              </a:rPr>
              <a:t>セールスポイント</a:t>
            </a:r>
          </a:p>
        </p:txBody>
      </p:sp>
      <p:sp>
        <p:nvSpPr>
          <p:cNvPr id="8" name="角丸四角形 7"/>
          <p:cNvSpPr/>
          <p:nvPr/>
        </p:nvSpPr>
        <p:spPr>
          <a:xfrm>
            <a:off x="762000" y="1445569"/>
            <a:ext cx="10439400" cy="1257300"/>
          </a:xfrm>
          <a:prstGeom prst="roundRect">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62000" y="1661340"/>
            <a:ext cx="11068050" cy="830997"/>
          </a:xfrm>
          <a:prstGeom prst="rect">
            <a:avLst/>
          </a:prstGeom>
          <a:noFill/>
        </p:spPr>
        <p:txBody>
          <a:bodyPr wrap="square" rtlCol="0">
            <a:spAutoFit/>
          </a:bodyPr>
          <a:lstStyle/>
          <a:p>
            <a:r>
              <a:rPr kumimoji="1" lang="ja-JP" altLang="en-US" sz="4800" dirty="0">
                <a:latin typeface="HGP創英角ｺﾞｼｯｸUB" panose="020B0900000000000000" pitchFamily="50" charset="-128"/>
                <a:ea typeface="HGP創英角ｺﾞｼｯｸUB" panose="020B0900000000000000" pitchFamily="50" charset="-128"/>
              </a:rPr>
              <a:t>舌を出すといった</a:t>
            </a:r>
            <a:r>
              <a:rPr kumimoji="1" lang="ja-JP" altLang="en-US" sz="4800" dirty="0">
                <a:solidFill>
                  <a:srgbClr val="0070C0"/>
                </a:solidFill>
                <a:latin typeface="HGP創英角ｺﾞｼｯｸUB" panose="020B0900000000000000" pitchFamily="50" charset="-128"/>
                <a:ea typeface="HGP創英角ｺﾞｼｯｸUB" panose="020B0900000000000000" pitchFamily="50" charset="-128"/>
              </a:rPr>
              <a:t>カエル独特の操作感</a:t>
            </a:r>
          </a:p>
        </p:txBody>
      </p:sp>
      <p:sp>
        <p:nvSpPr>
          <p:cNvPr id="9" name="角丸四角形 8"/>
          <p:cNvSpPr/>
          <p:nvPr/>
        </p:nvSpPr>
        <p:spPr>
          <a:xfrm>
            <a:off x="781050" y="3037415"/>
            <a:ext cx="10534650" cy="1538495"/>
          </a:xfrm>
          <a:prstGeom prst="roundRect">
            <a:avLst/>
          </a:prstGeom>
          <a:solidFill>
            <a:schemeClr val="accent6">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1050" y="3083387"/>
            <a:ext cx="11068050" cy="1446550"/>
          </a:xfrm>
          <a:prstGeom prst="rect">
            <a:avLst/>
          </a:prstGeom>
          <a:noFill/>
          <a:scene3d>
            <a:camera prst="orthographicFront"/>
            <a:lightRig rig="threePt" dir="t"/>
          </a:scene3d>
          <a:sp3d>
            <a:bevelT/>
          </a:sp3d>
        </p:spPr>
        <p:txBody>
          <a:bodyPr wrap="square" rtlCol="0">
            <a:spAutoFit/>
          </a:bodyPr>
          <a:lstStyle/>
          <a:p>
            <a:r>
              <a:rPr kumimoji="1" lang="ja-JP" altLang="en-US" sz="4400" dirty="0">
                <a:latin typeface="HGP創英角ｺﾞｼｯｸUB" panose="020B0900000000000000" pitchFamily="50" charset="-128"/>
                <a:ea typeface="HGP創英角ｺﾞｼｯｸUB" panose="020B0900000000000000" pitchFamily="50" charset="-128"/>
              </a:rPr>
              <a:t>油を使った</a:t>
            </a:r>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謎解き要素</a:t>
            </a:r>
            <a:endParaRPr kumimoji="1" lang="en-US" altLang="ja-JP" sz="4400" dirty="0">
              <a:solidFill>
                <a:srgbClr val="0070C0"/>
              </a:solidFill>
              <a:latin typeface="HGP創英角ｺﾞｼｯｸUB" panose="020B0900000000000000" pitchFamily="50" charset="-128"/>
              <a:ea typeface="HGP創英角ｺﾞｼｯｸUB" panose="020B0900000000000000" pitchFamily="50" charset="-128"/>
            </a:endParaRPr>
          </a:p>
          <a:p>
            <a:r>
              <a:rPr kumimoji="1" lang="ja-JP" altLang="en-US" sz="4400" dirty="0">
                <a:latin typeface="HGP創英角ｺﾞｼｯｸUB" panose="020B0900000000000000" pitchFamily="50" charset="-128"/>
                <a:ea typeface="HGP創英角ｺﾞｼｯｸUB" panose="020B0900000000000000" pitchFamily="50" charset="-128"/>
              </a:rPr>
              <a:t>敵との</a:t>
            </a:r>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アクション要素</a:t>
            </a:r>
          </a:p>
        </p:txBody>
      </p:sp>
      <p:sp>
        <p:nvSpPr>
          <p:cNvPr id="10" name="角丸四角形 9"/>
          <p:cNvSpPr/>
          <p:nvPr/>
        </p:nvSpPr>
        <p:spPr>
          <a:xfrm>
            <a:off x="762000" y="4987169"/>
            <a:ext cx="10534650" cy="1460898"/>
          </a:xfrm>
          <a:prstGeom prst="roundRect">
            <a:avLst/>
          </a:prstGeom>
          <a:solidFill>
            <a:srgbClr val="F89E9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6300" y="4951362"/>
            <a:ext cx="11068050" cy="1446550"/>
          </a:xfrm>
          <a:prstGeom prst="rect">
            <a:avLst/>
          </a:prstGeom>
          <a:noFill/>
        </p:spPr>
        <p:txBody>
          <a:bodyPr wrap="square" rtlCol="0">
            <a:spAutoFit/>
          </a:bodyPr>
          <a:lstStyle/>
          <a:p>
            <a:r>
              <a:rPr kumimoji="1" lang="ja-JP" altLang="en-US" sz="4400" dirty="0">
                <a:latin typeface="HGP創英角ｺﾞｼｯｸUB" panose="020B0900000000000000" pitchFamily="50" charset="-128"/>
                <a:ea typeface="HGP創英角ｺﾞｼｯｸUB" panose="020B0900000000000000" pitchFamily="50" charset="-128"/>
              </a:rPr>
              <a:t>使うボタンが少ないので</a:t>
            </a:r>
            <a:endParaRPr kumimoji="1" lang="en-US" altLang="ja-JP" sz="4400" dirty="0">
              <a:latin typeface="HGP創英角ｺﾞｼｯｸUB" panose="020B0900000000000000" pitchFamily="50" charset="-128"/>
              <a:ea typeface="HGP創英角ｺﾞｼｯｸUB" panose="020B0900000000000000" pitchFamily="50" charset="-128"/>
            </a:endParaRPr>
          </a:p>
          <a:p>
            <a:r>
              <a:rPr kumimoji="1" lang="ja-JP" altLang="en-US" sz="4400" dirty="0">
                <a:solidFill>
                  <a:srgbClr val="0070C0"/>
                </a:solidFill>
                <a:latin typeface="HGP創英角ｺﾞｼｯｸUB" panose="020B0900000000000000" pitchFamily="50" charset="-128"/>
                <a:ea typeface="HGP創英角ｺﾞｼｯｸUB" panose="020B0900000000000000" pitchFamily="50" charset="-128"/>
              </a:rPr>
              <a:t>簡単にゲームをすることが可能</a:t>
            </a:r>
          </a:p>
        </p:txBody>
      </p:sp>
    </p:spTree>
    <p:extLst>
      <p:ext uri="{BB962C8B-B14F-4D97-AF65-F5344CB8AC3E}">
        <p14:creationId xmlns:p14="http://schemas.microsoft.com/office/powerpoint/2010/main" val="42270016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2239</TotalTime>
  <Words>305</Words>
  <Application>Microsoft Office PowerPoint</Application>
  <PresentationFormat>ワイド画面</PresentationFormat>
  <Paragraphs>46</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HGPｺﾞｼｯｸE</vt:lpstr>
      <vt:lpstr>HGP創英角ｺﾞｼｯｸUB</vt:lpstr>
      <vt:lpstr>HGSｺﾞｼｯｸE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kaito</dc:creator>
  <cp:lastModifiedBy>そんさく</cp:lastModifiedBy>
  <cp:revision>29</cp:revision>
  <dcterms:created xsi:type="dcterms:W3CDTF">2020-02-29T09:32:05Z</dcterms:created>
  <dcterms:modified xsi:type="dcterms:W3CDTF">2020-04-01T16:17:08Z</dcterms:modified>
</cp:coreProperties>
</file>