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8" r:id="rId3"/>
    <p:sldId id="310" r:id="rId4"/>
    <p:sldId id="269" r:id="rId5"/>
    <p:sldId id="295" r:id="rId6"/>
    <p:sldId id="304" r:id="rId7"/>
    <p:sldId id="297" r:id="rId8"/>
    <p:sldId id="302" r:id="rId9"/>
    <p:sldId id="301" r:id="rId10"/>
    <p:sldId id="303" r:id="rId11"/>
    <p:sldId id="305" r:id="rId12"/>
    <p:sldId id="306" r:id="rId13"/>
    <p:sldId id="311" r:id="rId14"/>
    <p:sldId id="312" r:id="rId15"/>
    <p:sldId id="259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402" y="-1608"/>
      </p:cViewPr>
      <p:guideLst>
        <p:guide orient="horz" pos="2183"/>
        <p:guide pos="37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C51F187-6C56-44C1-A76F-122B08E3A10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5906F54-214D-4876-BA12-304594B729A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0A008-21B3-4692-B12C-E139C5F8AF6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67D6B-BB34-4376-82FA-55773B2CF6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E5493-3462-40C4-9800-AA546F005E7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108EC-AA6F-4A53-882A-01C9EDDA8D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58AF8-CB90-4A40-8CB0-45E57D3727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1054B-0CC9-497C-8084-6C7DC60AAE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F0523-5EFB-4585-BC5A-193CDC712D6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22BB0C-3B7A-4132-9A2B-D08356BE46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B8F3B-ADA1-41E6-B6FD-285C7769016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AE545-00F1-4D38-A650-DC355698C6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D5F0A-21FE-40B6-A56B-6B352707C38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0AF3-FFF8-4666-B127-2AA6DCC591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5D2E1-E5A0-4295-A6DB-C8B181428E5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F409D-8C03-4345-8438-4C74C0F70B07}" type="slidenum">
              <a:rPr lang="zh-CN" altLang="en-US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7041216" y="172545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2905A-E7E7-44E0-AABE-9D990C3C450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13927-584F-4396-AE8C-41BC3E2CD3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9BE2F-139B-48CE-85D1-9A77C20AC19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4E436-002C-48E2-B1E0-81424CCD76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7A7D2-E389-4A94-816F-C72DC066412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2E38C-2D4D-4A16-963B-6C7E6AAAE3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358E6-FD93-472C-BAED-A5FE37937FB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32583-BC2F-4100-ADA6-4265220B55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4257FA7-DFB2-42A6-9332-F82262D02003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39EB49BC-BDAE-4E09-A78E-0DAC38342C4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"/>
          <p:cNvGrpSpPr/>
          <p:nvPr/>
        </p:nvGrpSpPr>
        <p:grpSpPr bwMode="auto">
          <a:xfrm>
            <a:off x="3376930" y="1376363"/>
            <a:ext cx="4957763" cy="4870450"/>
            <a:chOff x="0" y="0"/>
            <a:chExt cx="4956930" cy="4870495"/>
          </a:xfrm>
        </p:grpSpPr>
        <p:grpSp>
          <p:nvGrpSpPr>
            <p:cNvPr id="16394" name="组合 3"/>
            <p:cNvGrpSpPr/>
            <p:nvPr/>
          </p:nvGrpSpPr>
          <p:grpSpPr bwMode="auto">
            <a:xfrm>
              <a:off x="362756" y="0"/>
              <a:ext cx="4594174" cy="4706233"/>
              <a:chOff x="0" y="0"/>
              <a:chExt cx="4911907" cy="4959490"/>
            </a:xfrm>
          </p:grpSpPr>
          <p:sp>
            <p:nvSpPr>
              <p:cNvPr id="16396" name="椭圆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23994" cy="4823994"/>
              </a:xfrm>
              <a:prstGeom prst="ellipse">
                <a:avLst/>
              </a:prstGeom>
              <a:solidFill>
                <a:schemeClr val="bg1">
                  <a:alpha val="29803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6397" name="空心弧 2"/>
              <p:cNvSpPr/>
              <p:nvPr/>
            </p:nvSpPr>
            <p:spPr bwMode="auto">
              <a:xfrm>
                <a:off x="87914" y="135496"/>
                <a:ext cx="4823993" cy="4823994"/>
              </a:xfrm>
              <a:custGeom>
                <a:avLst/>
                <a:gdLst>
                  <a:gd name="T0" fmla="*/ 324266 w 4823993"/>
                  <a:gd name="T1" fmla="*/ 1204060 h 4823994"/>
                  <a:gd name="T2" fmla="*/ 2077499 w 4823993"/>
                  <a:gd name="T3" fmla="*/ 23307 h 4823994"/>
                  <a:gd name="T4" fmla="*/ 2094010 w 4823993"/>
                  <a:gd name="T5" fmla="*/ 141212 h 4823994"/>
                  <a:gd name="T6" fmla="*/ 427317 w 4823993"/>
                  <a:gd name="T7" fmla="*/ 1263684 h 4823994"/>
                  <a:gd name="T8" fmla="*/ 324266 w 4823993"/>
                  <a:gd name="T9" fmla="*/ 1204060 h 48239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23993" h="4823994">
                    <a:moveTo>
                      <a:pt x="324266" y="1204060"/>
                    </a:moveTo>
                    <a:cubicBezTo>
                      <a:pt x="695916" y="561722"/>
                      <a:pt x="1342564" y="126222"/>
                      <a:pt x="2077499" y="23307"/>
                    </a:cubicBezTo>
                    <a:lnTo>
                      <a:pt x="2094010" y="141212"/>
                    </a:lnTo>
                    <a:cubicBezTo>
                      <a:pt x="1395351" y="239048"/>
                      <a:pt x="780622" y="653051"/>
                      <a:pt x="427317" y="1263684"/>
                    </a:cubicBezTo>
                    <a:lnTo>
                      <a:pt x="324266" y="1204060"/>
                    </a:lnTo>
                    <a:close/>
                  </a:path>
                </a:pathLst>
              </a:custGeom>
              <a:solidFill>
                <a:schemeClr val="bg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6395" name="空心弧 10"/>
            <p:cNvSpPr/>
            <p:nvPr/>
          </p:nvSpPr>
          <p:spPr bwMode="auto">
            <a:xfrm rot="-6506396">
              <a:off x="-1" y="46499"/>
              <a:ext cx="4823993" cy="4823994"/>
            </a:xfrm>
            <a:custGeom>
              <a:avLst/>
              <a:gdLst>
                <a:gd name="T0" fmla="*/ 1024484 w 4823993"/>
                <a:gd name="T1" fmla="*/ 439046 h 4823994"/>
                <a:gd name="T2" fmla="*/ 2479666 w 4823993"/>
                <a:gd name="T3" fmla="*/ 950 h 4823994"/>
                <a:gd name="T4" fmla="*/ 2476232 w 4823993"/>
                <a:gd name="T5" fmla="*/ 123286 h 4823994"/>
                <a:gd name="T6" fmla="*/ 1094886 w 4823993"/>
                <a:gd name="T7" fmla="*/ 539153 h 4823994"/>
                <a:gd name="T8" fmla="*/ 1024484 w 4823993"/>
                <a:gd name="T9" fmla="*/ 439046 h 4823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23993" h="4823994">
                  <a:moveTo>
                    <a:pt x="1024484" y="439046"/>
                  </a:moveTo>
                  <a:cubicBezTo>
                    <a:pt x="1449667" y="140029"/>
                    <a:pt x="1960071" y="-13633"/>
                    <a:pt x="2479666" y="950"/>
                  </a:cubicBezTo>
                  <a:cubicBezTo>
                    <a:pt x="2478521" y="41729"/>
                    <a:pt x="2477377" y="82507"/>
                    <a:pt x="2476232" y="123286"/>
                  </a:cubicBezTo>
                  <a:cubicBezTo>
                    <a:pt x="1983001" y="109443"/>
                    <a:pt x="1498495" y="255308"/>
                    <a:pt x="1094886" y="539153"/>
                  </a:cubicBezTo>
                  <a:lnTo>
                    <a:pt x="1024484" y="439046"/>
                  </a:lnTo>
                  <a:close/>
                </a:path>
              </a:pathLst>
            </a:cu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3" name="文本框 24"/>
          <p:cNvSpPr txBox="1">
            <a:spLocks noChangeArrowheads="1"/>
          </p:cNvSpPr>
          <p:nvPr/>
        </p:nvSpPr>
        <p:spPr bwMode="auto">
          <a:xfrm>
            <a:off x="3376613" y="3370580"/>
            <a:ext cx="5138737" cy="58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 algn="ctr" defTabSz="914400">
              <a:buNone/>
            </a:pPr>
            <a:r>
              <a:rPr lang="zh-CN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与小程序的初次邂逅</a:t>
            </a:r>
            <a:endParaRPr lang="zh-CN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4104" name="文本框 26"/>
          <p:cNvSpPr txBox="1">
            <a:spLocks noChangeArrowheads="1"/>
          </p:cNvSpPr>
          <p:nvPr/>
        </p:nvSpPr>
        <p:spPr bwMode="auto">
          <a:xfrm>
            <a:off x="3821966" y="4597395"/>
            <a:ext cx="5222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系统集成部      黄松松</a:t>
            </a:r>
            <a:endParaRPr lang="zh-CN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105" name="椭圆 27"/>
          <p:cNvSpPr>
            <a:spLocks noChangeArrowheads="1"/>
          </p:cNvSpPr>
          <p:nvPr/>
        </p:nvSpPr>
        <p:spPr bwMode="auto">
          <a:xfrm>
            <a:off x="7617143" y="3863975"/>
            <a:ext cx="1223962" cy="1223963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" name="椭圆 28"/>
          <p:cNvSpPr>
            <a:spLocks noChangeArrowheads="1"/>
          </p:cNvSpPr>
          <p:nvPr/>
        </p:nvSpPr>
        <p:spPr bwMode="auto">
          <a:xfrm>
            <a:off x="8426768" y="3729038"/>
            <a:ext cx="806450" cy="868362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椭圆 12"/>
          <p:cNvSpPr>
            <a:spLocks noChangeArrowheads="1"/>
          </p:cNvSpPr>
          <p:nvPr/>
        </p:nvSpPr>
        <p:spPr bwMode="auto">
          <a:xfrm>
            <a:off x="2448243" y="2378075"/>
            <a:ext cx="366712" cy="366713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椭圆 13"/>
          <p:cNvSpPr>
            <a:spLocks noChangeArrowheads="1"/>
          </p:cNvSpPr>
          <p:nvPr/>
        </p:nvSpPr>
        <p:spPr bwMode="auto">
          <a:xfrm>
            <a:off x="2619693" y="1852613"/>
            <a:ext cx="246062" cy="246062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椭圆 15"/>
          <p:cNvSpPr>
            <a:spLocks noChangeArrowheads="1"/>
          </p:cNvSpPr>
          <p:nvPr/>
        </p:nvSpPr>
        <p:spPr bwMode="auto">
          <a:xfrm>
            <a:off x="1946593" y="2438400"/>
            <a:ext cx="185737" cy="185738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utoUpdateAnimBg="0"/>
      <p:bldP spid="4104" grpId="0" autoUpdateAnimBg="0"/>
      <p:bldP spid="4105" grpId="0" bldLvl="0" animBg="1" autoUpdateAnimBg="0"/>
      <p:bldP spid="4106" grpId="0" bldLvl="0" animBg="1" autoUpdateAnimBg="0"/>
      <p:bldP spid="4107" grpId="0" bldLvl="0" animBg="1" autoUpdateAnimBg="0"/>
      <p:bldP spid="4108" grpId="0" bldLvl="0" animBg="1" autoUpdateAnimBg="0"/>
      <p:bldP spid="4109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363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什么是小程序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4" name="组合 1"/>
          <p:cNvGrpSpPr/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7657" name="椭圆 13"/>
            <p:cNvSpPr>
              <a:spLocks noChangeArrowheads="1"/>
            </p:cNvSpPr>
            <p:nvPr/>
          </p:nvSpPr>
          <p:spPr bwMode="auto"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7658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71880" y="1197610"/>
            <a:ext cx="10256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轻应用：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一种无需下载、即搜即用的全功能 App，既有媲美甚至超越native app的用户体验，又具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备webapp的可被检索与智能分发的特性，将有效解决优质应用和服务与移动用户需求对接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的问题。2013年 8月22日，百度在2013年百度世界大会上宣布推出“轻应用”，可实现无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需下载，即搜即用和通过移动搜索功能。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无需下载、即搜即用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更新在前端都自动呈现，无需骚扰用户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应用不再是信息孤岛，里面的内容都可以被索引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订阅推送，沉淀用户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能够帮应用调起语音、摄像头、定位、存储等手机本地或云端的多种能力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依赖网络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363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什么是小程序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4" name="组合 1"/>
          <p:cNvGrpSpPr/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7657" name="椭圆 13"/>
            <p:cNvSpPr>
              <a:spLocks noChangeArrowheads="1"/>
            </p:cNvSpPr>
            <p:nvPr/>
          </p:nvSpPr>
          <p:spPr bwMode="auto"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7658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71880" y="1181100"/>
            <a:ext cx="102565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小程序：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https://www.jianshu.com/p/20a40aad2778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无需下载安装，无需注册，用完即走，不占用手机内存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小程序可以跨越安卓和苹果平台，开发成本比APP低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打开速度比H5还快，接近原生APP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安卓手机可以直接添加手机桌面，看上去和APP差不多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不开放线上流量，导致很多开发者撤出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体积受限 1M 以内，很多 App 只能做裁剪版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开放的 API 太少，很多原生功能无法实现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 UI 被框死，无法与原生一致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不能方便安装到手机桌面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开发和运维工作只能单独一条线为微信服务，投资大回报不佳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不支持小程序和App 直接的跳转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不能分享朋友圈，只能分享给朋友、群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在微信中没有入口，小程序的二维码不能长按，要用手机摄像头扫描才能进入小程序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没有PUSH（推送）功能，不能给用户推送消息和个人的相关的通知消息。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小程序没有用户体系，不需要注册，用完即走。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363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开发前的准备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4" name="组合 1"/>
          <p:cNvGrpSpPr/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7657" name="椭圆 13"/>
            <p:cNvSpPr>
              <a:spLocks noChangeArrowheads="1"/>
            </p:cNvSpPr>
            <p:nvPr/>
          </p:nvSpPr>
          <p:spPr bwMode="auto"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7658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335" y="1216660"/>
            <a:ext cx="10051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、熟悉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语法，精通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，熟悉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9335" y="1755140"/>
            <a:ext cx="9496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、官网申请开发资格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https://mp.weixin.qq.com/wxopen/waregister?action=step1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70" y="2112010"/>
            <a:ext cx="2630170" cy="2260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80" y="2080260"/>
            <a:ext cx="2318385" cy="2324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330" y="4885690"/>
            <a:ext cx="5194300" cy="181483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4201795" y="3242310"/>
            <a:ext cx="4096385" cy="431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388735" y="4447540"/>
            <a:ext cx="3068955" cy="4381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363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开发前的准备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4" name="组合 1"/>
          <p:cNvGrpSpPr/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7657" name="椭圆 13"/>
            <p:cNvSpPr>
              <a:spLocks noChangeArrowheads="1"/>
            </p:cNvSpPr>
            <p:nvPr/>
          </p:nvSpPr>
          <p:spPr bwMode="auto"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7658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84250" y="1216660"/>
            <a:ext cx="10051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、下载开发工具（https://developers.weixin.qq.com/miniprogram/dev/devtools/download.html）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535" y="1733550"/>
            <a:ext cx="4163695" cy="24244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80" y="1692275"/>
            <a:ext cx="2167890" cy="2506980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13" idx="3"/>
            <a:endCxn id="10" idx="1"/>
          </p:cNvCxnSpPr>
          <p:nvPr/>
        </p:nvCxnSpPr>
        <p:spPr>
          <a:xfrm>
            <a:off x="3239770" y="2945765"/>
            <a:ext cx="40887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364865" y="2577465"/>
            <a:ext cx="1251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获取</a:t>
            </a:r>
            <a:r>
              <a:rPr lang="en-US" altLang="zh-CN">
                <a:solidFill>
                  <a:schemeClr val="bg1"/>
                </a:solidFill>
              </a:rPr>
              <a:t>AppID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4869180"/>
            <a:ext cx="3670935" cy="1958340"/>
          </a:xfrm>
          <a:prstGeom prst="rect">
            <a:avLst/>
          </a:prstGeom>
        </p:spPr>
      </p:pic>
      <p:cxnSp>
        <p:nvCxnSpPr>
          <p:cNvPr id="17" name="直接箭头连接符 16"/>
          <p:cNvCxnSpPr>
            <a:stCxn id="10" idx="2"/>
            <a:endCxn id="16" idx="0"/>
          </p:cNvCxnSpPr>
          <p:nvPr/>
        </p:nvCxnSpPr>
        <p:spPr>
          <a:xfrm flipH="1">
            <a:off x="5493385" y="4157980"/>
            <a:ext cx="3917315" cy="7112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339330" y="4519930"/>
            <a:ext cx="1852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进入主页面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4"/>
          <p:cNvGrpSpPr/>
          <p:nvPr/>
        </p:nvGrpSpPr>
        <p:grpSpPr bwMode="auto">
          <a:xfrm>
            <a:off x="3361055" y="1376363"/>
            <a:ext cx="4957763" cy="4870450"/>
            <a:chOff x="0" y="0"/>
            <a:chExt cx="4956930" cy="4870495"/>
          </a:xfrm>
        </p:grpSpPr>
        <p:grpSp>
          <p:nvGrpSpPr>
            <p:cNvPr id="35850" name="组合 3"/>
            <p:cNvGrpSpPr/>
            <p:nvPr/>
          </p:nvGrpSpPr>
          <p:grpSpPr bwMode="auto">
            <a:xfrm>
              <a:off x="362756" y="0"/>
              <a:ext cx="4594174" cy="4706233"/>
              <a:chOff x="0" y="0"/>
              <a:chExt cx="4911907" cy="4959490"/>
            </a:xfrm>
          </p:grpSpPr>
          <p:sp>
            <p:nvSpPr>
              <p:cNvPr id="35852" name="椭圆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23994" cy="4823994"/>
              </a:xfrm>
              <a:prstGeom prst="ellipse">
                <a:avLst/>
              </a:prstGeom>
              <a:solidFill>
                <a:schemeClr val="bg1">
                  <a:alpha val="29803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853" name="空心弧 2"/>
              <p:cNvSpPr/>
              <p:nvPr/>
            </p:nvSpPr>
            <p:spPr bwMode="auto">
              <a:xfrm>
                <a:off x="87914" y="135496"/>
                <a:ext cx="4823993" cy="4823994"/>
              </a:xfrm>
              <a:custGeom>
                <a:avLst/>
                <a:gdLst>
                  <a:gd name="T0" fmla="*/ 324266 w 4823993"/>
                  <a:gd name="T1" fmla="*/ 1204060 h 4823994"/>
                  <a:gd name="T2" fmla="*/ 2077499 w 4823993"/>
                  <a:gd name="T3" fmla="*/ 23307 h 4823994"/>
                  <a:gd name="T4" fmla="*/ 2094010 w 4823993"/>
                  <a:gd name="T5" fmla="*/ 141212 h 4823994"/>
                  <a:gd name="T6" fmla="*/ 427317 w 4823993"/>
                  <a:gd name="T7" fmla="*/ 1263684 h 4823994"/>
                  <a:gd name="T8" fmla="*/ 324266 w 4823993"/>
                  <a:gd name="T9" fmla="*/ 1204060 h 48239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23993" h="4823994">
                    <a:moveTo>
                      <a:pt x="324266" y="1204060"/>
                    </a:moveTo>
                    <a:cubicBezTo>
                      <a:pt x="695916" y="561722"/>
                      <a:pt x="1342564" y="126222"/>
                      <a:pt x="2077499" y="23307"/>
                    </a:cubicBezTo>
                    <a:lnTo>
                      <a:pt x="2094010" y="141212"/>
                    </a:lnTo>
                    <a:cubicBezTo>
                      <a:pt x="1395351" y="239048"/>
                      <a:pt x="780622" y="653051"/>
                      <a:pt x="427317" y="1263684"/>
                    </a:cubicBezTo>
                    <a:lnTo>
                      <a:pt x="324266" y="1204060"/>
                    </a:lnTo>
                    <a:close/>
                  </a:path>
                </a:pathLst>
              </a:custGeom>
              <a:solidFill>
                <a:schemeClr val="bg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5851" name="空心弧 10"/>
            <p:cNvSpPr/>
            <p:nvPr/>
          </p:nvSpPr>
          <p:spPr bwMode="auto">
            <a:xfrm rot="-6506396">
              <a:off x="-1" y="46499"/>
              <a:ext cx="4823993" cy="4823994"/>
            </a:xfrm>
            <a:custGeom>
              <a:avLst/>
              <a:gdLst>
                <a:gd name="T0" fmla="*/ 1024484 w 4823993"/>
                <a:gd name="T1" fmla="*/ 439046 h 4823994"/>
                <a:gd name="T2" fmla="*/ 2479666 w 4823993"/>
                <a:gd name="T3" fmla="*/ 950 h 4823994"/>
                <a:gd name="T4" fmla="*/ 2476232 w 4823993"/>
                <a:gd name="T5" fmla="*/ 123286 h 4823994"/>
                <a:gd name="T6" fmla="*/ 1094886 w 4823993"/>
                <a:gd name="T7" fmla="*/ 539153 h 4823994"/>
                <a:gd name="T8" fmla="*/ 1024484 w 4823993"/>
                <a:gd name="T9" fmla="*/ 439046 h 4823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23993" h="4823994">
                  <a:moveTo>
                    <a:pt x="1024484" y="439046"/>
                  </a:moveTo>
                  <a:cubicBezTo>
                    <a:pt x="1449667" y="140029"/>
                    <a:pt x="1960071" y="-13633"/>
                    <a:pt x="2479666" y="950"/>
                  </a:cubicBezTo>
                  <a:cubicBezTo>
                    <a:pt x="2478521" y="41729"/>
                    <a:pt x="2477377" y="82507"/>
                    <a:pt x="2476232" y="123286"/>
                  </a:cubicBezTo>
                  <a:cubicBezTo>
                    <a:pt x="1983001" y="109443"/>
                    <a:pt x="1498495" y="255308"/>
                    <a:pt x="1094886" y="539153"/>
                  </a:cubicBezTo>
                  <a:lnTo>
                    <a:pt x="1024484" y="439046"/>
                  </a:lnTo>
                  <a:close/>
                </a:path>
              </a:pathLst>
            </a:cu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3559" name="文本框 24"/>
          <p:cNvSpPr txBox="1">
            <a:spLocks noChangeArrowheads="1"/>
          </p:cNvSpPr>
          <p:nvPr/>
        </p:nvSpPr>
        <p:spPr bwMode="auto">
          <a:xfrm>
            <a:off x="4124325" y="2895600"/>
            <a:ext cx="4319588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>
                <a:solidFill>
                  <a:srgbClr val="FFFFFF"/>
                </a:solidFill>
              </a:rPr>
              <a:t>Thank you</a:t>
            </a:r>
            <a:endParaRPr lang="zh-CN" altLang="en-US" sz="6600">
              <a:solidFill>
                <a:srgbClr val="FFFFFF"/>
              </a:solidFill>
            </a:endParaRPr>
          </a:p>
        </p:txBody>
      </p:sp>
      <p:sp>
        <p:nvSpPr>
          <p:cNvPr id="23561" name="椭圆 27"/>
          <p:cNvSpPr>
            <a:spLocks noChangeArrowheads="1"/>
          </p:cNvSpPr>
          <p:nvPr/>
        </p:nvSpPr>
        <p:spPr bwMode="auto">
          <a:xfrm>
            <a:off x="7608888" y="3863975"/>
            <a:ext cx="1223962" cy="1223963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562" name="椭圆 28"/>
          <p:cNvSpPr>
            <a:spLocks noChangeArrowheads="1"/>
          </p:cNvSpPr>
          <p:nvPr/>
        </p:nvSpPr>
        <p:spPr bwMode="auto">
          <a:xfrm>
            <a:off x="8418513" y="3729038"/>
            <a:ext cx="806450" cy="868362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563" name="椭圆 11"/>
          <p:cNvSpPr>
            <a:spLocks noChangeArrowheads="1"/>
          </p:cNvSpPr>
          <p:nvPr/>
        </p:nvSpPr>
        <p:spPr bwMode="auto">
          <a:xfrm>
            <a:off x="2439988" y="2378075"/>
            <a:ext cx="366712" cy="366713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564" name="椭圆 12"/>
          <p:cNvSpPr>
            <a:spLocks noChangeArrowheads="1"/>
          </p:cNvSpPr>
          <p:nvPr/>
        </p:nvSpPr>
        <p:spPr bwMode="auto">
          <a:xfrm>
            <a:off x="2611438" y="1852613"/>
            <a:ext cx="246062" cy="246062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565" name="椭圆 13"/>
          <p:cNvSpPr>
            <a:spLocks noChangeArrowheads="1"/>
          </p:cNvSpPr>
          <p:nvPr/>
        </p:nvSpPr>
        <p:spPr bwMode="auto">
          <a:xfrm>
            <a:off x="1938338" y="2438400"/>
            <a:ext cx="185737" cy="185738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utoUpdateAnimBg="0"/>
      <p:bldP spid="23561" grpId="0" animBg="1" autoUpdateAnimBg="0"/>
      <p:bldP spid="23562" grpId="0" animBg="1" autoUpdateAnimBg="0"/>
      <p:bldP spid="23563" grpId="0" animBg="1" autoUpdateAnimBg="0"/>
      <p:bldP spid="23564" grpId="0" animBg="1" autoUpdateAnimBg="0"/>
      <p:bldP spid="2356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13"/>
          <p:cNvSpPr>
            <a:spLocks noChangeArrowheads="1"/>
          </p:cNvSpPr>
          <p:nvPr/>
        </p:nvSpPr>
        <p:spPr bwMode="auto">
          <a:xfrm>
            <a:off x="3182938" y="2420938"/>
            <a:ext cx="2663825" cy="2663825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26" name="文本框 17"/>
          <p:cNvSpPr txBox="1">
            <a:spLocks noChangeArrowheads="1"/>
          </p:cNvSpPr>
          <p:nvPr/>
        </p:nvSpPr>
        <p:spPr bwMode="auto">
          <a:xfrm>
            <a:off x="5445125" y="2814638"/>
            <a:ext cx="6175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7" name="文本框 18"/>
          <p:cNvSpPr txBox="1">
            <a:spLocks noChangeArrowheads="1"/>
          </p:cNvSpPr>
          <p:nvPr/>
        </p:nvSpPr>
        <p:spPr bwMode="auto">
          <a:xfrm>
            <a:off x="6128068" y="2876233"/>
            <a:ext cx="312896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小程序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29" name="文本框 20"/>
          <p:cNvSpPr txBox="1">
            <a:spLocks noChangeArrowheads="1"/>
          </p:cNvSpPr>
          <p:nvPr/>
        </p:nvSpPr>
        <p:spPr bwMode="auto">
          <a:xfrm>
            <a:off x="6194108" y="4378008"/>
            <a:ext cx="312896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开发前的一些准备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31" name="文本框 22"/>
          <p:cNvSpPr txBox="1">
            <a:spLocks noChangeArrowheads="1"/>
          </p:cNvSpPr>
          <p:nvPr/>
        </p:nvSpPr>
        <p:spPr bwMode="auto">
          <a:xfrm>
            <a:off x="5445125" y="4316413"/>
            <a:ext cx="61753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2" name="椭圆 29"/>
          <p:cNvSpPr>
            <a:spLocks noChangeArrowheads="1"/>
          </p:cNvSpPr>
          <p:nvPr/>
        </p:nvSpPr>
        <p:spPr bwMode="auto">
          <a:xfrm>
            <a:off x="2593975" y="2241550"/>
            <a:ext cx="1223963" cy="1223963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33" name="文本框 23"/>
          <p:cNvSpPr txBox="1">
            <a:spLocks noChangeArrowheads="1"/>
          </p:cNvSpPr>
          <p:nvPr/>
        </p:nvSpPr>
        <p:spPr bwMode="auto">
          <a:xfrm>
            <a:off x="2844800" y="2681288"/>
            <a:ext cx="194786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6"/>
          <p:cNvSpPr>
            <a:spLocks noChangeArrowheads="1"/>
          </p:cNvSpPr>
          <p:nvPr/>
        </p:nvSpPr>
        <p:spPr bwMode="auto">
          <a:xfrm>
            <a:off x="6062663" y="2840038"/>
            <a:ext cx="2932112" cy="4714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" name="矩形 16"/>
          <p:cNvSpPr>
            <a:spLocks noChangeArrowheads="1"/>
          </p:cNvSpPr>
          <p:nvPr/>
        </p:nvSpPr>
        <p:spPr bwMode="auto">
          <a:xfrm>
            <a:off x="6062663" y="4341813"/>
            <a:ext cx="2932112" cy="4714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6" grpId="0" autoUpdateAnimBg="0"/>
      <p:bldP spid="5127" grpId="0" autoUpdateAnimBg="0"/>
      <p:bldP spid="5129" grpId="0" autoUpdateAnimBg="0"/>
      <p:bldP spid="5131" grpId="0" autoUpdateAnimBg="0"/>
      <p:bldP spid="5132" grpId="0" bldLvl="0" animBg="1" autoUpdateAnimBg="0"/>
      <p:bldP spid="5133" grpId="0" autoUpdateAnimBg="0"/>
      <p:bldP spid="5" grpId="0" bldLvl="0" animBg="1" autoUpdateAnimBg="0"/>
      <p:bldP spid="6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363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什么是小程序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4" name="组合 1"/>
          <p:cNvGrpSpPr/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7657" name="椭圆 13"/>
            <p:cNvSpPr>
              <a:spLocks noChangeArrowheads="1"/>
            </p:cNvSpPr>
            <p:nvPr/>
          </p:nvSpPr>
          <p:spPr bwMode="auto"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7658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pic>
        <p:nvPicPr>
          <p:cNvPr id="15367" name="图片 6"/>
          <p:cNvPicPr>
            <a:picLocks noChangeAspect="1" noChangeArrowheads="1"/>
          </p:cNvPicPr>
          <p:nvPr/>
        </p:nvPicPr>
        <p:blipFill>
          <a:blip r:embed="rId2" cstate="screen"/>
          <a:srcRect l="7620" t="2060" r="8308"/>
          <a:stretch>
            <a:fillRect/>
          </a:stretch>
        </p:blipFill>
        <p:spPr bwMode="auto">
          <a:xfrm>
            <a:off x="1957388" y="1350963"/>
            <a:ext cx="2478087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矩形 7"/>
          <p:cNvSpPr>
            <a:spLocks noChangeArrowheads="1"/>
          </p:cNvSpPr>
          <p:nvPr/>
        </p:nvSpPr>
        <p:spPr bwMode="auto">
          <a:xfrm>
            <a:off x="5173663" y="4516755"/>
            <a:ext cx="5499100" cy="131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张小龙指出，越来越多产品通过公众号来做，因为这里开发、获取用户和传播成本更低。拆分出来的服务号并没有提供更好的服务,所以微信内部研究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新的形态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545" y="2225040"/>
            <a:ext cx="1990090" cy="1312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2395" y="1539875"/>
            <a:ext cx="1807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92395" y="4284345"/>
            <a:ext cx="1807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出现的原因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5173663" y="1996440"/>
            <a:ext cx="5499100" cy="228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前身名叫“应用号”，因为苹果的介入而改为小程序，小程序的理念是“</a:t>
            </a:r>
            <a:r>
              <a:rPr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用完即走</a:t>
            </a: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”，目标是“逼死”所有的应用程序。</a:t>
            </a:r>
            <a:endParaRPr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简单来说：是嵌入微信里的App，可以有美团小程序来团购，可以用饿了么小程序订外卖，不占用任何空间，解决手机缓存、内存和满屏的App问题。</a:t>
            </a:r>
            <a:endParaRPr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从普通开发者方面来讲，它更像是一个运行在微信上的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545" y="4174490"/>
            <a:ext cx="2007235" cy="93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 autoUpdateAnimBg="0"/>
      <p:bldP spid="15363" grpId="0" autoUpdateAnimBg="0"/>
      <p:bldP spid="15368" grpId="0" autoUpdateAnimBg="0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363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什么是小程序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4" name="组合 1"/>
          <p:cNvGrpSpPr/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7657" name="椭圆 13"/>
            <p:cNvSpPr>
              <a:spLocks noChangeArrowheads="1"/>
            </p:cNvSpPr>
            <p:nvPr/>
          </p:nvSpPr>
          <p:spPr bwMode="auto"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7658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pic>
        <p:nvPicPr>
          <p:cNvPr id="15367" name="图片 6"/>
          <p:cNvPicPr>
            <a:picLocks noChangeAspect="1" noChangeArrowheads="1"/>
          </p:cNvPicPr>
          <p:nvPr/>
        </p:nvPicPr>
        <p:blipFill>
          <a:blip r:embed="rId2" cstate="screen"/>
          <a:srcRect l="7620" t="2060" r="8308"/>
          <a:stretch>
            <a:fillRect/>
          </a:stretch>
        </p:blipFill>
        <p:spPr bwMode="auto">
          <a:xfrm>
            <a:off x="1957388" y="1350963"/>
            <a:ext cx="2478087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975" y="3024505"/>
            <a:ext cx="1990090" cy="1312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32070" y="1844675"/>
            <a:ext cx="1807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5173980" y="2268220"/>
            <a:ext cx="5803265" cy="86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购物、导航、听歌、点餐等生活服务类功能</a:t>
            </a:r>
            <a:endParaRPr 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https://developers.weixin.qq.com/miniprogram/dev/api/file.html</a:t>
            </a:r>
            <a:endParaRPr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6461377353368316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775" y="3437255"/>
            <a:ext cx="1308735" cy="2327275"/>
          </a:xfrm>
          <a:prstGeom prst="rect">
            <a:avLst/>
          </a:prstGeom>
        </p:spPr>
      </p:pic>
      <p:pic>
        <p:nvPicPr>
          <p:cNvPr id="6" name="图片 5" descr="420310473975947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565" y="3436620"/>
            <a:ext cx="1308735" cy="2327910"/>
          </a:xfrm>
          <a:prstGeom prst="rect">
            <a:avLst/>
          </a:prstGeom>
        </p:spPr>
      </p:pic>
      <p:pic>
        <p:nvPicPr>
          <p:cNvPr id="7" name="图片 6" descr="983020757047278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005" y="3489325"/>
            <a:ext cx="1278890" cy="2275205"/>
          </a:xfrm>
          <a:prstGeom prst="rect">
            <a:avLst/>
          </a:prstGeom>
        </p:spPr>
      </p:pic>
      <p:pic>
        <p:nvPicPr>
          <p:cNvPr id="8" name="图片 7" descr="5783880504750289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173980" y="3489325"/>
            <a:ext cx="1279525" cy="2275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3" grpId="0" autoUpdateAnimBg="0"/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363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4" name="组合 1"/>
          <p:cNvGrpSpPr/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7657" name="椭圆 13"/>
            <p:cNvSpPr>
              <a:spLocks noChangeArrowheads="1"/>
            </p:cNvSpPr>
            <p:nvPr/>
          </p:nvSpPr>
          <p:spPr bwMode="auto"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7658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pic>
        <p:nvPicPr>
          <p:cNvPr id="15367" name="图片 6"/>
          <p:cNvPicPr>
            <a:picLocks noChangeAspect="1" noChangeArrowheads="1"/>
          </p:cNvPicPr>
          <p:nvPr/>
        </p:nvPicPr>
        <p:blipFill>
          <a:blip r:embed="rId2" cstate="screen"/>
          <a:srcRect l="7620" t="2060" r="8308"/>
          <a:stretch>
            <a:fillRect/>
          </a:stretch>
        </p:blipFill>
        <p:spPr bwMode="auto">
          <a:xfrm>
            <a:off x="1957388" y="1350963"/>
            <a:ext cx="2478087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975" y="3024505"/>
            <a:ext cx="1990090" cy="1312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73980" y="1473835"/>
            <a:ext cx="614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http://baijiahao.baidu.com/s?id=1602336271035257229&amp;wfr=spider&amp;for=pc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5173980" y="1842135"/>
            <a:ext cx="5803265" cy="396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对于大众创业者而言</a:t>
            </a:r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企业启动初期，没有足够的经费和市场效益的前提下。盲目的去开发APP是不得当的行为。这个时候，小而轻便，功能丰富的小程序是个最好的选择。不仅开发费用比APP较低，而且依附微信生态，能够实现病毒性复制传播。</a:t>
            </a:r>
            <a:r>
              <a:rPr 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（成本低、风险低）</a:t>
            </a:r>
            <a:endParaRPr 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对于一般商家而言</a:t>
            </a:r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电商平台上开设电商店铺，除了每年要交给平台固定的套餐费用之外，还需要被平台从流水里抽出几个点，一年下来被平台抽去的利润惊人。O2O平台已经变成红海，甚至满溢。而很多线上平台则是通过流量绑架商户，每年吃掉商家大量的利润。但是小程序却可以有效地和公众号进行打通，通过企业的合理营运。避开现有电商平台的各种巨额费用。通过小程序商城，直接在微商上，直接连接用户，与用户相互交流，获取流量并获得转化。而小程序其本身在微信体系内也拥有多达四十个流量入口，可以与微信的整个生态完美地结合。让企业的品牌走的更远，不受拘束。</a:t>
            </a:r>
            <a:r>
              <a:rPr 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（成本低、运营简单收益高）</a:t>
            </a:r>
            <a:endParaRPr 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对开发者来讲</a:t>
            </a:r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，小程序开发门槛相对较低，难度不及APP，容易快速上手</a:t>
            </a:r>
            <a:endParaRPr 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3" grpId="0" autoUpdateAnimBg="0"/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363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什么是小程序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4" name="组合 1"/>
          <p:cNvGrpSpPr/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7657" name="椭圆 13"/>
            <p:cNvSpPr>
              <a:spLocks noChangeArrowheads="1"/>
            </p:cNvSpPr>
            <p:nvPr/>
          </p:nvSpPr>
          <p:spPr bwMode="auto"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7658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288415" y="1119505"/>
            <a:ext cx="9529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小程序这么叼，是不是可以完全替代</a:t>
            </a:r>
            <a:r>
              <a:rPr lang="en-US" altLang="zh-CN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了？</a:t>
            </a:r>
            <a:endParaRPr lang="zh-CN" altLang="en-US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1585" y="1628775"/>
            <a:ext cx="1000379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原生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App: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一个原生程序，一般运行在机器操作系统上，有很强的交互，一般静态资源都是在本地	的。浏览使用方便，体验度高。在实现上要么使用Objecttive-c和cocoaTouch 	Framework撰写IOS程序，要么选择java+Android Framework撰写android应用.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优点： 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可访问手机所有功能（GPS、摄像头）；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速度更快、性能高、整体用户体验不错；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可线下使用（因为是在跟Web相对地平台上使用的）；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支持大量图形和动画; 容易发现（在App Store里面）和重新发现（应用图标会一直在主	页上）；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应用下载能创造盈利（当然App Store抽取20-30% 的营收）。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缺点： 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开发成本高；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支持设备非常有限（一般是哪个系统就在哪个平台专属设备上用）；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上线时间不确定（App Store审核过程不一）；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内容限制（App Store限制）；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获得新版本时需重新下载应用更新。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363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什么是小程序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4" name="组合 1"/>
          <p:cNvGrpSpPr/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7657" name="椭圆 13"/>
            <p:cNvSpPr>
              <a:spLocks noChangeArrowheads="1"/>
            </p:cNvSpPr>
            <p:nvPr/>
          </p:nvSpPr>
          <p:spPr bwMode="auto"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7658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071880" y="1192530"/>
            <a:ext cx="104552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App: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生存在浏览器里的应用，所以只能运行在浏览器里，宿主是浏览器，不再是操作系统。资		   源一般都在网络上。说的根本点就是一个触屏版的网站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 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支持设备广泛；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较低的开发成本；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可即时上线；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无内容限制；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用户可以直接使用最新版本（自动更新，不需用户手动更新）。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 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表现略差（对联网的要求比较大）；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用户体验没那么炫；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图片和动画支持性不高；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没法在App Store中下载、无法通过应用下载获得盈利机会；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要求联网；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对手机特点有限制（摄像头、GPS等）。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363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什么是小程序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4" name="组合 1"/>
          <p:cNvGrpSpPr/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7657" name="椭圆 13"/>
            <p:cNvSpPr>
              <a:spLocks noChangeArrowheads="1"/>
            </p:cNvSpPr>
            <p:nvPr/>
          </p:nvSpPr>
          <p:spPr bwMode="auto"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7658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71880" y="1119505"/>
            <a:ext cx="992949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混合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App: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介于web-app、native-app这两者之间的app,它虽然看上去是一个Native App，但只有一个UI WebView，里面访问的是一个Web App，比如掌上百度和淘宝客户端Android版，走的也是Hybrid App的路线，不过掌上百度里面封装的不是WebView，而是自己的浏览内核，所以体验上更像客户端，更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高效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 综合一下就是：“Hybrid App同时使用网页语言与程序语言开发，通过应用商店区分移动操作系统分发，用户需要安装使用的移动应用”。总体特性更接近Native App但是和Web App区别较大。只是因为同时使用了网页语言编码，所以开发成本和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难度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比Native App要小很多。因此说，Hybrid App兼具了Native App的所有优势，也兼具了Web App使用HTML5跨平台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开发低成本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的优势。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优点： 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兼容多平台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（跨平台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顺利访问手机的多种功能；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App Store中可下载（Wen应用套用原生应用的外壳）；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可线下使用。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缺点： 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不确定上线时间；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用户体验不如本地应用；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性能稍慢（需要连接网络）；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just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技术还不是很成熟。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363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什么是小程序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4" name="组合 1"/>
          <p:cNvGrpSpPr/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7657" name="椭圆 13"/>
            <p:cNvSpPr>
              <a:spLocks noChangeArrowheads="1"/>
            </p:cNvSpPr>
            <p:nvPr/>
          </p:nvSpPr>
          <p:spPr bwMode="auto"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7658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71880" y="1181100"/>
            <a:ext cx="102565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流应用：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“流应用”是360赋予“生活助手”中移动应用软件的新名称，指的是一种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无需安装、即点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即用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的全功能。流应用是DCloud公司开发的一种可以让手机App安装包实现边用边下的技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术。利用js的动态语言特点，把手机端App的安装包拆解，流式下载到手机端。类似流媒体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边看边下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一样，流应用也可以边用边下。再辅以特殊的压缩解码技术，使得流应用可以在5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秒内完成App的下载-安装-启动全过程。（http://www.dcloud.io/streamapp.html）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无需下载安装，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即点即用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安装包小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本地化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可以离线使用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基</a:t>
            </a:r>
            <a:r>
              <a: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于HTM5+的技术的增强型js引擎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，可以调用更多的原生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  <a:endParaRPr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依托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浏览器，功能受限制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需要安装流应用引擎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用户体验和效率上肯定不如APP原生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入口单一，以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手机助手为主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3" grpId="0" autoUpdateAnimBg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3330</Words>
  <Application>WPS 演示</Application>
  <PresentationFormat>自定义</PresentationFormat>
  <Paragraphs>173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Calibri Light</vt:lpstr>
      <vt:lpstr>Calibri</vt:lpstr>
      <vt:lpstr>微软雅黑</vt:lpstr>
      <vt:lpstr>Arial Unicode MS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iOS风格</dc:title>
  <dc:creator>第一PPT</dc:creator>
  <cp:keywords>www.1ppt.com</cp:keywords>
  <cp:lastModifiedBy>huangss</cp:lastModifiedBy>
  <cp:revision>124</cp:revision>
  <dcterms:created xsi:type="dcterms:W3CDTF">2015-06-08T08:52:00Z</dcterms:created>
  <dcterms:modified xsi:type="dcterms:W3CDTF">2018-08-09T05:59:05Z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