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78" r:id="rId3"/>
    <p:sldId id="260" r:id="rId4"/>
    <p:sldId id="259" r:id="rId5"/>
    <p:sldId id="262" r:id="rId6"/>
    <p:sldId id="263" r:id="rId7"/>
    <p:sldId id="265" r:id="rId8"/>
    <p:sldId id="264" r:id="rId9"/>
    <p:sldId id="277" r:id="rId10"/>
    <p:sldId id="266" r:id="rId11"/>
    <p:sldId id="268" r:id="rId12"/>
    <p:sldId id="267" r:id="rId13"/>
    <p:sldId id="269" r:id="rId14"/>
    <p:sldId id="270" r:id="rId15"/>
    <p:sldId id="271" r:id="rId16"/>
    <p:sldId id="274" r:id="rId17"/>
    <p:sldId id="275" r:id="rId18"/>
    <p:sldId id="308" r:id="rId19"/>
    <p:sldId id="310" r:id="rId20"/>
    <p:sldId id="311" r:id="rId21"/>
    <p:sldId id="312" r:id="rId22"/>
    <p:sldId id="279" r:id="rId23"/>
    <p:sldId id="280" r:id="rId24"/>
    <p:sldId id="282" r:id="rId25"/>
    <p:sldId id="313" r:id="rId26"/>
    <p:sldId id="314" r:id="rId27"/>
    <p:sldId id="315" r:id="rId28"/>
    <p:sldId id="316" r:id="rId29"/>
    <p:sldId id="317" r:id="rId30"/>
    <p:sldId id="318" r:id="rId31"/>
    <p:sldId id="283" r:id="rId32"/>
    <p:sldId id="284" r:id="rId33"/>
    <p:sldId id="286" r:id="rId34"/>
    <p:sldId id="307" r:id="rId35"/>
    <p:sldId id="291" r:id="rId36"/>
    <p:sldId id="295" r:id="rId37"/>
    <p:sldId id="296" r:id="rId38"/>
    <p:sldId id="297" r:id="rId39"/>
    <p:sldId id="298" r:id="rId40"/>
    <p:sldId id="300" r:id="rId41"/>
    <p:sldId id="301" r:id="rId42"/>
    <p:sldId id="303" r:id="rId43"/>
    <p:sldId id="304" r:id="rId44"/>
    <p:sldId id="3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6242" autoAdjust="0"/>
  </p:normalViewPr>
  <p:slideViewPr>
    <p:cSldViewPr snapToGrid="0">
      <p:cViewPr varScale="1">
        <p:scale>
          <a:sx n="98" d="100"/>
          <a:sy n="98" d="100"/>
        </p:scale>
        <p:origin x="96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DA9EE-54A2-477C-AEB9-809997B96F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4AA5-303F-4FF9-9527-F63A83D98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57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4AA5-303F-4FF9-9527-F63A83D98D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21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49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3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6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8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8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68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89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8DBC-31B0-4B92-AF78-88FAE7396B67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88F91-0565-4848-B490-CECC0A153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32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HTML/CSS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234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652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은 태그를 기반으로 되어있다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여는 태그와 닫는 태그 사이에 코드를 작성한다</a:t>
            </a:r>
            <a:r>
              <a:rPr lang="en-US" altLang="ko-KR" dirty="0">
                <a:latin typeface="+mn-ea"/>
              </a:rPr>
              <a:t>. (</a:t>
            </a:r>
            <a:r>
              <a:rPr lang="ko-KR" altLang="en-US" dirty="0">
                <a:latin typeface="+mn-ea"/>
              </a:rPr>
              <a:t>닫는 태그가 없는 경우도 있음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&lt;title&gt; : </a:t>
            </a:r>
            <a:r>
              <a:rPr lang="ko-KR" altLang="en-US" dirty="0">
                <a:latin typeface="+mn-ea"/>
              </a:rPr>
              <a:t>여는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&lt;/title&gt; : </a:t>
            </a:r>
            <a:r>
              <a:rPr lang="ko-KR" altLang="en-US" dirty="0">
                <a:latin typeface="+mn-ea"/>
              </a:rPr>
              <a:t>닫는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&lt;p&gt;&lt;/p&gt; : paragraph </a:t>
            </a:r>
            <a:r>
              <a:rPr lang="ko-KR" altLang="en-US" dirty="0" err="1">
                <a:latin typeface="+mn-ea"/>
              </a:rPr>
              <a:t>본문글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&lt;h1&gt;&lt;/h1&gt;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&lt;h2&gt;&lt;/h2&gt;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&lt;h3&gt;&lt;/h3&gt;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&lt;h4&gt;&lt;/h4&gt;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&lt;h5&gt;&lt;/h5&gt;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&lt;h6&gt;&lt;/h6&gt; : heading </a:t>
            </a:r>
            <a:r>
              <a:rPr lang="ko-KR" altLang="en-US" dirty="0" err="1">
                <a:latin typeface="+mn-ea"/>
              </a:rPr>
              <a:t>제목글</a:t>
            </a: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br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줄바꿈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0DABA3-2F96-0D2F-FC0F-E9C26182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117" y="2256312"/>
            <a:ext cx="5871161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1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3241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&lt;button&gt;&lt;/button&gt; : </a:t>
            </a:r>
            <a:r>
              <a:rPr lang="ko-KR" altLang="en-US" dirty="0">
                <a:latin typeface="+mn-ea"/>
              </a:rPr>
              <a:t>버튼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&lt;button&gt;</a:t>
            </a:r>
            <a:r>
              <a:rPr lang="ko-KR" altLang="en-US" dirty="0">
                <a:latin typeface="+mn-ea"/>
              </a:rPr>
              <a:t>버튼입니다</a:t>
            </a:r>
            <a:r>
              <a:rPr lang="en-US" altLang="ko-KR" dirty="0">
                <a:latin typeface="+mn-ea"/>
              </a:rPr>
              <a:t>&lt;/button&gt;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을 그 다음줄에 입력해보자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49EED-7EBC-6E37-F356-8025BC3C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88" y="3501957"/>
            <a:ext cx="2733068" cy="2884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0EDD0F-163A-59CD-0B11-9CE03DF6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053" y="2695146"/>
            <a:ext cx="1914792" cy="3639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9CB4E-38D9-70D3-9366-03710F763320}"/>
              </a:ext>
            </a:extLst>
          </p:cNvPr>
          <p:cNvSpPr txBox="1"/>
          <p:nvPr/>
        </p:nvSpPr>
        <p:spPr>
          <a:xfrm>
            <a:off x="2518913" y="644550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코드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96BB6-498A-CB6C-125D-F73FD71DFE1C}"/>
              </a:ext>
            </a:extLst>
          </p:cNvPr>
          <p:cNvSpPr txBox="1"/>
          <p:nvPr/>
        </p:nvSpPr>
        <p:spPr>
          <a:xfrm>
            <a:off x="7975053" y="6274759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결과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06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5" y="596799"/>
            <a:ext cx="10515600" cy="586226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태그별로 각기 다른 속성들을 갖고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이미지 태그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=“”&gt; : </a:t>
            </a:r>
            <a:r>
              <a:rPr lang="ko-KR" altLang="en-US" dirty="0">
                <a:latin typeface="+mn-ea"/>
              </a:rPr>
              <a:t>이미지 태그의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속성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웹사이트에서 이미지를 하나 다운로드 받고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왼쪽 폴더창에 넣은 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이미지 이름을 </a:t>
            </a: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src</a:t>
            </a:r>
            <a:r>
              <a:rPr lang="en-US" altLang="ko-KR" dirty="0">
                <a:latin typeface="+mn-ea"/>
              </a:rPr>
              <a:t>=“”&gt; </a:t>
            </a:r>
            <a:r>
              <a:rPr lang="ko-KR" altLang="en-US" dirty="0">
                <a:latin typeface="+mn-ea"/>
              </a:rPr>
              <a:t>의 큰따옴표 사이에 입력해보자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8C55A9-312C-DFF3-CAFD-4012C150A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117" y="314696"/>
            <a:ext cx="4571682" cy="33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9" y="49786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&lt;a&gt;&lt;/a&gt; : </a:t>
            </a:r>
            <a:r>
              <a:rPr lang="ko-KR" altLang="en-US" dirty="0">
                <a:latin typeface="+mn-ea"/>
              </a:rPr>
              <a:t>링크 태그</a:t>
            </a:r>
            <a:r>
              <a:rPr lang="en-US" altLang="ko-KR" dirty="0">
                <a:latin typeface="+mn-ea"/>
              </a:rPr>
              <a:t>(anchor)</a:t>
            </a: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href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속성을 집어넣어 해당 글자를 클릭하면 그 페이지로 이동하게 해준다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태그마다 적을 수 있는 속성이 다르다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pt-BR" altLang="ko-KR" dirty="0">
                <a:latin typeface="+mn-ea"/>
              </a:rPr>
              <a:t>&lt;a href="https://www.naver.com/"&gt;</a:t>
            </a:r>
            <a:r>
              <a:rPr lang="ko-KR" altLang="pt-BR" dirty="0">
                <a:latin typeface="+mn-ea"/>
              </a:rPr>
              <a:t>네이버</a:t>
            </a:r>
            <a:r>
              <a:rPr lang="pt-BR" altLang="ko-KR" dirty="0">
                <a:latin typeface="+mn-ea"/>
              </a:rPr>
              <a:t>&lt;/a&gt;</a:t>
            </a:r>
          </a:p>
          <a:p>
            <a:pPr marL="0" indent="0">
              <a:buNone/>
            </a:pPr>
            <a:r>
              <a:rPr lang="pt-BR" altLang="ko-KR" dirty="0">
                <a:latin typeface="+mn-ea"/>
              </a:rPr>
              <a:t>&lt;a href="https://www.google.com/"&gt;</a:t>
            </a:r>
            <a:r>
              <a:rPr lang="ko-KR" altLang="pt-BR" dirty="0">
                <a:latin typeface="+mn-ea"/>
              </a:rPr>
              <a:t>구글</a:t>
            </a:r>
            <a:r>
              <a:rPr lang="pt-BR" altLang="ko-KR" dirty="0">
                <a:latin typeface="+mn-ea"/>
              </a:rPr>
              <a:t>&lt;/a&gt;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71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533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sz="4600" dirty="0">
                <a:latin typeface="+mn-ea"/>
              </a:rPr>
              <a:t>HTML</a:t>
            </a:r>
            <a:r>
              <a:rPr lang="ko-KR" altLang="en-US" sz="4600" dirty="0">
                <a:latin typeface="+mn-ea"/>
              </a:rPr>
              <a:t> 기초</a:t>
            </a:r>
            <a:endParaRPr lang="en-US" altLang="ko-KR" sz="4600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&gt;&lt;/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리스트 태그 </a:t>
            </a:r>
            <a:r>
              <a:rPr lang="en-US" altLang="ko-KR" dirty="0">
                <a:latin typeface="+mn-ea"/>
              </a:rPr>
              <a:t>(unordered list, </a:t>
            </a:r>
            <a:r>
              <a:rPr lang="ko-KR" altLang="en-US" dirty="0" err="1">
                <a:latin typeface="+mn-ea"/>
              </a:rPr>
              <a:t>순서없는</a:t>
            </a:r>
            <a:r>
              <a:rPr lang="ko-KR" altLang="en-US" dirty="0">
                <a:latin typeface="+mn-ea"/>
              </a:rPr>
              <a:t> 리스트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&gt;&lt;/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 : </a:t>
            </a:r>
            <a:r>
              <a:rPr lang="ko-KR" altLang="en-US" dirty="0">
                <a:latin typeface="+mn-ea"/>
              </a:rPr>
              <a:t>리스트 태그 </a:t>
            </a:r>
            <a:r>
              <a:rPr lang="en-US" altLang="ko-KR" dirty="0">
                <a:latin typeface="+mn-ea"/>
              </a:rPr>
              <a:t>(ordered list, </a:t>
            </a:r>
            <a:r>
              <a:rPr lang="ko-KR" altLang="en-US" dirty="0" err="1">
                <a:latin typeface="+mn-ea"/>
              </a:rPr>
              <a:t>순서있는</a:t>
            </a:r>
            <a:r>
              <a:rPr lang="ko-KR" altLang="en-US" dirty="0">
                <a:latin typeface="+mn-ea"/>
              </a:rPr>
              <a:t> 리스트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&lt;li&gt;&lt;/li&gt; : </a:t>
            </a:r>
            <a:r>
              <a:rPr lang="ko-KR" altLang="en-US" dirty="0">
                <a:latin typeface="+mn-ea"/>
              </a:rPr>
              <a:t>리스트 아이템 태그 </a:t>
            </a:r>
            <a:r>
              <a:rPr lang="en-US" altLang="ko-KR" dirty="0">
                <a:latin typeface="+mn-ea"/>
              </a:rPr>
              <a:t>(list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item,</a:t>
            </a:r>
            <a:r>
              <a:rPr lang="ko-KR" altLang="en-US" dirty="0">
                <a:latin typeface="+mn-ea"/>
              </a:rPr>
              <a:t> 리스트 태그 안에 들어가는 태그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ul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1&lt;/li&gt;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&lt;li&gt;</a:t>
            </a:r>
            <a:r>
              <a:rPr lang="ko-KR" altLang="en-US" dirty="0">
                <a:latin typeface="+mn-ea"/>
              </a:rPr>
              <a:t>항목</a:t>
            </a:r>
            <a:r>
              <a:rPr lang="en-US" altLang="ko-KR" dirty="0">
                <a:latin typeface="+mn-ea"/>
              </a:rPr>
              <a:t>2&lt;/li&gt;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태그 안에 태그를 넣을 수 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70635-5544-EBDA-3BE2-431B5F53ACE8}"/>
              </a:ext>
            </a:extLst>
          </p:cNvPr>
          <p:cNvSpPr txBox="1"/>
          <p:nvPr/>
        </p:nvSpPr>
        <p:spPr>
          <a:xfrm>
            <a:off x="6647846" y="610146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코드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C06E9-B1B7-58EC-CA64-9AA261170431}"/>
              </a:ext>
            </a:extLst>
          </p:cNvPr>
          <p:cNvSpPr txBox="1"/>
          <p:nvPr/>
        </p:nvSpPr>
        <p:spPr>
          <a:xfrm>
            <a:off x="8724665" y="6101468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결과</a:t>
            </a:r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59D410-5446-F58E-33AC-ABF6B94A1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21" y="4672519"/>
            <a:ext cx="1457528" cy="1428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E9CE17-EC1C-7F33-5163-53394FC4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665" y="4916498"/>
            <a:ext cx="857370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9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13538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+mn-ea"/>
              </a:rPr>
              <a:t>태그 안에 태그 넣기</a:t>
            </a:r>
            <a:endParaRPr lang="en-US" altLang="ko-KR" sz="2400" b="1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이미지를 클릭하면 구글로 이동하게 하고 싶다</a:t>
            </a:r>
            <a:r>
              <a:rPr lang="en-US" altLang="ko-KR" sz="2400" dirty="0">
                <a:latin typeface="+mn-ea"/>
              </a:rPr>
              <a:t>?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en-US" altLang="ko-KR" sz="2400" dirty="0">
                <a:latin typeface="+mn-ea"/>
              </a:rPr>
              <a:t>&lt;a </a:t>
            </a:r>
            <a:r>
              <a:rPr lang="en-US" altLang="ko-KR" sz="2400" dirty="0" err="1">
                <a:latin typeface="+mn-ea"/>
              </a:rPr>
              <a:t>href</a:t>
            </a:r>
            <a:r>
              <a:rPr lang="en-US" altLang="ko-KR" sz="2400" dirty="0">
                <a:latin typeface="+mn-ea"/>
              </a:rPr>
              <a:t>=“https://www.google.com/”&gt;&lt;</a:t>
            </a:r>
            <a:r>
              <a:rPr lang="en-US" altLang="ko-KR" sz="2400" dirty="0" err="1">
                <a:latin typeface="+mn-ea"/>
              </a:rPr>
              <a:t>img</a:t>
            </a: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 err="1">
                <a:latin typeface="+mn-ea"/>
              </a:rPr>
              <a:t>src</a:t>
            </a:r>
            <a:r>
              <a:rPr lang="en-US" altLang="ko-KR" sz="2400" dirty="0">
                <a:latin typeface="+mn-ea"/>
              </a:rPr>
              <a:t>=“</a:t>
            </a:r>
            <a:r>
              <a:rPr lang="ko-KR" altLang="en-US" sz="2400" dirty="0">
                <a:latin typeface="+mn-ea"/>
              </a:rPr>
              <a:t>이미지</a:t>
            </a:r>
            <a:r>
              <a:rPr lang="en-US" altLang="ko-KR" sz="2400" dirty="0">
                <a:latin typeface="+mn-ea"/>
              </a:rPr>
              <a:t>”&gt;&lt;/a&gt;</a:t>
            </a:r>
          </a:p>
          <a:p>
            <a:pPr marL="0" indent="0">
              <a:buNone/>
            </a:pP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r>
              <a:rPr lang="ko-KR" altLang="en-US" sz="2400" dirty="0">
                <a:latin typeface="+mn-ea"/>
              </a:rPr>
              <a:t>태그 안에 태그를 넣어준다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E2573-34C0-5086-461F-2AB3B2CC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4323945"/>
            <a:ext cx="5726152" cy="11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13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모든 </a:t>
            </a:r>
            <a:r>
              <a:rPr lang="en-US" altLang="ko-KR" dirty="0"/>
              <a:t>HTML </a:t>
            </a:r>
            <a:r>
              <a:rPr lang="ko-KR" altLang="en-US" dirty="0"/>
              <a:t>태그에는 </a:t>
            </a:r>
            <a:r>
              <a:rPr lang="en-US" altLang="ko-KR" dirty="0"/>
              <a:t>style </a:t>
            </a:r>
            <a:r>
              <a:rPr lang="ko-KR" altLang="en-US" dirty="0"/>
              <a:t>이라는 꾸미기 속성이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img</a:t>
            </a:r>
            <a:r>
              <a:rPr lang="ko-KR" altLang="en-US" dirty="0"/>
              <a:t>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추가하여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width:150px; height:150px;</a:t>
            </a:r>
          </a:p>
          <a:p>
            <a:pPr marL="0" indent="0">
              <a:buNone/>
            </a:pPr>
            <a:r>
              <a:rPr lang="ko-KR" altLang="en-US" dirty="0"/>
              <a:t>을 입력해서 크기를 조정보자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제목 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추가하여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font-size: 28px; </a:t>
            </a:r>
            <a:r>
              <a:rPr lang="ko-KR" altLang="en-US" dirty="0"/>
              <a:t>를 입력해서 글자크기를 조정해보자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font-family: ‘</a:t>
            </a:r>
            <a:r>
              <a:rPr lang="ko-KR" altLang="en-US" dirty="0"/>
              <a:t>궁서체</a:t>
            </a:r>
            <a:r>
              <a:rPr lang="en-US" altLang="ko-KR" dirty="0"/>
              <a:t>’ </a:t>
            </a:r>
            <a:r>
              <a:rPr lang="ko-KR" altLang="en-US" dirty="0"/>
              <a:t>를 입력해서 폰트종류를 바꿔보자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color: purple; </a:t>
            </a:r>
            <a:r>
              <a:rPr lang="ko-KR" altLang="en-US" dirty="0"/>
              <a:t>을 입력해서 글자색을 바꿔보자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letter-spacing: 1px; </a:t>
            </a:r>
            <a:r>
              <a:rPr lang="ko-KR" altLang="en-US" dirty="0"/>
              <a:t>을 입력해서 자간</a:t>
            </a:r>
            <a:r>
              <a:rPr lang="en-US" altLang="ko-KR" dirty="0"/>
              <a:t>(</a:t>
            </a:r>
            <a:r>
              <a:rPr lang="ko-KR" altLang="en-US" dirty="0"/>
              <a:t>글자간격</a:t>
            </a:r>
            <a:r>
              <a:rPr lang="en-US" altLang="ko-KR" dirty="0"/>
              <a:t>)</a:t>
            </a:r>
            <a:r>
              <a:rPr lang="ko-KR" altLang="en-US" dirty="0"/>
              <a:t>을 조정해보자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655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본문 태그에 일부 글자만 </a:t>
            </a:r>
            <a:r>
              <a:rPr lang="en-US" altLang="ko-KR" dirty="0"/>
              <a:t>&lt;span&gt;&lt;/span&gt; </a:t>
            </a:r>
            <a:r>
              <a:rPr lang="ko-KR" altLang="en-US" dirty="0"/>
              <a:t>태그로 감싸서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&lt;span&gt; </a:t>
            </a:r>
            <a:r>
              <a:rPr lang="ko-KR" altLang="en-US" dirty="0"/>
              <a:t>태그에 </a:t>
            </a:r>
            <a:r>
              <a:rPr lang="en-US" altLang="ko-KR" dirty="0"/>
              <a:t>style=“” </a:t>
            </a:r>
            <a:r>
              <a:rPr lang="ko-KR" altLang="en-US" dirty="0"/>
              <a:t>속성을 주면 감싼 글자만 속성이 적용된다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&lt;span&gt;&lt;/span&gt; : </a:t>
            </a:r>
            <a:r>
              <a:rPr lang="ko-KR" altLang="en-US" dirty="0"/>
              <a:t>글자에 속성을 지정하기 위한 역할이 없는 태그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&lt;p&gt;&lt;span style=“”&gt;</a:t>
            </a:r>
            <a:r>
              <a:rPr lang="ko-KR" altLang="en-US" dirty="0"/>
              <a:t>안녕</a:t>
            </a:r>
            <a:r>
              <a:rPr lang="en-US" altLang="ko-KR" dirty="0"/>
              <a:t>&lt;span&gt;</a:t>
            </a:r>
            <a:r>
              <a:rPr lang="ko-KR" altLang="en-US" dirty="0"/>
              <a:t> 하세요</a:t>
            </a:r>
            <a:r>
              <a:rPr lang="en-US" altLang="ko-KR" dirty="0"/>
              <a:t>&lt;p&gt;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font-weight: 900; </a:t>
            </a:r>
            <a:r>
              <a:rPr lang="ko-KR" altLang="en-US" dirty="0"/>
              <a:t>을 주면 굵은 글씨로 바뀐다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44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9A21-4B30-13EE-0470-E2E68D97B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C5C2B-BD07-E222-1A46-C786E01D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303D81-7C1B-AF65-6363-E94B881C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1129064"/>
            <a:ext cx="1164117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92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5479B-D804-BA96-2CCB-B0C6A5B37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30BD6-AFEF-CB9A-994F-02FE164DC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&lt;input&gt;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각종 타입들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47C66D-EE04-3FAC-F09E-5454E644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981" y="1055394"/>
            <a:ext cx="4464548" cy="53988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8527D5-0967-6B16-F509-79E2A039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240" y="1055394"/>
            <a:ext cx="1902457" cy="539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개발환경 셋팅</a:t>
            </a:r>
          </a:p>
        </p:txBody>
      </p:sp>
    </p:spTree>
    <p:extLst>
      <p:ext uri="{BB962C8B-B14F-4D97-AF65-F5344CB8AC3E}">
        <p14:creationId xmlns:p14="http://schemas.microsoft.com/office/powerpoint/2010/main" val="1403076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53EF-DBDE-918C-586E-630493F53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FE44E2-195C-DAB3-E7FA-96F862BD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&lt;table&gt;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BD301-13D7-76D6-7221-F2E066F3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368" y="1551359"/>
            <a:ext cx="3689359" cy="48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46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63796-6C44-7783-8F57-63B36554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5837B-CC23-660B-48C6-AE2D61AA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 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&lt;video&gt;</a:t>
            </a: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 err="1">
                <a:latin typeface="+mn-ea"/>
              </a:rPr>
              <a:t>src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controls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autoplay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muted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loop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width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height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40BB1-6A92-3281-D979-FEB7E0FE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673" y="2802854"/>
            <a:ext cx="6611273" cy="885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A55B2-ABF0-EC40-F7C8-8A4EB2CCE127}"/>
              </a:ext>
            </a:extLst>
          </p:cNvPr>
          <p:cNvSpPr txBox="1"/>
          <p:nvPr/>
        </p:nvSpPr>
        <p:spPr>
          <a:xfrm>
            <a:off x="3743673" y="4748217"/>
            <a:ext cx="693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 </a:t>
            </a:r>
            <a:r>
              <a:rPr lang="en-US" altLang="ko-KR" dirty="0"/>
              <a:t>-&gt; </a:t>
            </a:r>
            <a:r>
              <a:rPr lang="ko-KR" altLang="en-US" dirty="0"/>
              <a:t>공유 </a:t>
            </a:r>
            <a:r>
              <a:rPr lang="en-US" altLang="ko-KR" dirty="0"/>
              <a:t>-&gt; HTML </a:t>
            </a:r>
            <a:r>
              <a:rPr lang="ko-KR" altLang="en-US" dirty="0"/>
              <a:t>태그 클릭</a:t>
            </a:r>
            <a:r>
              <a:rPr lang="en-US" altLang="ko-KR" dirty="0"/>
              <a:t>(embed)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복사하기</a:t>
            </a:r>
            <a:r>
              <a:rPr lang="en-US" altLang="ko-KR" dirty="0"/>
              <a:t>(Copy)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31008D-0555-7155-EC8F-0C845841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31" y="5510029"/>
            <a:ext cx="886901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/>
              <a:t>3. </a:t>
            </a:r>
            <a:r>
              <a:rPr lang="en-US" altLang="ko-KR" dirty="0"/>
              <a:t>CSS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417288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C4F0-B938-1E56-F012-48F03C4F5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AA6B0-9544-4536-FBB7-68467D721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html</a:t>
            </a:r>
            <a:r>
              <a:rPr lang="ko-KR" altLang="en-US" sz="2800" dirty="0">
                <a:latin typeface="+mn-ea"/>
              </a:rPr>
              <a:t>은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속성으로 꾸며줄 수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대부분의 태그는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속성을 갖고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을 변경하는 방법은 세가지로 다음과 같다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r>
              <a:rPr lang="ko-KR" altLang="en-US" sz="2800" dirty="0">
                <a:latin typeface="+mn-ea"/>
              </a:rPr>
              <a:t>태그의 </a:t>
            </a:r>
            <a:r>
              <a:rPr lang="en-US" altLang="ko-KR" sz="2800" dirty="0">
                <a:latin typeface="+mn-ea"/>
              </a:rPr>
              <a:t>style </a:t>
            </a:r>
            <a:r>
              <a:rPr lang="ko-KR" altLang="en-US" sz="2800" dirty="0">
                <a:latin typeface="+mn-ea"/>
              </a:rPr>
              <a:t>속성을 사용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style</a:t>
            </a:r>
            <a:r>
              <a:rPr lang="ko-KR" altLang="en-US" sz="2800" dirty="0">
                <a:latin typeface="+mn-ea"/>
              </a:rPr>
              <a:t>태그와 선택자를 사용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 err="1">
                <a:latin typeface="+mn-ea"/>
              </a:rPr>
              <a:t>css</a:t>
            </a:r>
            <a:r>
              <a:rPr lang="ko-KR" altLang="en-US" sz="2800" dirty="0">
                <a:latin typeface="+mn-ea"/>
              </a:rPr>
              <a:t>파일과 선택자를 사용 </a:t>
            </a:r>
            <a:r>
              <a:rPr lang="en-US" altLang="ko-KR" sz="2800" dirty="0">
                <a:latin typeface="+mn-ea"/>
              </a:rPr>
              <a:t>(cascading style sheet)</a:t>
            </a:r>
          </a:p>
        </p:txBody>
      </p:sp>
    </p:spTree>
    <p:extLst>
      <p:ext uri="{BB962C8B-B14F-4D97-AF65-F5344CB8AC3E}">
        <p14:creationId xmlns:p14="http://schemas.microsoft.com/office/powerpoint/2010/main" val="86442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59D5-2698-0489-6D51-8354CAAA2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8ED21-BB3E-71B5-6F9B-6C7FDDA1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96"/>
            <a:ext cx="10899531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CSS </a:t>
            </a:r>
            <a:r>
              <a:rPr lang="ko-KR" altLang="en-US" dirty="0"/>
              <a:t>기초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 </a:t>
            </a:r>
            <a:r>
              <a:rPr lang="ko-KR" altLang="en-US" dirty="0"/>
              <a:t>으로 </a:t>
            </a:r>
            <a:r>
              <a:rPr lang="en-US" altLang="ko-KR" dirty="0"/>
              <a:t>class</a:t>
            </a:r>
            <a:r>
              <a:rPr lang="ko-KR" altLang="en-US" dirty="0" err="1"/>
              <a:t>셀렉터를</a:t>
            </a:r>
            <a:r>
              <a:rPr lang="ko-KR" altLang="en-US" dirty="0"/>
              <a:t> 넣을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</a:t>
            </a:r>
            <a:r>
              <a:rPr lang="ko-KR" altLang="en-US" dirty="0"/>
              <a:t>으로 </a:t>
            </a:r>
            <a:r>
              <a:rPr lang="en-US" altLang="ko-KR" dirty="0"/>
              <a:t>ID</a:t>
            </a:r>
            <a:r>
              <a:rPr lang="ko-KR" altLang="en-US" dirty="0" err="1"/>
              <a:t>셀렉터를</a:t>
            </a:r>
            <a:r>
              <a:rPr lang="ko-KR" altLang="en-US" dirty="0"/>
              <a:t> 넣을 수 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ID</a:t>
            </a:r>
            <a:r>
              <a:rPr lang="ko-KR" altLang="en-US" dirty="0" err="1"/>
              <a:t>셀렉터의</a:t>
            </a:r>
            <a:r>
              <a:rPr lang="ko-KR" altLang="en-US" dirty="0"/>
              <a:t> 이름은 중복되지 </a:t>
            </a:r>
            <a:r>
              <a:rPr lang="ko-KR" altLang="en-US" dirty="0" err="1"/>
              <a:t>않아야하고</a:t>
            </a:r>
            <a:r>
              <a:rPr lang="ko-KR" altLang="en-US" dirty="0"/>
              <a:t> 우선순위가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tag</a:t>
            </a:r>
            <a:r>
              <a:rPr lang="ko-KR" altLang="en-US" dirty="0" err="1"/>
              <a:t>셀렉터</a:t>
            </a:r>
            <a:r>
              <a:rPr lang="en-US" altLang="ko-KR" dirty="0"/>
              <a:t>(1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class</a:t>
            </a:r>
            <a:r>
              <a:rPr lang="ko-KR" altLang="en-US" dirty="0" err="1"/>
              <a:t>셀렉터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ID</a:t>
            </a:r>
            <a:r>
              <a:rPr lang="ko-KR" altLang="en-US" dirty="0" err="1"/>
              <a:t>셀렉터</a:t>
            </a:r>
            <a:r>
              <a:rPr lang="en-US" altLang="ko-KR" dirty="0"/>
              <a:t>(100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style </a:t>
            </a:r>
            <a:r>
              <a:rPr lang="ko-KR" altLang="en-US" dirty="0"/>
              <a:t>인라인 </a:t>
            </a:r>
            <a:r>
              <a:rPr lang="en-US" altLang="ko-KR" dirty="0"/>
              <a:t>(1000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0594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D0106-3D3A-F937-E51B-ADEFC34E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1804A-3C90-29A7-6A7C-94B6A5E0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div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width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height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color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background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800" dirty="0">
                <a:latin typeface="+mn-ea"/>
              </a:rPr>
              <a:t>태그와 속성들을 활용하여 상자 안에 상자를 만들어보자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0AE774-A54D-86E0-7A66-5A0ECC48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158" y="1499451"/>
            <a:ext cx="6316424" cy="34927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758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CB345-5E8D-2C85-E5F4-BCDA82A2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5ECEC-CD0D-F8B2-C6E4-39091D40A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 : </a:t>
            </a:r>
            <a:r>
              <a:rPr lang="ko-KR" altLang="en-US" sz="2800" dirty="0">
                <a:latin typeface="+mn-ea"/>
              </a:rPr>
              <a:t>크기 스타일 색깔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border-radius : </a:t>
            </a:r>
            <a:r>
              <a:rPr lang="ko-KR" altLang="en-US" sz="2800" dirty="0">
                <a:latin typeface="+mn-ea"/>
              </a:rPr>
              <a:t>모서리 둥글게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스타일</a:t>
            </a:r>
            <a:r>
              <a:rPr lang="en-US" altLang="ko-KR" sz="2800" dirty="0">
                <a:latin typeface="+mn-ea"/>
              </a:rPr>
              <a:t> : solid, dashed, dotted, double, …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&gt;&gt; </a:t>
            </a:r>
            <a:r>
              <a:rPr lang="ko-KR" altLang="en-US" sz="2800" dirty="0">
                <a:latin typeface="+mn-ea"/>
              </a:rPr>
              <a:t>아래 상자를 만들어보자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554029-EE3C-D8E3-C49C-6939DFC1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28" y="4140544"/>
            <a:ext cx="7553987" cy="254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0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D4F5F-A381-4F12-95E9-24016403C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F8576-C118-EDDB-F316-1E69F75C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4813570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외부여백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margin-top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margin-bottom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margin-left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margin-right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body{ margin:0; }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*{margin:0; padding:0;}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9A36171-607B-AD7A-5236-8E62A1E4950C}"/>
              </a:ext>
            </a:extLst>
          </p:cNvPr>
          <p:cNvSpPr txBox="1">
            <a:spLocks/>
          </p:cNvSpPr>
          <p:nvPr/>
        </p:nvSpPr>
        <p:spPr>
          <a:xfrm>
            <a:off x="6441332" y="314695"/>
            <a:ext cx="4813570" cy="6543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2800" dirty="0">
                <a:latin typeface="+mn-ea"/>
              </a:rPr>
              <a:t>내부여백</a:t>
            </a:r>
            <a:endParaRPr lang="en-US" altLang="ko-KR" sz="2800" dirty="0">
              <a:latin typeface="+mn-ea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padding-top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padding-bottom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padding-left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padding-right</a:t>
            </a:r>
          </a:p>
          <a:p>
            <a:pPr marL="0" indent="0">
              <a:buFont typeface="Wingdings 3" pitchFamily="18" charset="2"/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strike="sngStrike" dirty="0">
                <a:latin typeface="+mn-ea"/>
              </a:rPr>
              <a:t>box-sizing: content-box;</a:t>
            </a:r>
          </a:p>
          <a:p>
            <a:pPr marL="0" indent="0">
              <a:buFont typeface="Wingdings 3" pitchFamily="18" charset="2"/>
              <a:buNone/>
            </a:pPr>
            <a:r>
              <a:rPr lang="en-US" altLang="ko-KR" sz="2800" dirty="0">
                <a:latin typeface="+mn-ea"/>
              </a:rPr>
              <a:t>box-sizing: </a:t>
            </a:r>
            <a:r>
              <a:rPr lang="en-US" altLang="ko-KR" sz="2800" b="1" dirty="0">
                <a:latin typeface="+mn-ea"/>
              </a:rPr>
              <a:t>border-box</a:t>
            </a:r>
            <a:r>
              <a:rPr lang="en-US" altLang="ko-KR" sz="2800" dirty="0">
                <a:latin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6351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1162-E2FA-AEC8-2145-C09491ED3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B6592-7F3A-A401-0FCA-00124243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b="1" dirty="0">
                <a:latin typeface="+mn-ea"/>
              </a:rPr>
              <a:t>display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block : </a:t>
            </a:r>
            <a:r>
              <a:rPr lang="ko-KR" altLang="en-US" sz="2000" dirty="0" err="1">
                <a:latin typeface="+mn-ea"/>
              </a:rPr>
              <a:t>한줄</a:t>
            </a:r>
            <a:r>
              <a:rPr lang="ko-KR" altLang="en-US" sz="2000" dirty="0">
                <a:latin typeface="+mn-ea"/>
              </a:rPr>
              <a:t> 전체 사용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새로운 줄에서 시작하고 끝난다</a:t>
            </a:r>
            <a:r>
              <a:rPr lang="en-US" altLang="ko-KR" sz="2000" dirty="0">
                <a:latin typeface="+mn-ea"/>
              </a:rPr>
              <a:t> [h1, div, p, </a:t>
            </a:r>
            <a:r>
              <a:rPr lang="en-US" altLang="ko-KR" sz="2000" dirty="0" err="1">
                <a:latin typeface="+mn-ea"/>
              </a:rPr>
              <a:t>hr</a:t>
            </a:r>
            <a:r>
              <a:rPr lang="en-US" altLang="ko-KR" sz="2000" dirty="0">
                <a:latin typeface="+mn-ea"/>
              </a:rPr>
              <a:t>]</a:t>
            </a:r>
          </a:p>
          <a:p>
            <a:r>
              <a:rPr lang="en-US" altLang="ko-KR" sz="2000" dirty="0">
                <a:latin typeface="+mn-ea"/>
              </a:rPr>
              <a:t>inline : </a:t>
            </a:r>
            <a:r>
              <a:rPr lang="ko-KR" altLang="en-US" sz="2000" dirty="0">
                <a:latin typeface="+mn-ea"/>
              </a:rPr>
              <a:t>텍스트 취급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width, height, </a:t>
            </a:r>
            <a:r>
              <a:rPr lang="ko-KR" altLang="en-US" sz="2000" dirty="0">
                <a:latin typeface="+mn-ea"/>
              </a:rPr>
              <a:t>상하 마진과 패딩이 적용되지 않음</a:t>
            </a:r>
            <a:r>
              <a:rPr lang="en-US" altLang="ko-KR" sz="2000" dirty="0">
                <a:latin typeface="+mn-ea"/>
              </a:rPr>
              <a:t> [span, a, </a:t>
            </a:r>
            <a:r>
              <a:rPr lang="en-US" altLang="ko-KR" sz="2000" dirty="0" err="1">
                <a:latin typeface="+mn-ea"/>
              </a:rPr>
              <a:t>img</a:t>
            </a:r>
            <a:r>
              <a:rPr lang="en-US" altLang="ko-KR" sz="2000" dirty="0">
                <a:latin typeface="+mn-ea"/>
              </a:rPr>
              <a:t>, input] </a:t>
            </a:r>
          </a:p>
          <a:p>
            <a:r>
              <a:rPr lang="en-US" altLang="ko-KR" sz="2000" dirty="0">
                <a:latin typeface="+mn-ea"/>
              </a:rPr>
              <a:t>inline-block : </a:t>
            </a:r>
            <a:r>
              <a:rPr lang="ko-KR" altLang="en-US" sz="2000" dirty="0">
                <a:latin typeface="+mn-ea"/>
              </a:rPr>
              <a:t>텍스트 취급 </a:t>
            </a:r>
            <a:r>
              <a:rPr lang="en-US" altLang="ko-KR" sz="2000" dirty="0">
                <a:latin typeface="+mn-ea"/>
              </a:rPr>
              <a:t>+ width, height, </a:t>
            </a:r>
            <a:r>
              <a:rPr lang="ko-KR" altLang="en-US" sz="2000" dirty="0">
                <a:latin typeface="+mn-ea"/>
              </a:rPr>
              <a:t>상하 마진과 패딩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적용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가능 </a:t>
            </a:r>
            <a:r>
              <a:rPr lang="en-US" altLang="ko-KR" sz="2000" dirty="0">
                <a:latin typeface="+mn-ea"/>
              </a:rPr>
              <a:t>[button, select]</a:t>
            </a:r>
          </a:p>
          <a:p>
            <a:r>
              <a:rPr lang="en-US" altLang="ko-KR" sz="2000" dirty="0">
                <a:latin typeface="+mn-ea"/>
              </a:rPr>
              <a:t>none : </a:t>
            </a:r>
            <a:r>
              <a:rPr lang="ko-KR" altLang="en-US" sz="2000" dirty="0">
                <a:latin typeface="+mn-ea"/>
              </a:rPr>
              <a:t>그리지 않음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flex : </a:t>
            </a:r>
            <a:r>
              <a:rPr lang="ko-KR" altLang="en-US" sz="2000" dirty="0">
                <a:latin typeface="+mn-ea"/>
              </a:rPr>
              <a:t>방향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정렬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순서를 제어할 수 있는 반응형 상자 취급</a:t>
            </a: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grid : 2</a:t>
            </a:r>
            <a:r>
              <a:rPr lang="ko-KR" altLang="en-US" sz="2000" dirty="0">
                <a:latin typeface="+mn-ea"/>
              </a:rPr>
              <a:t>차원 행과 열의 레이아웃 구성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&gt; display: block;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자신 </a:t>
            </a:r>
            <a:r>
              <a:rPr lang="ko-KR" altLang="en-US" sz="2000" dirty="0" err="1">
                <a:latin typeface="+mn-ea"/>
              </a:rPr>
              <a:t>수평중앙정렬</a:t>
            </a:r>
            <a:r>
              <a:rPr lang="en-US" altLang="ko-KR" sz="2000" dirty="0">
                <a:latin typeface="+mn-ea"/>
              </a:rPr>
              <a:t>) margin: 0 auto;         (</a:t>
            </a:r>
            <a:r>
              <a:rPr lang="ko-KR" altLang="en-US" sz="2000" dirty="0">
                <a:latin typeface="+mn-ea"/>
              </a:rPr>
              <a:t>내부요소 </a:t>
            </a:r>
            <a:r>
              <a:rPr lang="ko-KR" altLang="en-US" sz="2000" dirty="0" err="1">
                <a:latin typeface="+mn-ea"/>
              </a:rPr>
              <a:t>세로중앙정렬</a:t>
            </a:r>
            <a:r>
              <a:rPr lang="en-US" altLang="ko-KR" sz="2000" dirty="0">
                <a:latin typeface="+mn-ea"/>
              </a:rPr>
              <a:t>) align-content: center;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&gt; display: inline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자신 </a:t>
            </a:r>
            <a:r>
              <a:rPr lang="ko-KR" altLang="en-US" sz="2000" dirty="0" err="1">
                <a:latin typeface="+mn-ea"/>
              </a:rPr>
              <a:t>수평중앙정렬</a:t>
            </a:r>
            <a:r>
              <a:rPr lang="en-US" altLang="ko-KR" sz="2000" dirty="0">
                <a:latin typeface="+mn-ea"/>
              </a:rPr>
              <a:t>) text-align: center;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27636-108C-4E6A-29BC-099B95DE7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02" y="3939702"/>
            <a:ext cx="2123440" cy="180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20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4A55F-17FB-138B-5307-2D0091B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23BA3-035C-DACB-A16A-EC577747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border-radius : </a:t>
            </a:r>
            <a:r>
              <a:rPr lang="ko-KR" altLang="en-US" sz="2800" dirty="0">
                <a:latin typeface="+mn-ea"/>
              </a:rPr>
              <a:t>모서리를 둥글게 </a:t>
            </a:r>
            <a:r>
              <a:rPr lang="en-US" altLang="ko-KR" sz="2800" dirty="0">
                <a:latin typeface="+mn-ea"/>
              </a:rPr>
              <a:t>(</a:t>
            </a:r>
            <a:r>
              <a:rPr lang="ko-KR" altLang="en-US" sz="2800" dirty="0">
                <a:latin typeface="+mn-ea"/>
              </a:rPr>
              <a:t>최대 </a:t>
            </a:r>
            <a:r>
              <a:rPr lang="en-US" altLang="ko-KR" sz="2800" dirty="0">
                <a:latin typeface="+mn-ea"/>
              </a:rPr>
              <a:t>50%)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border-top-left-radius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border-top-right-radius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border-bottom-left-radius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border-bottom-right-radius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363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0502A5-384B-2CF1-03D6-4AE6BB01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3859"/>
            <a:ext cx="12192000" cy="40531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497866"/>
            <a:ext cx="10515600" cy="58622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1. Visual Studio Code </a:t>
            </a:r>
            <a:r>
              <a:rPr lang="ko-KR" altLang="en-US" dirty="0">
                <a:latin typeface="+mn-ea"/>
              </a:rPr>
              <a:t>설치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5156462" y="5083113"/>
            <a:ext cx="1995851" cy="5284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4610100" y="5213459"/>
            <a:ext cx="518081" cy="26776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65791-F82B-838D-2EF2-45770A11ED8E}"/>
              </a:ext>
            </a:extLst>
          </p:cNvPr>
          <p:cNvSpPr txBox="1"/>
          <p:nvPr/>
        </p:nvSpPr>
        <p:spPr>
          <a:xfrm>
            <a:off x="1300899" y="1096796"/>
            <a:ext cx="6344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google.com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 err="1">
                <a:latin typeface="+mn-ea"/>
              </a:rPr>
              <a:t>vscode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Visual Studio Code </a:t>
            </a:r>
            <a:r>
              <a:rPr lang="ko-KR" altLang="en-US" dirty="0">
                <a:latin typeface="+mn-ea"/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424793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73F2A-BBDB-03CC-9389-A1CD6E82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5C1B6-55CF-A30C-02EB-88639B9C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83" y="314696"/>
            <a:ext cx="11371633" cy="654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CSS </a:t>
            </a:r>
            <a:r>
              <a:rPr lang="ko-KR" altLang="en-US" dirty="0">
                <a:latin typeface="+mn-ea"/>
              </a:rPr>
              <a:t>기초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ko-KR" altLang="en-US" sz="2800" dirty="0">
                <a:latin typeface="+mn-ea"/>
              </a:rPr>
              <a:t>글자 속성</a:t>
            </a: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text-align : left, center, right, justify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text-decoration : underline, overline, line-through, none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font-size : 1rem(html</a:t>
            </a:r>
            <a:r>
              <a:rPr lang="ko-KR" altLang="en-US" sz="2800" dirty="0">
                <a:latin typeface="+mn-ea"/>
              </a:rPr>
              <a:t>태그의 폰트</a:t>
            </a:r>
            <a:r>
              <a:rPr lang="en-US" altLang="ko-KR" sz="2800" dirty="0">
                <a:latin typeface="+mn-ea"/>
              </a:rPr>
              <a:t>); 12pt(0.35mm); 16px(0.26mm);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font-family : </a:t>
            </a:r>
            <a:r>
              <a:rPr lang="en-US" altLang="ko-KR" sz="2800" dirty="0" err="1">
                <a:latin typeface="+mn-ea"/>
              </a:rPr>
              <a:t>gulim</a:t>
            </a:r>
            <a:r>
              <a:rPr lang="en-US" altLang="ko-KR" sz="2800" dirty="0">
                <a:latin typeface="+mn-ea"/>
              </a:rPr>
              <a:t>;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font-weight : bolder;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fonts.google.com</a:t>
            </a:r>
          </a:p>
          <a:p>
            <a:pPr marL="0" indent="0">
              <a:buNone/>
            </a:pPr>
            <a:r>
              <a:rPr lang="en-US" altLang="ko-KR" sz="2800" dirty="0">
                <a:latin typeface="+mn-ea"/>
              </a:rPr>
              <a:t>a{ text-decoration: none;}</a:t>
            </a: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  <a:p>
            <a:pPr marL="0" indent="0">
              <a:buNone/>
            </a:pP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546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89B71-BC89-BB7C-A93B-0F091655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51E6F-5AEC-45F5-9A1A-8803BF41E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4. HTML/CSS </a:t>
            </a:r>
            <a:r>
              <a:rPr lang="ko-KR" altLang="en-US" dirty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1837776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D6B9-F5C5-86E2-CA2F-A777B3F90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7DFD5-7F5F-52B5-FECC-815642A04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&lt;div&gt;&lt;/div&gt; : </a:t>
            </a:r>
            <a:r>
              <a:rPr lang="ko-KR" altLang="en-US" dirty="0"/>
              <a:t>구간을 나누는 네모 상자를 만든다</a:t>
            </a:r>
            <a:r>
              <a:rPr lang="en-US" altLang="ko-KR" dirty="0"/>
              <a:t>. </a:t>
            </a:r>
            <a:r>
              <a:rPr lang="ko-KR" altLang="en-US" dirty="0"/>
              <a:t>기본높이 </a:t>
            </a:r>
            <a:r>
              <a:rPr lang="en-US" altLang="ko-KR" dirty="0"/>
              <a:t>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&lt;div class=“box”&gt;</a:t>
            </a:r>
            <a:r>
              <a:rPr lang="ko-KR" altLang="en-US" dirty="0"/>
              <a:t>안녕</a:t>
            </a:r>
            <a:r>
              <a:rPr lang="en-US" altLang="ko-KR" dirty="0"/>
              <a:t>&lt;/div&gt;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.box{</a:t>
            </a:r>
          </a:p>
          <a:p>
            <a:pPr marL="0" indent="0">
              <a:buNone/>
            </a:pPr>
            <a:r>
              <a:rPr lang="en-US" altLang="ko-KR" dirty="0"/>
              <a:t>    width: 100px;              </a:t>
            </a:r>
            <a:r>
              <a:rPr lang="ko-KR" altLang="en-US" dirty="0"/>
              <a:t>가로크기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height: 80px;             </a:t>
            </a:r>
            <a:r>
              <a:rPr lang="ko-KR" altLang="en-US" dirty="0"/>
              <a:t>높이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background: aqua;       </a:t>
            </a:r>
            <a:r>
              <a:rPr lang="ko-KR" altLang="en-US" dirty="0"/>
              <a:t>배경색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margin: 30px;             </a:t>
            </a:r>
            <a:r>
              <a:rPr lang="ko-KR" altLang="en-US" dirty="0"/>
              <a:t>여백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padding: 40px;			</a:t>
            </a:r>
            <a:r>
              <a:rPr lang="ko-KR" altLang="en-US" dirty="0" err="1"/>
              <a:t>안쪽여백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border:</a:t>
            </a:r>
            <a:r>
              <a:rPr lang="ko-KR" altLang="en-US" dirty="0"/>
              <a:t> </a:t>
            </a:r>
            <a:r>
              <a:rPr lang="en-US" altLang="ko-KR" dirty="0"/>
              <a:t>4px</a:t>
            </a:r>
            <a:r>
              <a:rPr lang="ko-KR" altLang="en-US" dirty="0"/>
              <a:t> </a:t>
            </a:r>
            <a:r>
              <a:rPr lang="en-US" altLang="ko-KR" dirty="0"/>
              <a:t>solid</a:t>
            </a:r>
            <a:r>
              <a:rPr lang="ko-KR" altLang="en-US" dirty="0"/>
              <a:t> </a:t>
            </a:r>
            <a:r>
              <a:rPr lang="en-US" altLang="ko-KR" dirty="0"/>
              <a:t>black;        </a:t>
            </a:r>
            <a:r>
              <a:rPr lang="ko-KR" altLang="en-US" dirty="0"/>
              <a:t>테두리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border-radius: 15px;             </a:t>
            </a:r>
            <a:r>
              <a:rPr lang="ko-KR" altLang="en-US" dirty="0"/>
              <a:t>테두리 둥글게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font-size: 20px;                   </a:t>
            </a:r>
            <a:r>
              <a:rPr lang="ko-KR" altLang="en-US" dirty="0"/>
              <a:t>글씨크기</a:t>
            </a:r>
            <a:r>
              <a:rPr lang="en-US" altLang="ko-KR" dirty="0"/>
              <a:t> (</a:t>
            </a:r>
            <a:r>
              <a:rPr lang="ko-KR" altLang="en-US" dirty="0"/>
              <a:t>상속됨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font-family: </a:t>
            </a:r>
            <a:r>
              <a:rPr lang="en-US" altLang="ko-KR" dirty="0" err="1"/>
              <a:t>gulim</a:t>
            </a:r>
            <a:r>
              <a:rPr lang="en-US" altLang="ko-KR" dirty="0"/>
              <a:t>;               </a:t>
            </a:r>
            <a:r>
              <a:rPr lang="ko-KR" altLang="en-US" dirty="0"/>
              <a:t>글씨체</a:t>
            </a:r>
            <a:r>
              <a:rPr lang="en-US" altLang="ko-KR" dirty="0"/>
              <a:t> (</a:t>
            </a:r>
            <a:r>
              <a:rPr lang="ko-KR" altLang="en-US" dirty="0"/>
              <a:t>상속됨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44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C335-DF39-FBC2-F69A-38327DC5B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1C0312-20BF-F366-4710-D3FD793BD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6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 화면을 만들어보자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D2C31-C96D-5B15-5CAF-2F56F185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855" y="2678019"/>
            <a:ext cx="5468017" cy="39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31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CCF7B-66BC-9DA8-667D-C4D83E1AE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48550-22B3-2BF7-FFBD-92DF9439F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6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아래 화면을 만들어보자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900B8A-EEE3-767A-61A8-6AACE49F3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9154"/>
            <a:ext cx="9721369" cy="360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40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893C1-5091-B2B5-35BB-74424244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F6F03-2F75-25DC-9B15-1927795A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백그라운드 이미지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background-size: cover; [</a:t>
            </a:r>
            <a:r>
              <a:rPr lang="ko-KR" altLang="en-US" dirty="0" err="1"/>
              <a:t>빈공간없이</a:t>
            </a:r>
            <a:r>
              <a:rPr lang="ko-KR" altLang="en-US" dirty="0"/>
              <a:t> 가득 채우기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background-size: contain; [</a:t>
            </a:r>
            <a:r>
              <a:rPr lang="ko-KR" altLang="en-US" dirty="0"/>
              <a:t>이미지가 전체 나오게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r>
              <a:rPr lang="en-US" altLang="ko-KR" dirty="0"/>
              <a:t>background-attachment: fixed; [</a:t>
            </a:r>
            <a:r>
              <a:rPr lang="ko-KR" altLang="en-US" dirty="0"/>
              <a:t>스크롤해도 이미지 고정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456CC6-5898-F787-3F43-C45397C0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39" y="3919080"/>
            <a:ext cx="7817682" cy="2740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276C31D-C4FC-ABD8-4FC9-789170D8B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7255" y="4287609"/>
            <a:ext cx="2546455" cy="200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2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79613-FADB-3467-7923-4EA4E189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3516A-D7EE-69BD-C7BB-04FE66E1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value=“</a:t>
            </a:r>
            <a:r>
              <a:rPr lang="ko-KR" altLang="en-US" dirty="0"/>
              <a:t>초기값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type=“number”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type=“password” name=“</a:t>
            </a:r>
            <a:r>
              <a:rPr lang="ko-KR" altLang="en-US" dirty="0" err="1"/>
              <a:t>서버로보내는값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type=“email”&gt;</a:t>
            </a:r>
          </a:p>
          <a:p>
            <a:pPr marL="0" indent="0">
              <a:buNone/>
            </a:pPr>
            <a:r>
              <a:rPr lang="en-US" altLang="ko-KR" dirty="0"/>
              <a:t>    &lt;input type=“date”&gt;</a:t>
            </a:r>
          </a:p>
          <a:p>
            <a:pPr marL="0" indent="0">
              <a:buNone/>
            </a:pPr>
            <a:r>
              <a:rPr lang="en-US" altLang="ko-KR" dirty="0"/>
              <a:t>    &lt;input type=“checkbox”&gt;</a:t>
            </a:r>
          </a:p>
          <a:p>
            <a:pPr marL="0" indent="0">
              <a:buNone/>
            </a:pPr>
            <a:r>
              <a:rPr lang="en-US" altLang="ko-KR" dirty="0"/>
              <a:t>    &lt;input type=“radio” name=“</a:t>
            </a:r>
            <a:r>
              <a:rPr lang="en-US" altLang="ko-KR" dirty="0" err="1"/>
              <a:t>bundle_radio</a:t>
            </a:r>
            <a:r>
              <a:rPr lang="en-US" altLang="ko-KR" dirty="0"/>
              <a:t>” id=“rad1”&gt;</a:t>
            </a:r>
          </a:p>
          <a:p>
            <a:pPr marL="0" indent="0">
              <a:buNone/>
            </a:pPr>
            <a:r>
              <a:rPr lang="en-US" altLang="ko-KR" dirty="0"/>
              <a:t>    &lt;label for=“rad1”&gt;A&lt;/label&gt;</a:t>
            </a:r>
          </a:p>
          <a:p>
            <a:pPr marL="0" indent="0">
              <a:buNone/>
            </a:pPr>
            <a:r>
              <a:rPr lang="en-US" altLang="ko-KR" dirty="0"/>
              <a:t>    &lt;input type=“radio” name=“</a:t>
            </a:r>
            <a:r>
              <a:rPr lang="en-US" altLang="ko-KR" dirty="0" err="1"/>
              <a:t>bundle_radio</a:t>
            </a:r>
            <a:r>
              <a:rPr lang="en-US" altLang="ko-KR" dirty="0"/>
              <a:t>” id=“rad2”&gt;</a:t>
            </a:r>
          </a:p>
          <a:p>
            <a:pPr marL="0" indent="0">
              <a:buNone/>
            </a:pPr>
            <a:r>
              <a:rPr lang="en-US" altLang="ko-KR" dirty="0"/>
              <a:t>    &lt;label for=“rad2”&gt;B&lt;/label&gt;</a:t>
            </a:r>
          </a:p>
          <a:p>
            <a:pPr marL="0" indent="0">
              <a:buNone/>
            </a:pPr>
            <a:r>
              <a:rPr lang="en-US" altLang="ko-KR" dirty="0"/>
              <a:t>    &lt;input type=“submit” value=“</a:t>
            </a:r>
            <a:r>
              <a:rPr lang="ko-KR" altLang="en-US" dirty="0"/>
              <a:t>전송하기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2591352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B4EA8-BF6D-04B6-DD65-80EFE274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062FC-AFB9-02F1-7FAF-F4D13F7EF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value=“</a:t>
            </a:r>
            <a:r>
              <a:rPr lang="ko-KR" altLang="en-US" dirty="0"/>
              <a:t>초기값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type=“number”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&lt;select&gt;</a:t>
            </a:r>
          </a:p>
          <a:p>
            <a:pPr marL="0" indent="0">
              <a:buNone/>
            </a:pPr>
            <a:r>
              <a:rPr lang="en-US" altLang="ko-KR" dirty="0"/>
              <a:t>        &lt;option&gt;1&lt;/option&gt;</a:t>
            </a:r>
          </a:p>
          <a:p>
            <a:pPr marL="0" indent="0">
              <a:buNone/>
            </a:pPr>
            <a:r>
              <a:rPr lang="en-US" altLang="ko-KR" dirty="0"/>
              <a:t>        &lt;option&gt;2&lt;/option&gt;</a:t>
            </a:r>
          </a:p>
          <a:p>
            <a:pPr marL="0" indent="0">
              <a:buNone/>
            </a:pPr>
            <a:r>
              <a:rPr lang="en-US" altLang="ko-KR" dirty="0"/>
              <a:t>        &lt;option&gt;3&lt;/option&gt;</a:t>
            </a:r>
          </a:p>
          <a:p>
            <a:pPr marL="0" indent="0">
              <a:buNone/>
            </a:pPr>
            <a:r>
              <a:rPr lang="en-US" altLang="ko-KR" dirty="0"/>
              <a:t>    &lt;/select&gt;    &lt;!-- </a:t>
            </a:r>
            <a:r>
              <a:rPr lang="ko-KR" altLang="en-US" dirty="0"/>
              <a:t>드롭다운</a:t>
            </a:r>
            <a:r>
              <a:rPr lang="en-US" altLang="ko-KR" dirty="0"/>
              <a:t> --&gt;</a:t>
            </a:r>
          </a:p>
          <a:p>
            <a:pPr marL="0" indent="0">
              <a:buNone/>
            </a:pPr>
            <a:r>
              <a:rPr lang="en-US" altLang="ko-KR" dirty="0"/>
              <a:t>    &lt;</a:t>
            </a:r>
            <a:r>
              <a:rPr lang="en-US" altLang="ko-KR" dirty="0" err="1"/>
              <a:t>textarea</a:t>
            </a:r>
            <a:r>
              <a:rPr lang="en-US" altLang="ko-KR" dirty="0"/>
              <a:t>&gt;&lt;/</a:t>
            </a:r>
            <a:r>
              <a:rPr lang="en-US" altLang="ko-KR" dirty="0" err="1"/>
              <a:t>textarea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971886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92D05-9036-2B3A-0DD0-0067AC38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F9618-C28F-2F07-6509-C3485D34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&lt;form action=“</a:t>
            </a:r>
            <a:r>
              <a:rPr lang="ko-KR" altLang="en-US" dirty="0"/>
              <a:t>서버경로</a:t>
            </a:r>
            <a:r>
              <a:rPr lang="en-US" altLang="ko-KR" dirty="0"/>
              <a:t>” method=“</a:t>
            </a:r>
            <a:r>
              <a:rPr lang="ko-KR" altLang="en-US" dirty="0"/>
              <a:t>전송방식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&lt;input type=“text” placeholder=“</a:t>
            </a:r>
            <a:r>
              <a:rPr lang="ko-KR" altLang="en-US" dirty="0"/>
              <a:t>힌트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&lt;input type=“checkbox” id=“</a:t>
            </a:r>
            <a:r>
              <a:rPr lang="en-US" altLang="ko-KR" dirty="0" err="1"/>
              <a:t>chk</a:t>
            </a:r>
            <a:r>
              <a:rPr lang="en-US" altLang="ko-KR" dirty="0"/>
              <a:t>”&gt;</a:t>
            </a:r>
          </a:p>
          <a:p>
            <a:pPr marL="0" indent="0">
              <a:buNone/>
            </a:pPr>
            <a:r>
              <a:rPr lang="en-US" altLang="ko-KR" dirty="0"/>
              <a:t>    &lt;label for=“</a:t>
            </a:r>
            <a:r>
              <a:rPr lang="en-US" altLang="ko-KR" dirty="0" err="1"/>
              <a:t>chk</a:t>
            </a:r>
            <a:r>
              <a:rPr lang="en-US" altLang="ko-KR" dirty="0"/>
              <a:t>”&gt;Check this!&lt;/label&gt;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4E4530-EE93-4472-B143-ED9367F88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96" y="4163438"/>
            <a:ext cx="3706368" cy="22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92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4861-1E91-E75B-2204-03FD50B39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78BF6-98A0-91DA-DCE5-04A048525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form / input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E9F3F0-AC9E-B93F-222A-8DE3E3893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76" y="905406"/>
            <a:ext cx="5367528" cy="57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5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B2204C-68F6-2CA2-DE15-BC3C3528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3" y="3074621"/>
            <a:ext cx="6417317" cy="319496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39" y="468222"/>
            <a:ext cx="10313709" cy="31143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2. Git bash </a:t>
            </a:r>
            <a:r>
              <a:rPr lang="ko-KR" altLang="en-US" dirty="0">
                <a:latin typeface="+mn-ea"/>
              </a:rPr>
              <a:t>설치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4766822" y="5071621"/>
            <a:ext cx="1464296" cy="10006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 rot="10800000">
            <a:off x="6083279" y="5603841"/>
            <a:ext cx="644471" cy="2617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0D271-E178-3CBF-A50F-7F9A77527FAF}"/>
              </a:ext>
            </a:extLst>
          </p:cNvPr>
          <p:cNvSpPr txBox="1"/>
          <p:nvPr/>
        </p:nvSpPr>
        <p:spPr>
          <a:xfrm>
            <a:off x="1296386" y="1049691"/>
            <a:ext cx="6344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google.com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git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git-scm.com </a:t>
            </a:r>
            <a:r>
              <a:rPr lang="ko-KR" altLang="en-US" dirty="0">
                <a:latin typeface="+mn-ea"/>
              </a:rPr>
              <a:t>접속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Download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Click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here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to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download</a:t>
            </a:r>
            <a:r>
              <a:rPr lang="ko-KR" altLang="en-US" dirty="0">
                <a:latin typeface="+mn-ea"/>
              </a:rPr>
              <a:t> 클릭하여 다운로드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기본값으로 설치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4BE8C42-3046-9E2E-7C5E-61E5A066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54" y="3074621"/>
            <a:ext cx="5505046" cy="3272507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94B3F8-E0F3-8888-0BC0-8C51B09FAB1D}"/>
              </a:ext>
            </a:extLst>
          </p:cNvPr>
          <p:cNvSpPr/>
          <p:nvPr/>
        </p:nvSpPr>
        <p:spPr>
          <a:xfrm>
            <a:off x="8198179" y="3848636"/>
            <a:ext cx="1200345" cy="2991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A1AB450-8984-8EA4-8FFE-EABA84246B97}"/>
              </a:ext>
            </a:extLst>
          </p:cNvPr>
          <p:cNvSpPr/>
          <p:nvPr/>
        </p:nvSpPr>
        <p:spPr>
          <a:xfrm rot="10800000">
            <a:off x="9439477" y="3886038"/>
            <a:ext cx="644471" cy="26175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555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A553D-57CD-C7A3-023A-C1C88C47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C4787-CB9A-C6C5-E9A5-F53EE6BD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0D079C-4514-DE1E-88AC-EA99E11C6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188" y="1761191"/>
            <a:ext cx="4904374" cy="38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23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48FE-2339-F8D3-DEDE-ADB3E6D34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9757D-1E09-B5B2-5565-0A3475CB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3. HTML/CSS </a:t>
            </a:r>
            <a:r>
              <a:rPr lang="ko-KR" altLang="en-US" dirty="0"/>
              <a:t>기본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AE664D-0E18-A1C0-DA79-C93E3BA8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576129"/>
            <a:ext cx="702090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097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4DF8D-2F5D-0B22-4DF0-6D7B764F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321B3-2833-9B15-4334-30E1FC419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flexbox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44A84-24CC-5102-DEB9-DFD05B7E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856" y="717947"/>
            <a:ext cx="4458086" cy="58907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3960BD-EFB3-2527-4306-D27D3E03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90" y="863600"/>
            <a:ext cx="5397608" cy="574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73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992A7-590A-E6BA-C411-37ED4454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61DE9-8215-4732-B413-DCCDE891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Responsive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68FC84-A4D0-BE5B-A9D7-632149A28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7" y="871493"/>
            <a:ext cx="7546828" cy="58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71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325C4-7305-BEC6-5A38-C3E42222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FFC8D-79F0-F891-2220-701A904D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96"/>
            <a:ext cx="10515600" cy="586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- Responsive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9813DE-CB05-1A9C-F234-FDBAE3A1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3876"/>
            <a:ext cx="9541067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0A2AB61-245B-17DB-97CC-6BA74248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10594"/>
            <a:ext cx="5953225" cy="4453246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073"/>
            <a:ext cx="10515600" cy="5862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3. Visual Studio Code </a:t>
            </a:r>
            <a:r>
              <a:rPr lang="ko-KR" altLang="en-US" dirty="0">
                <a:latin typeface="+mn-ea"/>
              </a:rPr>
              <a:t>실행 후 </a:t>
            </a:r>
            <a:r>
              <a:rPr lang="en-US" altLang="ko-KR" dirty="0">
                <a:latin typeface="+mn-ea"/>
              </a:rPr>
              <a:t>Extensions(</a:t>
            </a:r>
            <a:r>
              <a:rPr lang="ko-KR" altLang="en-US" dirty="0">
                <a:latin typeface="+mn-ea"/>
              </a:rPr>
              <a:t>확장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dirty="0">
                <a:latin typeface="+mn-ea"/>
                <a:sym typeface="Wingdings" panose="05000000000000000000" pitchFamily="2" charset="2"/>
              </a:rPr>
              <a:t>아래 목록을 검색 후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Install</a:t>
            </a:r>
          </a:p>
          <a:p>
            <a:pPr marL="514350" indent="-514350">
              <a:buAutoNum type="arabicParenBoth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Live Server</a:t>
            </a:r>
          </a:p>
          <a:p>
            <a:pPr marL="514350" indent="-514350">
              <a:buAutoNum type="arabicParenBoth"/>
            </a:pPr>
            <a:r>
              <a:rPr lang="en-US" altLang="ko-KR" dirty="0" err="1">
                <a:latin typeface="+mn-ea"/>
                <a:sym typeface="Wingdings" panose="05000000000000000000" pitchFamily="2" charset="2"/>
              </a:rPr>
              <a:t>GitLens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r>
              <a:rPr lang="en-US" altLang="ko-KR" dirty="0">
                <a:latin typeface="+mn-ea"/>
                <a:sym typeface="Wingdings" panose="05000000000000000000" pitchFamily="2" charset="2"/>
              </a:rPr>
              <a:t>Git History</a:t>
            </a:r>
          </a:p>
          <a:p>
            <a:pPr marL="514350" indent="-514350">
              <a:buAutoNum type="arabicParenBoth"/>
            </a:pP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514350" indent="-514350">
              <a:buAutoNum type="arabicParenBoth"/>
            </a:pPr>
            <a:endParaRPr lang="ko-KR" altLang="en-US" dirty="0">
              <a:latin typeface="+mn-ea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6061039" y="2687190"/>
            <a:ext cx="322722" cy="3146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5365614" y="2630628"/>
            <a:ext cx="642984" cy="4377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556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50B090-4794-D238-E150-C153624B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5" y="1167017"/>
            <a:ext cx="4083691" cy="306176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781"/>
            <a:ext cx="10515600" cy="586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4. html </a:t>
            </a:r>
            <a:r>
              <a:rPr lang="ko-KR" altLang="en-US" dirty="0">
                <a:latin typeface="+mn-ea"/>
              </a:rPr>
              <a:t>실행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바탕화면에 </a:t>
            </a:r>
            <a:r>
              <a:rPr lang="en-US" altLang="ko-KR" dirty="0" err="1">
                <a:latin typeface="+mn-ea"/>
              </a:rPr>
              <a:t>my_html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폴더 생성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생성한 폴더를 </a:t>
            </a:r>
            <a:r>
              <a:rPr lang="en-US" altLang="ko-KR" dirty="0">
                <a:latin typeface="+mn-ea"/>
              </a:rPr>
              <a:t>Visual Studio Code</a:t>
            </a:r>
            <a:r>
              <a:rPr lang="ko-KR" altLang="en-US" dirty="0">
                <a:latin typeface="+mn-ea"/>
              </a:rPr>
              <a:t>에</a:t>
            </a:r>
            <a:br>
              <a:rPr lang="en-US" altLang="ko-KR" dirty="0">
                <a:latin typeface="+mn-ea"/>
              </a:rPr>
            </a:br>
            <a:r>
              <a:rPr lang="ko-KR" altLang="en-US" dirty="0">
                <a:latin typeface="+mn-ea"/>
              </a:rPr>
              <a:t>드래그해서 </a:t>
            </a:r>
            <a:r>
              <a:rPr lang="ko-KR" altLang="en-US" dirty="0" err="1">
                <a:latin typeface="+mn-ea"/>
              </a:rPr>
              <a:t>갖다놓기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왼쪽 공간을 </a:t>
            </a:r>
            <a:r>
              <a:rPr lang="ko-KR" altLang="en-US" dirty="0" err="1">
                <a:latin typeface="+mn-ea"/>
              </a:rPr>
              <a:t>우클릭</a:t>
            </a:r>
            <a:r>
              <a:rPr lang="ko-KR" altLang="en-US" dirty="0">
                <a:latin typeface="+mn-ea"/>
              </a:rPr>
              <a:t> 후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index.html </a:t>
            </a:r>
            <a:r>
              <a:rPr lang="ko-KR" altLang="en-US" dirty="0">
                <a:latin typeface="+mn-ea"/>
              </a:rPr>
              <a:t>이름으로 파일생성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파일에서 </a:t>
            </a:r>
            <a:r>
              <a:rPr lang="en-US" altLang="ko-KR" dirty="0">
                <a:latin typeface="+mn-ea"/>
              </a:rPr>
              <a:t>! </a:t>
            </a:r>
            <a:r>
              <a:rPr lang="ko-KR" altLang="en-US" dirty="0">
                <a:latin typeface="+mn-ea"/>
              </a:rPr>
              <a:t>누르고 </a:t>
            </a:r>
            <a:r>
              <a:rPr lang="en-US" altLang="ko-KR" dirty="0">
                <a:latin typeface="+mn-ea"/>
              </a:rPr>
              <a:t>Tab</a:t>
            </a:r>
            <a:r>
              <a:rPr lang="ko-KR" altLang="en-US" dirty="0">
                <a:latin typeface="+mn-ea"/>
              </a:rPr>
              <a:t>키를 눌러 자동완성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+mn-ea"/>
              </a:rPr>
              <a:t>&lt;body&gt; </a:t>
            </a:r>
            <a:r>
              <a:rPr lang="ko-KR" altLang="en-US" dirty="0">
                <a:latin typeface="+mn-ea"/>
              </a:rPr>
              <a:t>다음 줄에 </a:t>
            </a:r>
            <a:r>
              <a:rPr lang="en-US" altLang="ko-KR" dirty="0">
                <a:latin typeface="+mn-ea"/>
              </a:rPr>
              <a:t>Hello HTML </a:t>
            </a:r>
            <a:r>
              <a:rPr lang="ko-KR" altLang="en-US" dirty="0">
                <a:latin typeface="+mn-ea"/>
              </a:rPr>
              <a:t>작성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오른쪽 하단에 </a:t>
            </a:r>
            <a:r>
              <a:rPr lang="en-US" altLang="ko-KR" dirty="0">
                <a:latin typeface="+mn-ea"/>
              </a:rPr>
              <a:t>Go Live </a:t>
            </a:r>
            <a:r>
              <a:rPr lang="ko-KR" altLang="en-US" dirty="0">
                <a:latin typeface="+mn-ea"/>
              </a:rPr>
              <a:t>클릭</a:t>
            </a:r>
            <a:endParaRPr lang="en-US" altLang="ko-KR" dirty="0">
              <a:latin typeface="+mn-ea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+mn-ea"/>
              </a:rPr>
              <a:t>작성한 웹페이지가 실행되는 것을 확인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085EEF-98EB-476F-42D8-351523BE4348}"/>
              </a:ext>
            </a:extLst>
          </p:cNvPr>
          <p:cNvSpPr/>
          <p:nvPr/>
        </p:nvSpPr>
        <p:spPr>
          <a:xfrm>
            <a:off x="8212407" y="1269752"/>
            <a:ext cx="1003465" cy="26918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7ACD84F-9DA5-795B-3EF5-25F61D78B661}"/>
              </a:ext>
            </a:extLst>
          </p:cNvPr>
          <p:cNvSpPr/>
          <p:nvPr/>
        </p:nvSpPr>
        <p:spPr>
          <a:xfrm>
            <a:off x="7585709" y="3004775"/>
            <a:ext cx="626698" cy="53929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78" y="434893"/>
            <a:ext cx="9927210" cy="25887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5. ChatGPT </a:t>
            </a:r>
            <a:r>
              <a:rPr lang="ko-KR" altLang="en-US" dirty="0">
                <a:latin typeface="+mn-ea"/>
              </a:rPr>
              <a:t>가입 및 로그인</a:t>
            </a:r>
            <a:endParaRPr lang="en-US" altLang="ko-KR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2E5CE-033C-561C-B9F5-FC741A13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66" y="1065496"/>
            <a:ext cx="6716062" cy="1590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A98431-8AE0-F462-EC71-A6CCDDE893C3}"/>
              </a:ext>
            </a:extLst>
          </p:cNvPr>
          <p:cNvSpPr txBox="1"/>
          <p:nvPr/>
        </p:nvSpPr>
        <p:spPr>
          <a:xfrm>
            <a:off x="662066" y="2548332"/>
            <a:ext cx="103600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구글에 </a:t>
            </a:r>
            <a:r>
              <a:rPr lang="en-US" altLang="ko-KR" dirty="0" err="1">
                <a:latin typeface="+mn-ea"/>
              </a:rPr>
              <a:t>chatgpt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검색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+mn-ea"/>
              </a:rPr>
              <a:t>chatgpt.com </a:t>
            </a:r>
            <a:r>
              <a:rPr lang="ko-KR" altLang="en-US" dirty="0">
                <a:latin typeface="+mn-ea"/>
              </a:rPr>
              <a:t>입장</a:t>
            </a:r>
            <a:endParaRPr lang="en-US" altLang="ko-KR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+mn-ea"/>
              </a:rPr>
              <a:t>회원가입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로그인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주의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구글 등 연동 가입 시 해당 사이트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구글</a:t>
            </a:r>
            <a:r>
              <a:rPr lang="en-US" altLang="ko-KR" dirty="0">
                <a:latin typeface="+mn-ea"/>
              </a:rPr>
              <a:t>) </a:t>
            </a:r>
            <a:r>
              <a:rPr lang="ko-KR" altLang="en-US" dirty="0">
                <a:latin typeface="+mn-ea"/>
              </a:rPr>
              <a:t>이메일에서 본인인증이 진행되지 않으면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</a:t>
            </a:r>
            <a:r>
              <a:rPr lang="ko-KR" altLang="en-US" dirty="0">
                <a:latin typeface="+mn-ea"/>
              </a:rPr>
              <a:t>이용 불가</a:t>
            </a:r>
            <a:endParaRPr lang="en-US" altLang="ko-KR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9D12F37-060F-5746-0CF9-3F45137B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078" y="4934587"/>
            <a:ext cx="6411220" cy="141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9C22E-3384-299E-33DB-6A1076747618}"/>
              </a:ext>
            </a:extLst>
          </p:cNvPr>
          <p:cNvSpPr txBox="1"/>
          <p:nvPr/>
        </p:nvSpPr>
        <p:spPr>
          <a:xfrm>
            <a:off x="1454233" y="5459632"/>
            <a:ext cx="490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claude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gemini</a:t>
            </a:r>
            <a:r>
              <a:rPr lang="en-US" altLang="ko-KR" dirty="0">
                <a:latin typeface="+mn-ea"/>
              </a:rPr>
              <a:t>, grok </a:t>
            </a:r>
            <a:r>
              <a:rPr lang="ko-KR" altLang="en-US" dirty="0">
                <a:latin typeface="+mn-ea"/>
              </a:rPr>
              <a:t>을 사용해도 무방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1514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8DF22-A1F6-A59C-9805-4B0086FA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133" y="587072"/>
            <a:ext cx="6090501" cy="23939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n-ea"/>
              </a:rPr>
              <a:t>6. GitHub </a:t>
            </a:r>
            <a:r>
              <a:rPr lang="ko-KR" altLang="en-US" dirty="0">
                <a:latin typeface="+mn-ea"/>
              </a:rPr>
              <a:t>가입 및 로그인</a:t>
            </a: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546292-3E9B-3339-90AE-B6AB7B70B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668" y="1180103"/>
            <a:ext cx="5763429" cy="1247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22A700-E1F8-1C9C-B02E-4F7C4FB5DF57}"/>
              </a:ext>
            </a:extLst>
          </p:cNvPr>
          <p:cNvSpPr txBox="1"/>
          <p:nvPr/>
        </p:nvSpPr>
        <p:spPr>
          <a:xfrm>
            <a:off x="743294" y="3783617"/>
            <a:ext cx="10524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</a:t>
            </a:r>
            <a:r>
              <a:rPr lang="en-US" altLang="ko-KR" dirty="0" err="1">
                <a:latin typeface="+mn-ea"/>
              </a:rPr>
              <a:t>init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config user.name “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이름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config </a:t>
            </a:r>
            <a:r>
              <a:rPr lang="en-US" altLang="ko-KR" dirty="0" err="1">
                <a:latin typeface="+mn-ea"/>
              </a:rPr>
              <a:t>user.email</a:t>
            </a:r>
            <a:r>
              <a:rPr lang="en-US" altLang="ko-KR" dirty="0">
                <a:latin typeface="+mn-ea"/>
              </a:rPr>
              <a:t> “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이메일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remote add origin </a:t>
            </a:r>
            <a:r>
              <a:rPr lang="ko-KR" altLang="en-US" dirty="0" err="1">
                <a:latin typeface="+mn-ea"/>
              </a:rPr>
              <a:t>깃허브</a:t>
            </a:r>
            <a:r>
              <a:rPr lang="ko-KR" altLang="en-US" dirty="0">
                <a:latin typeface="+mn-ea"/>
              </a:rPr>
              <a:t> 저장주소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add .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commit –m “</a:t>
            </a:r>
            <a:r>
              <a:rPr lang="ko-KR" altLang="en-US" dirty="0">
                <a:latin typeface="+mn-ea"/>
              </a:rPr>
              <a:t>저장 메모 내용</a:t>
            </a:r>
            <a:r>
              <a:rPr lang="en-US" altLang="ko-KR" dirty="0">
                <a:latin typeface="+mn-ea"/>
              </a:rPr>
              <a:t>”</a:t>
            </a: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push –u origin master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+mn-ea"/>
              </a:rPr>
              <a:t>git pull origin master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21CCC-CEE4-0F46-B53F-5817539FFAF2}"/>
              </a:ext>
            </a:extLst>
          </p:cNvPr>
          <p:cNvSpPr txBox="1"/>
          <p:nvPr/>
        </p:nvSpPr>
        <p:spPr>
          <a:xfrm>
            <a:off x="1103615" y="2505873"/>
            <a:ext cx="553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git : </a:t>
            </a:r>
            <a:r>
              <a:rPr lang="ko-KR" altLang="en-US" dirty="0">
                <a:latin typeface="+mn-ea"/>
              </a:rPr>
              <a:t>소스코드 형상관리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github</a:t>
            </a:r>
            <a:r>
              <a:rPr lang="en-US" altLang="ko-KR" dirty="0">
                <a:latin typeface="+mn-ea"/>
              </a:rPr>
              <a:t> : git</a:t>
            </a:r>
            <a:r>
              <a:rPr lang="ko-KR" altLang="en-US" dirty="0">
                <a:latin typeface="+mn-ea"/>
              </a:rPr>
              <a:t>을 업로드할 수 있는 형상관리 사이트</a:t>
            </a:r>
          </a:p>
        </p:txBody>
      </p:sp>
    </p:spTree>
    <p:extLst>
      <p:ext uri="{BB962C8B-B14F-4D97-AF65-F5344CB8AC3E}">
        <p14:creationId xmlns:p14="http://schemas.microsoft.com/office/powerpoint/2010/main" val="231607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A448E-CB2F-2041-8077-81D8FBF9F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35585"/>
          </a:xfrm>
        </p:spPr>
        <p:txBody>
          <a:bodyPr anchor="ctr"/>
          <a:lstStyle/>
          <a:p>
            <a:r>
              <a:rPr lang="en-US" altLang="ko-KR" dirty="0"/>
              <a:t>2. HTML </a:t>
            </a:r>
            <a:r>
              <a:rPr lang="ko-KR" altLang="en-US" dirty="0"/>
              <a:t>기초</a:t>
            </a:r>
          </a:p>
        </p:txBody>
      </p:sp>
    </p:spTree>
    <p:extLst>
      <p:ext uri="{BB962C8B-B14F-4D97-AF65-F5344CB8AC3E}">
        <p14:creationId xmlns:p14="http://schemas.microsoft.com/office/powerpoint/2010/main" val="236910787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809</TotalTime>
  <Words>1675</Words>
  <Application>Microsoft Office PowerPoint</Application>
  <PresentationFormat>와이드스크린</PresentationFormat>
  <Paragraphs>343</Paragraphs>
  <Slides>44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Arial</vt:lpstr>
      <vt:lpstr>Tw Cen MT</vt:lpstr>
      <vt:lpstr>Wingdings</vt:lpstr>
      <vt:lpstr>Wingdings 3</vt:lpstr>
      <vt:lpstr>New_Simple01</vt:lpstr>
      <vt:lpstr>HTML/CSS</vt:lpstr>
      <vt:lpstr>1. 개발환경 셋팅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HTML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CSS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HTML/CSS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성종 손</dc:creator>
  <cp:lastModifiedBy>성종 손</cp:lastModifiedBy>
  <cp:revision>575</cp:revision>
  <dcterms:created xsi:type="dcterms:W3CDTF">2024-01-13T12:29:07Z</dcterms:created>
  <dcterms:modified xsi:type="dcterms:W3CDTF">2025-04-04T21:41:30Z</dcterms:modified>
</cp:coreProperties>
</file>