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78" r:id="rId3"/>
    <p:sldId id="260" r:id="rId4"/>
    <p:sldId id="259" r:id="rId5"/>
    <p:sldId id="262" r:id="rId6"/>
    <p:sldId id="263" r:id="rId7"/>
    <p:sldId id="265" r:id="rId8"/>
    <p:sldId id="264" r:id="rId9"/>
    <p:sldId id="277" r:id="rId10"/>
    <p:sldId id="266" r:id="rId11"/>
    <p:sldId id="268" r:id="rId12"/>
    <p:sldId id="267" r:id="rId13"/>
    <p:sldId id="269" r:id="rId14"/>
    <p:sldId id="270" r:id="rId15"/>
    <p:sldId id="271" r:id="rId16"/>
    <p:sldId id="274" r:id="rId17"/>
    <p:sldId id="275" r:id="rId18"/>
    <p:sldId id="308" r:id="rId19"/>
    <p:sldId id="310" r:id="rId20"/>
    <p:sldId id="311" r:id="rId21"/>
    <p:sldId id="312" r:id="rId22"/>
    <p:sldId id="279" r:id="rId23"/>
    <p:sldId id="280" r:id="rId24"/>
    <p:sldId id="282" r:id="rId25"/>
    <p:sldId id="313" r:id="rId26"/>
    <p:sldId id="314" r:id="rId27"/>
    <p:sldId id="315" r:id="rId28"/>
    <p:sldId id="316" r:id="rId29"/>
    <p:sldId id="317" r:id="rId30"/>
    <p:sldId id="318" r:id="rId31"/>
    <p:sldId id="291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286" r:id="rId43"/>
    <p:sldId id="307" r:id="rId44"/>
    <p:sldId id="295" r:id="rId45"/>
    <p:sldId id="296" r:id="rId46"/>
    <p:sldId id="297" r:id="rId47"/>
    <p:sldId id="298" r:id="rId48"/>
    <p:sldId id="300" r:id="rId49"/>
    <p:sldId id="301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242" autoAdjust="0"/>
  </p:normalViewPr>
  <p:slideViewPr>
    <p:cSldViewPr snapToGrid="0">
      <p:cViewPr varScale="1">
        <p:scale>
          <a:sx n="98" d="100"/>
          <a:sy n="98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DA9EE-54A2-477C-AEB9-809997B96F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4AA5-303F-4FF9-9527-F63A83D98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7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4AA5-303F-4FF9-9527-F63A83D98D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9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8DBC-31B0-4B92-AF78-88FAE7396B6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2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52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은 태그를 기반으로 되어있다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여는 태그와 닫는 태그 사이에 코드를 작성한다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닫는 태그가 없는 경우도 있음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&lt;title&gt; : </a:t>
            </a:r>
            <a:r>
              <a:rPr lang="ko-KR" altLang="en-US" dirty="0">
                <a:latin typeface="+mn-ea"/>
              </a:rPr>
              <a:t>여는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&lt;/title&gt; : </a:t>
            </a:r>
            <a:r>
              <a:rPr lang="ko-KR" altLang="en-US" dirty="0">
                <a:latin typeface="+mn-ea"/>
              </a:rPr>
              <a:t>닫는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&lt;p&gt;&lt;/p&gt; : paragraph </a:t>
            </a:r>
            <a:r>
              <a:rPr lang="ko-KR" altLang="en-US" dirty="0" err="1">
                <a:latin typeface="+mn-ea"/>
              </a:rPr>
              <a:t>본문글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&lt;h1&gt;&lt;/h1&gt;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&lt;h2&gt;&lt;/h2&gt;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&lt;h3&gt;&lt;/h3&gt;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&lt;h4&gt;&lt;/h4&gt;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&lt;h5&gt;&lt;/h5&gt;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&lt;h6&gt;&lt;/h6&gt;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br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줄바꿈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DABA3-2F96-0D2F-FC0F-E9C26182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17" y="2256312"/>
            <a:ext cx="587116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241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&lt;button&gt;&lt;/button&gt; : </a:t>
            </a:r>
            <a:r>
              <a:rPr lang="ko-KR" altLang="en-US" dirty="0">
                <a:latin typeface="+mn-ea"/>
              </a:rPr>
              <a:t>버튼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</a:t>
            </a:r>
            <a:r>
              <a:rPr lang="ko-KR" altLang="en-US" dirty="0">
                <a:latin typeface="+mn-ea"/>
              </a:rPr>
              <a:t>버튼입니다</a:t>
            </a:r>
            <a:r>
              <a:rPr lang="en-US" altLang="ko-KR" dirty="0">
                <a:latin typeface="+mn-ea"/>
              </a:rPr>
              <a:t>&lt;/button&gt;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을 그 다음줄에 입력해보자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49EED-7EBC-6E37-F356-8025BC3C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88" y="3501957"/>
            <a:ext cx="2733068" cy="2884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EDD0F-163A-59CD-0B11-9CE03DF6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53" y="2695146"/>
            <a:ext cx="1914792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9CB4E-38D9-70D3-9366-03710F763320}"/>
              </a:ext>
            </a:extLst>
          </p:cNvPr>
          <p:cNvSpPr txBox="1"/>
          <p:nvPr/>
        </p:nvSpPr>
        <p:spPr>
          <a:xfrm>
            <a:off x="2518913" y="644550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96BB6-498A-CB6C-125D-F73FD71DFE1C}"/>
              </a:ext>
            </a:extLst>
          </p:cNvPr>
          <p:cNvSpPr txBox="1"/>
          <p:nvPr/>
        </p:nvSpPr>
        <p:spPr>
          <a:xfrm>
            <a:off x="7975053" y="627475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06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5" y="596799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태그별로 각기 다른 속성들을 갖고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이미지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: </a:t>
            </a:r>
            <a:r>
              <a:rPr lang="ko-KR" altLang="en-US" dirty="0">
                <a:latin typeface="+mn-ea"/>
              </a:rPr>
              <a:t>이미지 태그의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웹사이트에서 이미지를 하나 다운로드 받고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왼쪽 폴더창에 넣은 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이미지 이름을 </a:t>
            </a: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</a:t>
            </a:r>
            <a:r>
              <a:rPr lang="ko-KR" altLang="en-US" dirty="0">
                <a:latin typeface="+mn-ea"/>
              </a:rPr>
              <a:t>의 큰따옴표 사이에 입력해보자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8C55A9-312C-DFF3-CAFD-4012C150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117" y="314696"/>
            <a:ext cx="4571682" cy="3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49786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&lt;a&gt;&lt;/a&gt; : </a:t>
            </a:r>
            <a:r>
              <a:rPr lang="ko-KR" altLang="en-US" dirty="0">
                <a:latin typeface="+mn-ea"/>
              </a:rPr>
              <a:t>링크 태그</a:t>
            </a:r>
            <a:r>
              <a:rPr lang="en-US" altLang="ko-KR" dirty="0">
                <a:latin typeface="+mn-ea"/>
              </a:rPr>
              <a:t>(anchor)</a:t>
            </a: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href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속성을 집어넣어 해당 글자를 클릭하면 그 페이지로 이동하게 해준다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태그마다 적을 수 있는 속성이 다르다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href="https://www.naver.com/"&gt;</a:t>
            </a:r>
            <a:r>
              <a:rPr lang="ko-KR" altLang="pt-BR" dirty="0">
                <a:latin typeface="+mn-ea"/>
              </a:rPr>
              <a:t>네이버</a:t>
            </a:r>
            <a:r>
              <a:rPr lang="pt-BR" altLang="ko-KR" dirty="0">
                <a:latin typeface="+mn-ea"/>
              </a:rPr>
              <a:t>&lt;/a&gt;</a:t>
            </a: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href="https://www.google.com/"&gt;</a:t>
            </a:r>
            <a:r>
              <a:rPr lang="ko-KR" altLang="pt-BR" dirty="0">
                <a:latin typeface="+mn-ea"/>
              </a:rPr>
              <a:t>구글</a:t>
            </a:r>
            <a:r>
              <a:rPr lang="pt-BR" altLang="ko-KR" dirty="0">
                <a:latin typeface="+mn-ea"/>
              </a:rPr>
              <a:t>&lt;/a&gt;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71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533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sz="4600" dirty="0">
                <a:latin typeface="+mn-ea"/>
              </a:rPr>
              <a:t>HTML</a:t>
            </a:r>
            <a:r>
              <a:rPr lang="ko-KR" altLang="en-US" sz="4600" dirty="0">
                <a:latin typeface="+mn-ea"/>
              </a:rPr>
              <a:t> 기초</a:t>
            </a:r>
            <a:endParaRPr lang="en-US" altLang="ko-KR" sz="4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(unordered list, </a:t>
            </a:r>
            <a:r>
              <a:rPr lang="ko-KR" altLang="en-US" dirty="0" err="1">
                <a:latin typeface="+mn-ea"/>
              </a:rPr>
              <a:t>순서없는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(ordered list, </a:t>
            </a:r>
            <a:r>
              <a:rPr lang="ko-KR" altLang="en-US" dirty="0" err="1">
                <a:latin typeface="+mn-ea"/>
              </a:rPr>
              <a:t>순서있는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&lt;li&gt;&lt;/li&gt; : </a:t>
            </a:r>
            <a:r>
              <a:rPr lang="ko-KR" altLang="en-US" dirty="0">
                <a:latin typeface="+mn-ea"/>
              </a:rPr>
              <a:t>리스트 아이템 태그 </a:t>
            </a:r>
            <a:r>
              <a:rPr lang="en-US" altLang="ko-KR" dirty="0">
                <a:latin typeface="+mn-ea"/>
              </a:rPr>
              <a:t>(list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item,</a:t>
            </a:r>
            <a:r>
              <a:rPr lang="ko-KR" altLang="en-US" dirty="0">
                <a:latin typeface="+mn-ea"/>
              </a:rPr>
              <a:t> 리스트 태그 안에 들어가는 태그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 안에 태그를 넣을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70635-5544-EBDA-3BE2-431B5F53ACE8}"/>
              </a:ext>
            </a:extLst>
          </p:cNvPr>
          <p:cNvSpPr txBox="1"/>
          <p:nvPr/>
        </p:nvSpPr>
        <p:spPr>
          <a:xfrm>
            <a:off x="6647846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C06E9-B1B7-58EC-CA64-9AA261170431}"/>
              </a:ext>
            </a:extLst>
          </p:cNvPr>
          <p:cNvSpPr txBox="1"/>
          <p:nvPr/>
        </p:nvSpPr>
        <p:spPr>
          <a:xfrm>
            <a:off x="8724665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59D410-5446-F58E-33AC-ABF6B94A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21" y="4672519"/>
            <a:ext cx="1457528" cy="1428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9CE17-EC1C-7F33-5163-53394FC4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665" y="4916498"/>
            <a:ext cx="85737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13538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+mn-ea"/>
              </a:rPr>
              <a:t>태그 안에 태그 넣기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이미지를 클릭하면 구글로 이동하게 하고 싶다</a:t>
            </a:r>
            <a:r>
              <a:rPr lang="en-US" altLang="ko-KR" sz="2400" dirty="0">
                <a:latin typeface="+mn-ea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&lt;a </a:t>
            </a:r>
            <a:r>
              <a:rPr lang="en-US" altLang="ko-KR" sz="2400" dirty="0" err="1">
                <a:latin typeface="+mn-ea"/>
              </a:rPr>
              <a:t>href</a:t>
            </a:r>
            <a:r>
              <a:rPr lang="en-US" altLang="ko-KR" sz="2400" dirty="0">
                <a:latin typeface="+mn-ea"/>
              </a:rPr>
              <a:t>=“https://www.google.com/”&gt;&lt;</a:t>
            </a:r>
            <a:r>
              <a:rPr lang="en-US" altLang="ko-KR" sz="2400" dirty="0" err="1">
                <a:latin typeface="+mn-ea"/>
              </a:rPr>
              <a:t>img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src</a:t>
            </a:r>
            <a:r>
              <a:rPr lang="en-US" altLang="ko-KR" sz="2400" dirty="0">
                <a:latin typeface="+mn-ea"/>
              </a:rPr>
              <a:t>=“</a:t>
            </a:r>
            <a:r>
              <a:rPr lang="ko-KR" altLang="en-US" sz="2400" dirty="0">
                <a:latin typeface="+mn-ea"/>
              </a:rPr>
              <a:t>이미지</a:t>
            </a:r>
            <a:r>
              <a:rPr lang="en-US" altLang="ko-KR" sz="2400" dirty="0">
                <a:latin typeface="+mn-ea"/>
              </a:rPr>
              <a:t>”&gt;&lt;/a&gt;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태그 안에 태그를 넣어준다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E2573-34C0-5086-461F-2AB3B2CC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4323945"/>
            <a:ext cx="5726152" cy="11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1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/>
              <a:t>style </a:t>
            </a:r>
            <a:r>
              <a:rPr lang="ko-KR" altLang="en-US" dirty="0"/>
              <a:t>이라는 꾸미기 속성이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img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width:150px; height:150px;</a:t>
            </a:r>
          </a:p>
          <a:p>
            <a:pPr marL="0" indent="0">
              <a:buNone/>
            </a:pPr>
            <a:r>
              <a:rPr lang="ko-KR" altLang="en-US" dirty="0"/>
              <a:t>을 입력해서 크기를 조정보자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제목 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font-size: 28px; </a:t>
            </a:r>
            <a:r>
              <a:rPr lang="ko-KR" altLang="en-US" dirty="0"/>
              <a:t>를 입력해서 글자크기를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font-family: ‘</a:t>
            </a:r>
            <a:r>
              <a:rPr lang="ko-KR" altLang="en-US" dirty="0"/>
              <a:t>궁서체</a:t>
            </a:r>
            <a:r>
              <a:rPr lang="en-US" altLang="ko-KR" dirty="0"/>
              <a:t>’ </a:t>
            </a:r>
            <a:r>
              <a:rPr lang="ko-KR" altLang="en-US" dirty="0"/>
              <a:t>를 입력해서 폰트종류를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color: purple; </a:t>
            </a:r>
            <a:r>
              <a:rPr lang="ko-KR" altLang="en-US" dirty="0"/>
              <a:t>을 입력해서 글자색을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letter-spacing: 1px; </a:t>
            </a:r>
            <a:r>
              <a:rPr lang="ko-KR" altLang="en-US" dirty="0"/>
              <a:t>을 입력해서 자간</a:t>
            </a:r>
            <a:r>
              <a:rPr lang="en-US" altLang="ko-KR" dirty="0"/>
              <a:t>(</a:t>
            </a:r>
            <a:r>
              <a:rPr lang="ko-KR" altLang="en-US" dirty="0"/>
              <a:t>글자간격</a:t>
            </a:r>
            <a:r>
              <a:rPr lang="en-US" altLang="ko-KR" dirty="0"/>
              <a:t>)</a:t>
            </a:r>
            <a:r>
              <a:rPr lang="ko-KR" altLang="en-US" dirty="0"/>
              <a:t>을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55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본문 태그에 일부 글자만 </a:t>
            </a:r>
            <a:r>
              <a:rPr lang="en-US" altLang="ko-KR" dirty="0"/>
              <a:t>&lt;span&gt;&lt;/span&gt; </a:t>
            </a:r>
            <a:r>
              <a:rPr lang="ko-KR" altLang="en-US" dirty="0"/>
              <a:t>태그로 감싸서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 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주면 감싼 글자만 속성이 적용된다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&lt;span&gt;&lt;/span&gt; : </a:t>
            </a:r>
            <a:r>
              <a:rPr lang="ko-KR" altLang="en-US" dirty="0"/>
              <a:t>글자에 속성을 지정하기 위한 역할이 없는 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&lt;p&gt;&lt;span style=“”&gt;</a:t>
            </a:r>
            <a:r>
              <a:rPr lang="ko-KR" altLang="en-US" dirty="0"/>
              <a:t>안녕</a:t>
            </a:r>
            <a:r>
              <a:rPr lang="en-US" altLang="ko-KR" dirty="0"/>
              <a:t>&lt;span&gt;</a:t>
            </a:r>
            <a:r>
              <a:rPr lang="ko-KR" altLang="en-US" dirty="0"/>
              <a:t> 하세요</a:t>
            </a:r>
            <a:r>
              <a:rPr lang="en-US" altLang="ko-KR" dirty="0"/>
              <a:t>&lt;p&gt;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font-weight: 900; </a:t>
            </a:r>
            <a:r>
              <a:rPr lang="ko-KR" altLang="en-US" dirty="0"/>
              <a:t>을 주면 굵은 글씨로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4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9A21-4B30-13EE-0470-E2E68D97B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5C2B-BD07-E222-1A46-C786E0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303D81-7C1B-AF65-6363-E94B881C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129064"/>
            <a:ext cx="116411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5479B-D804-BA96-2CCB-B0C6A5B37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0BD6-AFEF-CB9A-994F-02FE164D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&lt;input&gt;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각종 타입들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7C66D-EE04-3FAC-F09E-5454E644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81" y="1055394"/>
            <a:ext cx="4464548" cy="5398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8527D5-0967-6B16-F509-79E2A039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240" y="1055394"/>
            <a:ext cx="1902457" cy="53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 셋팅</a:t>
            </a:r>
          </a:p>
        </p:txBody>
      </p:sp>
    </p:spTree>
    <p:extLst>
      <p:ext uri="{BB962C8B-B14F-4D97-AF65-F5344CB8AC3E}">
        <p14:creationId xmlns:p14="http://schemas.microsoft.com/office/powerpoint/2010/main" val="140307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3EF-DBDE-918C-586E-630493F5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E44E2-195C-DAB3-E7FA-96F862BD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&lt;table&gt;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BD301-13D7-76D6-7221-F2E066F3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8" y="1551359"/>
            <a:ext cx="3689359" cy="48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4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63796-6C44-7783-8F57-63B36554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5837B-CC23-660B-48C6-AE2D61AA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&lt;video&gt;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src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controls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autoplay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muted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loop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height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40BB1-6A92-3281-D979-FEB7E0FE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73" y="2802854"/>
            <a:ext cx="6611273" cy="885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A55B2-ABF0-EC40-F7C8-8A4EB2CCE127}"/>
              </a:ext>
            </a:extLst>
          </p:cNvPr>
          <p:cNvSpPr txBox="1"/>
          <p:nvPr/>
        </p:nvSpPr>
        <p:spPr>
          <a:xfrm>
            <a:off x="3743673" y="4748217"/>
            <a:ext cx="693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</a:t>
            </a:r>
            <a:r>
              <a:rPr lang="en-US" altLang="ko-KR" dirty="0"/>
              <a:t>-&gt; </a:t>
            </a:r>
            <a:r>
              <a:rPr lang="ko-KR" altLang="en-US" dirty="0"/>
              <a:t>공유 </a:t>
            </a:r>
            <a:r>
              <a:rPr lang="en-US" altLang="ko-KR" dirty="0"/>
              <a:t>-&gt; HTML </a:t>
            </a:r>
            <a:r>
              <a:rPr lang="ko-KR" altLang="en-US" dirty="0"/>
              <a:t>태그 클릭</a:t>
            </a:r>
            <a:r>
              <a:rPr lang="en-US" altLang="ko-KR" dirty="0"/>
              <a:t>(embed)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복사하기</a:t>
            </a:r>
            <a:r>
              <a:rPr lang="en-US" altLang="ko-KR" dirty="0"/>
              <a:t>(Copy)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1008D-0555-7155-EC8F-0C845841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31" y="5510029"/>
            <a:ext cx="886901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/>
              <a:t>3. </a:t>
            </a:r>
            <a:r>
              <a:rPr lang="en-US" altLang="ko-KR" dirty="0"/>
              <a:t>CSS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417288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C4F0-B938-1E56-F012-48F03C4F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A6B0-9544-4536-FBB7-68467D7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html</a:t>
            </a:r>
            <a:r>
              <a:rPr lang="ko-KR" altLang="en-US" sz="2800" dirty="0">
                <a:latin typeface="+mn-ea"/>
              </a:rPr>
              <a:t>은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속성으로 꾸며줄 수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대부분의 태그는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갖고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을 변경하는 방법은 세가지로 다음과 같다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태그의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style</a:t>
            </a:r>
            <a:r>
              <a:rPr lang="ko-KR" altLang="en-US" sz="2800" dirty="0">
                <a:latin typeface="+mn-ea"/>
              </a:rPr>
              <a:t>태그와 선택자를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 err="1">
                <a:latin typeface="+mn-ea"/>
              </a:rPr>
              <a:t>css</a:t>
            </a:r>
            <a:r>
              <a:rPr lang="ko-KR" altLang="en-US" sz="2800" dirty="0">
                <a:latin typeface="+mn-ea"/>
              </a:rPr>
              <a:t>파일과 선택자를 사용 </a:t>
            </a:r>
            <a:r>
              <a:rPr lang="en-US" altLang="ko-KR" sz="2800" dirty="0">
                <a:latin typeface="+mn-ea"/>
              </a:rPr>
              <a:t>(cascading style sheet)</a:t>
            </a:r>
          </a:p>
        </p:txBody>
      </p:sp>
    </p:spTree>
    <p:extLst>
      <p:ext uri="{BB962C8B-B14F-4D97-AF65-F5344CB8AC3E}">
        <p14:creationId xmlns:p14="http://schemas.microsoft.com/office/powerpoint/2010/main" val="8644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59D5-2698-0489-6D51-8354CAAA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8ED21-BB3E-71B5-6F9B-6C7FDDA1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6"/>
            <a:ext cx="10899531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으로 </a:t>
            </a:r>
            <a:r>
              <a:rPr lang="en-US" altLang="ko-KR" dirty="0"/>
              <a:t>class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으로 </a:t>
            </a:r>
            <a:r>
              <a:rPr lang="en-US" altLang="ko-KR" dirty="0"/>
              <a:t>ID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셀렉터의</a:t>
            </a:r>
            <a:r>
              <a:rPr lang="ko-KR" altLang="en-US" dirty="0"/>
              <a:t> 이름은 중복되지 </a:t>
            </a:r>
            <a:r>
              <a:rPr lang="ko-KR" altLang="en-US" dirty="0" err="1"/>
              <a:t>않아야하고</a:t>
            </a:r>
            <a:r>
              <a:rPr lang="ko-KR" altLang="en-US" dirty="0"/>
              <a:t> 우선순위가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tag</a:t>
            </a:r>
            <a:r>
              <a:rPr lang="ko-KR" altLang="en-US" dirty="0" err="1"/>
              <a:t>셀렉터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 err="1"/>
              <a:t>셀렉터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</a:t>
            </a:r>
            <a:r>
              <a:rPr lang="en-US" altLang="ko-KR" dirty="0"/>
              <a:t>(100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style </a:t>
            </a:r>
            <a:r>
              <a:rPr lang="ko-KR" altLang="en-US" dirty="0"/>
              <a:t>인라인 </a:t>
            </a:r>
            <a:r>
              <a:rPr lang="en-US" altLang="ko-KR" dirty="0"/>
              <a:t>(1000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59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0106-3D3A-F937-E51B-ADEFC34E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1804A-3C90-29A7-6A7C-94B6A5E0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div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height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color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background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태그와 속성들을 활용하여 상자 안에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AE774-A54D-86E0-7A66-5A0ECC48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58" y="1499451"/>
            <a:ext cx="6316424" cy="3492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58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B345-5E8D-2C85-E5F4-BCDA82A2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5ECEC-CD0D-F8B2-C6E4-39091D40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 : </a:t>
            </a:r>
            <a:r>
              <a:rPr lang="ko-KR" altLang="en-US" sz="2800" dirty="0">
                <a:latin typeface="+mn-ea"/>
              </a:rPr>
              <a:t>크기 스타일 색깔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 둥글게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스타일</a:t>
            </a:r>
            <a:r>
              <a:rPr lang="en-US" altLang="ko-KR" sz="2800" dirty="0">
                <a:latin typeface="+mn-ea"/>
              </a:rPr>
              <a:t> : solid, dashed, dotted, double, …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아래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54029-EE3C-D8E3-C49C-6939DFC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28" y="4140544"/>
            <a:ext cx="7553987" cy="25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0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4F5F-A381-4F12-95E9-24016403C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8576-C118-EDDB-F316-1E69F75C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4813570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외부여백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margin-top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margin-bottom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margin-left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margin-right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body{ margin:0; }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*{margin:0; padding:0;}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9A36171-607B-AD7A-5236-8E62A1E4950C}"/>
              </a:ext>
            </a:extLst>
          </p:cNvPr>
          <p:cNvSpPr txBox="1">
            <a:spLocks/>
          </p:cNvSpPr>
          <p:nvPr/>
        </p:nvSpPr>
        <p:spPr>
          <a:xfrm>
            <a:off x="6441332" y="314695"/>
            <a:ext cx="4813570" cy="654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800" dirty="0">
                <a:latin typeface="+mn-ea"/>
              </a:rPr>
              <a:t>내부여백</a:t>
            </a: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padding-top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padding-bottom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padding-left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padding-right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strike="sngStrike" dirty="0">
                <a:latin typeface="+mn-ea"/>
              </a:rPr>
              <a:t>box-sizing: content-box;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box-sizing: </a:t>
            </a:r>
            <a:r>
              <a:rPr lang="en-US" altLang="ko-KR" sz="2800" b="1" dirty="0">
                <a:latin typeface="+mn-ea"/>
              </a:rPr>
              <a:t>border-box</a:t>
            </a:r>
            <a:r>
              <a:rPr lang="en-US" altLang="ko-KR" sz="2800" dirty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3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1162-E2FA-AEC8-2145-C09491ED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B6592-7F3A-A401-0FCA-00124243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+mn-ea"/>
              </a:rPr>
              <a:t>display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block : </a:t>
            </a:r>
            <a:r>
              <a:rPr lang="ko-KR" altLang="en-US" sz="2000" dirty="0" err="1">
                <a:latin typeface="+mn-ea"/>
              </a:rPr>
              <a:t>한줄</a:t>
            </a:r>
            <a:r>
              <a:rPr lang="ko-KR" altLang="en-US" sz="2000" dirty="0">
                <a:latin typeface="+mn-ea"/>
              </a:rPr>
              <a:t> 전체 사용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줄에서 시작하고 끝난다</a:t>
            </a:r>
            <a:r>
              <a:rPr lang="en-US" altLang="ko-KR" sz="2000" dirty="0">
                <a:latin typeface="+mn-ea"/>
              </a:rPr>
              <a:t> [h1, div, p, </a:t>
            </a:r>
            <a:r>
              <a:rPr lang="en-US" altLang="ko-KR" sz="2000" dirty="0" err="1">
                <a:latin typeface="+mn-ea"/>
              </a:rPr>
              <a:t>hr</a:t>
            </a:r>
            <a:r>
              <a:rPr lang="en-US" altLang="ko-KR" sz="2000" dirty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inline : </a:t>
            </a:r>
            <a:r>
              <a:rPr lang="ko-KR" altLang="en-US" sz="2000" dirty="0">
                <a:latin typeface="+mn-ea"/>
              </a:rPr>
              <a:t>텍스트 취급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width, height, </a:t>
            </a:r>
            <a:r>
              <a:rPr lang="ko-KR" altLang="en-US" sz="2000" dirty="0">
                <a:latin typeface="+mn-ea"/>
              </a:rPr>
              <a:t>상하 마진과 패딩이 적용되지 않음</a:t>
            </a:r>
            <a:r>
              <a:rPr lang="en-US" altLang="ko-KR" sz="2000" dirty="0">
                <a:latin typeface="+mn-ea"/>
              </a:rPr>
              <a:t> [span, a, </a:t>
            </a:r>
            <a:r>
              <a:rPr lang="en-US" altLang="ko-KR" sz="2000" dirty="0" err="1">
                <a:latin typeface="+mn-ea"/>
              </a:rPr>
              <a:t>img</a:t>
            </a:r>
            <a:r>
              <a:rPr lang="en-US" altLang="ko-KR" sz="2000" dirty="0">
                <a:latin typeface="+mn-ea"/>
              </a:rPr>
              <a:t>, input] </a:t>
            </a:r>
          </a:p>
          <a:p>
            <a:r>
              <a:rPr lang="en-US" altLang="ko-KR" sz="2000" dirty="0">
                <a:latin typeface="+mn-ea"/>
              </a:rPr>
              <a:t>inline-block : </a:t>
            </a:r>
            <a:r>
              <a:rPr lang="ko-KR" altLang="en-US" sz="2000" dirty="0">
                <a:latin typeface="+mn-ea"/>
              </a:rPr>
              <a:t>텍스트 취급 </a:t>
            </a:r>
            <a:r>
              <a:rPr lang="en-US" altLang="ko-KR" sz="2000" dirty="0">
                <a:latin typeface="+mn-ea"/>
              </a:rPr>
              <a:t>+ width, height, </a:t>
            </a:r>
            <a:r>
              <a:rPr lang="ko-KR" altLang="en-US" sz="2000" dirty="0">
                <a:latin typeface="+mn-ea"/>
              </a:rPr>
              <a:t>상하 마진과 패딩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적용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가능 </a:t>
            </a:r>
            <a:r>
              <a:rPr lang="en-US" altLang="ko-KR" sz="2000" dirty="0">
                <a:latin typeface="+mn-ea"/>
              </a:rPr>
              <a:t>[button, select]</a:t>
            </a:r>
          </a:p>
          <a:p>
            <a:r>
              <a:rPr lang="en-US" altLang="ko-KR" sz="2000" dirty="0">
                <a:latin typeface="+mn-ea"/>
              </a:rPr>
              <a:t>none : </a:t>
            </a:r>
            <a:r>
              <a:rPr lang="ko-KR" altLang="en-US" sz="2000" dirty="0">
                <a:latin typeface="+mn-ea"/>
              </a:rPr>
              <a:t>그리지 않음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flex : </a:t>
            </a:r>
            <a:r>
              <a:rPr lang="ko-KR" altLang="en-US" sz="2000" dirty="0">
                <a:latin typeface="+mn-ea"/>
              </a:rPr>
              <a:t>방향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정렬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순서를 제어할 수 있는 반응형 상자 취급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grid : 2</a:t>
            </a:r>
            <a:r>
              <a:rPr lang="ko-KR" altLang="en-US" sz="2000" dirty="0">
                <a:latin typeface="+mn-ea"/>
              </a:rPr>
              <a:t>차원 행과 열의 레이아웃 구성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block;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margin: 0 auto;         (</a:t>
            </a:r>
            <a:r>
              <a:rPr lang="ko-KR" altLang="en-US" sz="2000" dirty="0">
                <a:latin typeface="+mn-ea"/>
              </a:rPr>
              <a:t>내부요소 </a:t>
            </a:r>
            <a:r>
              <a:rPr lang="ko-KR" altLang="en-US" sz="2000" dirty="0" err="1">
                <a:latin typeface="+mn-ea"/>
              </a:rPr>
              <a:t>세로중앙정렬</a:t>
            </a:r>
            <a:r>
              <a:rPr lang="en-US" altLang="ko-KR" sz="2000" dirty="0">
                <a:latin typeface="+mn-ea"/>
              </a:rPr>
              <a:t>) align-content: center;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inline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text-align: center;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27636-108C-4E6A-29BC-099B95DE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02" y="3939702"/>
            <a:ext cx="2123440" cy="18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A55F-17FB-138B-5307-2D0091B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23BA3-035C-DACB-A16A-EC577747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모서리를 둥글게 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최대 </a:t>
            </a:r>
            <a:r>
              <a:rPr lang="en-US" altLang="ko-KR" sz="2800" dirty="0">
                <a:latin typeface="+mn-ea"/>
              </a:rPr>
              <a:t>50%)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border-top-right-radius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border-bottom-right-radius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6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0502A5-384B-2CF1-03D6-4AE6BB01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859"/>
            <a:ext cx="12192000" cy="405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497866"/>
            <a:ext cx="10515600" cy="5862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1. Visual Studio Code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5156462" y="5083113"/>
            <a:ext cx="1995851" cy="528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4610100" y="5213459"/>
            <a:ext cx="518081" cy="2677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65791-F82B-838D-2EF2-45770A11ED8E}"/>
              </a:ext>
            </a:extLst>
          </p:cNvPr>
          <p:cNvSpPr txBox="1"/>
          <p:nvPr/>
        </p:nvSpPr>
        <p:spPr>
          <a:xfrm>
            <a:off x="1300899" y="1096796"/>
            <a:ext cx="6344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+mn-ea"/>
              </a:rPr>
              <a:t>vscode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Visual Studio Code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42479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3F2A-BBDB-03CC-9389-A1CD6E82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5C1B6-55CF-A30C-02EB-88639B9C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>
                <a:latin typeface="+mn-ea"/>
              </a:rPr>
              <a:t>글자 속성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text-align : left, center, right, justify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text-decoration : underline, overline, line-through, none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font-size : 1rem(html</a:t>
            </a:r>
            <a:r>
              <a:rPr lang="ko-KR" altLang="en-US" sz="2800" dirty="0">
                <a:latin typeface="+mn-ea"/>
              </a:rPr>
              <a:t>태그의 폰트</a:t>
            </a:r>
            <a:r>
              <a:rPr lang="en-US" altLang="ko-KR" sz="2800" dirty="0">
                <a:latin typeface="+mn-ea"/>
              </a:rPr>
              <a:t>); 12pt(0.35mm); 16px(0.26mm);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font-family : </a:t>
            </a:r>
            <a:r>
              <a:rPr lang="en-US" altLang="ko-KR" sz="2800" dirty="0" err="1">
                <a:latin typeface="+mn-ea"/>
              </a:rPr>
              <a:t>gulim</a:t>
            </a:r>
            <a:r>
              <a:rPr lang="en-US" altLang="ko-KR" sz="28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font-weight : bolder;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fonts.google.com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a{ text-decoration: none;}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54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93C1-5091-B2B5-35BB-74424244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6F03-2F75-25DC-9B15-1927795A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백그라운드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background-size: cover; [</a:t>
            </a:r>
            <a:r>
              <a:rPr lang="ko-KR" altLang="en-US" dirty="0" err="1"/>
              <a:t>빈공간없이</a:t>
            </a:r>
            <a:r>
              <a:rPr lang="ko-KR" altLang="en-US" dirty="0"/>
              <a:t> 가득 채우기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background-size: contain; [</a:t>
            </a:r>
            <a:r>
              <a:rPr lang="ko-KR" altLang="en-US" dirty="0"/>
              <a:t>이미지가 전체 나오게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background-attachment: fixed; [</a:t>
            </a:r>
            <a:r>
              <a:rPr lang="ko-KR" altLang="en-US" dirty="0"/>
              <a:t>스크롤해도 이미지 고정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56CC6-5898-F787-3F43-C45397C0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9" y="3919080"/>
            <a:ext cx="7817682" cy="2740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76C31D-C4FC-ABD8-4FC9-789170D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255" y="4287609"/>
            <a:ext cx="2546455" cy="20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9F78-F086-7204-B959-447F7040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86202-4E8A-DC84-010A-96B0B685A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그라데이션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FF037-4062-1460-D072-08BE2FFC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23" y="416172"/>
            <a:ext cx="2391109" cy="1124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FE354D-7BCF-7628-4837-9FAB6F005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91" y="416173"/>
            <a:ext cx="3644080" cy="1124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C6C05-49B8-BC0B-573B-1FD8E833BCED}"/>
              </a:ext>
            </a:extLst>
          </p:cNvPr>
          <p:cNvSpPr txBox="1"/>
          <p:nvPr/>
        </p:nvSpPr>
        <p:spPr>
          <a:xfrm>
            <a:off x="162127" y="1540279"/>
            <a:ext cx="11867745" cy="527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.linear{</a:t>
            </a:r>
          </a:p>
          <a:p>
            <a:pPr>
              <a:buNone/>
            </a:pPr>
            <a:r>
              <a:rPr lang="en-US" altLang="ko-KR" b="0" dirty="0">
                <a:effectLst/>
                <a:latin typeface="Tw Cen MT (본문)"/>
              </a:rPr>
              <a:t>    background: linear-gradient(to bottom, red, yellow, green, blue);</a:t>
            </a:r>
          </a:p>
          <a:p>
            <a:pPr>
              <a:buNone/>
            </a:pPr>
            <a:r>
              <a:rPr lang="en-US" altLang="ko-KR" b="0" dirty="0">
                <a:effectLst/>
                <a:latin typeface="Tw Cen MT (본문)"/>
              </a:rPr>
              <a:t>    background: linear-gradient(to right, red, yellow, green, blue);</a:t>
            </a:r>
          </a:p>
          <a:p>
            <a:pPr>
              <a:buNone/>
            </a:pPr>
            <a:r>
              <a:rPr lang="en-US" altLang="ko-KR" b="0" dirty="0">
                <a:effectLst/>
                <a:latin typeface="Tw Cen MT (본문)"/>
              </a:rPr>
              <a:t>    background: linear-gradient(to top left, red, yellow, green, blue);</a:t>
            </a:r>
          </a:p>
          <a:p>
            <a:pPr>
              <a:buNone/>
            </a:pPr>
            <a:r>
              <a:rPr lang="en-US" altLang="ko-KR" b="0" dirty="0">
                <a:effectLst/>
                <a:latin typeface="Tw Cen MT (본문)"/>
              </a:rPr>
              <a:t>    background: linear-gradient(270deg, red, yellow, green, blue);</a:t>
            </a:r>
          </a:p>
          <a:p>
            <a:pPr>
              <a:buNone/>
            </a:pPr>
            <a:r>
              <a:rPr lang="en-US" altLang="ko-KR" b="0" dirty="0">
                <a:effectLst/>
                <a:latin typeface="Tw Cen MT (본문)"/>
              </a:rPr>
              <a:t>    background: linear-gradient(to bottom, black 30%, red 50%, yellow 75%);</a:t>
            </a:r>
          </a:p>
          <a:p>
            <a:pPr>
              <a:buNone/>
            </a:pPr>
            <a:r>
              <a:rPr lang="en-US" altLang="ko-KR" b="0" dirty="0">
                <a:effectLst/>
                <a:latin typeface="Tw Cen MT (본문)"/>
              </a:rPr>
              <a:t>    background: linear-gradient(to bottom, black 30%, red 30%, red 75%, yellow 75%);</a:t>
            </a:r>
          </a:p>
          <a:p>
            <a:r>
              <a:rPr lang="en-US" altLang="ko-KR" b="0" dirty="0">
                <a:effectLst/>
                <a:latin typeface="Tw Cen MT (본문)"/>
              </a:rPr>
              <a:t>    background: linear-gradient(190deg, transparent 50%, black 50%);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.radial{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            background: radial-gradient(red, yellow, green, blue);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    background: radial-gradient(red 30%, transparent 70%), linear-gradient(green, brown);</a:t>
            </a:r>
          </a:p>
          <a:p>
            <a:r>
              <a:rPr lang="en-US" altLang="ko-KR" b="0" dirty="0">
                <a:effectLst/>
              </a:rPr>
              <a:t>}</a:t>
            </a:r>
          </a:p>
          <a:p>
            <a:pPr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.blackhole{</a:t>
            </a:r>
          </a:p>
          <a:p>
            <a:pPr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background-size:cover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  background-position: center;</a:t>
            </a:r>
          </a:p>
          <a:p>
            <a:pPr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  background-repeat: no-repeat;</a:t>
            </a:r>
          </a:p>
          <a:p>
            <a:pPr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  background: radial-gradient(black 40%, white 41%, transparent 49%),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(universe.png);</a:t>
            </a:r>
          </a:p>
          <a:p>
            <a:pPr>
              <a:lnSpc>
                <a:spcPts val="1425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53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12CB-9084-F668-1E1F-42D54E7A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035C-F733-353F-B0F0-39FF18D2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그림자 효과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9BDA4-CAF5-C7CA-994D-8218BF167875}"/>
              </a:ext>
            </a:extLst>
          </p:cNvPr>
          <p:cNvSpPr txBox="1"/>
          <p:nvPr/>
        </p:nvSpPr>
        <p:spPr>
          <a:xfrm>
            <a:off x="162127" y="2192032"/>
            <a:ext cx="11867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effectLst/>
              </a:rPr>
              <a:t>x</a:t>
            </a:r>
            <a:r>
              <a:rPr lang="ko-KR" altLang="en-US" b="1" dirty="0">
                <a:effectLst/>
              </a:rPr>
              <a:t>축</a:t>
            </a:r>
            <a:r>
              <a:rPr lang="en-US" altLang="ko-KR" b="1" dirty="0">
                <a:effectLst/>
              </a:rPr>
              <a:t>, y</a:t>
            </a:r>
            <a:r>
              <a:rPr lang="ko-KR" altLang="en-US" b="1" dirty="0">
                <a:effectLst/>
              </a:rPr>
              <a:t>축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box-shadow: 20px 10px;</a:t>
            </a: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box-shadow: -20px -10px;</a:t>
            </a: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1" dirty="0">
                <a:effectLst/>
              </a:rPr>
              <a:t>x</a:t>
            </a:r>
            <a:r>
              <a:rPr lang="ko-KR" altLang="en-US" b="1" dirty="0">
                <a:effectLst/>
              </a:rPr>
              <a:t>축</a:t>
            </a:r>
            <a:r>
              <a:rPr lang="en-US" altLang="ko-KR" b="1" dirty="0">
                <a:effectLst/>
              </a:rPr>
              <a:t>, y</a:t>
            </a:r>
            <a:r>
              <a:rPr lang="ko-KR" altLang="en-US" b="1" dirty="0">
                <a:effectLst/>
              </a:rPr>
              <a:t>축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 err="1">
                <a:effectLst/>
              </a:rPr>
              <a:t>블러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색상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box-shadow: 20px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10px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15px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grey;</a:t>
            </a: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1" dirty="0">
                <a:effectLst/>
              </a:rPr>
              <a:t>x</a:t>
            </a:r>
            <a:r>
              <a:rPr lang="ko-KR" altLang="en-US" b="1" dirty="0">
                <a:effectLst/>
              </a:rPr>
              <a:t>축</a:t>
            </a:r>
            <a:r>
              <a:rPr lang="en-US" altLang="ko-KR" b="1" dirty="0">
                <a:effectLst/>
              </a:rPr>
              <a:t>, y</a:t>
            </a:r>
            <a:r>
              <a:rPr lang="ko-KR" altLang="en-US" b="1" dirty="0">
                <a:effectLst/>
              </a:rPr>
              <a:t>축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 err="1">
                <a:effectLst/>
              </a:rPr>
              <a:t>블러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확산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색상</a:t>
            </a:r>
            <a:r>
              <a:rPr lang="en-US" altLang="ko-KR" b="1" dirty="0">
                <a:effectLst/>
              </a:rPr>
              <a:t>, inset</a:t>
            </a:r>
            <a:endParaRPr lang="ko-KR" altLang="en-US" b="1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box-shadow: 20px 10px 15px 20px grey inset;</a:t>
            </a:r>
            <a:endParaRPr lang="ko-KR" altLang="en-US" b="0" dirty="0">
              <a:effectLst/>
            </a:endParaRPr>
          </a:p>
          <a:p>
            <a:pPr>
              <a:buNone/>
            </a:pPr>
            <a:r>
              <a:rPr lang="ko-KR" altLang="en-US" b="0" dirty="0">
                <a:effectLst/>
              </a:rPr>
              <a:t>   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</a:rPr>
              <a:t>x</a:t>
            </a:r>
            <a:r>
              <a:rPr lang="ko-KR" altLang="en-US" b="0" dirty="0">
                <a:effectLst/>
              </a:rPr>
              <a:t>축 오프셋 </a:t>
            </a:r>
            <a:r>
              <a:rPr lang="en-US" altLang="ko-KR" b="0" dirty="0">
                <a:effectLst/>
              </a:rPr>
              <a:t>: </a:t>
            </a:r>
            <a:r>
              <a:rPr lang="ko-KR" altLang="en-US" b="0" dirty="0" err="1">
                <a:effectLst/>
              </a:rPr>
              <a:t>양수값은</a:t>
            </a:r>
            <a:r>
              <a:rPr lang="ko-KR" altLang="en-US" b="0" dirty="0">
                <a:effectLst/>
              </a:rPr>
              <a:t> 오른쪽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 err="1">
                <a:effectLst/>
              </a:rPr>
              <a:t>음수값은</a:t>
            </a:r>
            <a:r>
              <a:rPr lang="ko-KR" altLang="en-US" b="0" dirty="0">
                <a:effectLst/>
              </a:rPr>
              <a:t> 왼쪽으로 그림자가 이동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</a:rPr>
              <a:t>y</a:t>
            </a:r>
            <a:r>
              <a:rPr lang="ko-KR" altLang="en-US" b="0" dirty="0">
                <a:effectLst/>
              </a:rPr>
              <a:t>축 오프셋 </a:t>
            </a:r>
            <a:r>
              <a:rPr lang="en-US" altLang="ko-KR" b="0" dirty="0">
                <a:effectLst/>
              </a:rPr>
              <a:t>: </a:t>
            </a:r>
            <a:r>
              <a:rPr lang="ko-KR" altLang="en-US" b="0" dirty="0" err="1">
                <a:effectLst/>
              </a:rPr>
              <a:t>양수값은</a:t>
            </a:r>
            <a:r>
              <a:rPr lang="ko-KR" altLang="en-US" b="0" dirty="0">
                <a:effectLst/>
              </a:rPr>
              <a:t> 아래쪽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 err="1">
                <a:effectLst/>
              </a:rPr>
              <a:t>음수값은</a:t>
            </a:r>
            <a:r>
              <a:rPr lang="ko-KR" altLang="en-US" b="0" dirty="0">
                <a:effectLst/>
              </a:rPr>
              <a:t> 위쪽으로 그림자가 이동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err="1">
                <a:effectLst/>
              </a:rPr>
              <a:t>블러</a:t>
            </a:r>
            <a:r>
              <a:rPr lang="ko-KR" altLang="en-US" b="0" dirty="0">
                <a:effectLst/>
              </a:rPr>
              <a:t> 반경 </a:t>
            </a:r>
            <a:r>
              <a:rPr lang="en-US" altLang="ko-KR" b="0" dirty="0">
                <a:effectLst/>
              </a:rPr>
              <a:t>: </a:t>
            </a:r>
            <a:r>
              <a:rPr lang="ko-KR" altLang="en-US" b="0" dirty="0">
                <a:effectLst/>
              </a:rPr>
              <a:t>그림자의 </a:t>
            </a:r>
            <a:r>
              <a:rPr lang="ko-KR" altLang="en-US" b="0" dirty="0" err="1">
                <a:effectLst/>
              </a:rPr>
              <a:t>흐림정도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부드러운 연출</a:t>
            </a:r>
            <a:r>
              <a:rPr lang="en-US" altLang="ko-KR" b="0" dirty="0">
                <a:effectLst/>
              </a:rPr>
              <a:t>)</a:t>
            </a:r>
            <a:endParaRPr lang="ko-KR" altLang="en-US" b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>
                <a:effectLst/>
              </a:rPr>
              <a:t>확산 반경 </a:t>
            </a:r>
            <a:r>
              <a:rPr lang="en-US" altLang="ko-KR" b="0" dirty="0">
                <a:effectLst/>
              </a:rPr>
              <a:t>: </a:t>
            </a:r>
            <a:r>
              <a:rPr lang="ko-KR" altLang="en-US" b="0" dirty="0">
                <a:effectLst/>
              </a:rPr>
              <a:t>그림자의 크기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 err="1">
                <a:effectLst/>
              </a:rPr>
              <a:t>양수값은</a:t>
            </a:r>
            <a:r>
              <a:rPr lang="ko-KR" altLang="en-US" b="0" dirty="0">
                <a:effectLst/>
              </a:rPr>
              <a:t> 커지고 </a:t>
            </a:r>
            <a:r>
              <a:rPr lang="ko-KR" altLang="en-US" b="0" dirty="0" err="1">
                <a:effectLst/>
              </a:rPr>
              <a:t>음수값은</a:t>
            </a:r>
            <a:r>
              <a:rPr lang="ko-KR" altLang="en-US" b="0" dirty="0">
                <a:effectLst/>
              </a:rPr>
              <a:t> 작아진다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>
                <a:effectLst/>
              </a:rPr>
              <a:t>색상 </a:t>
            </a:r>
            <a:r>
              <a:rPr lang="en-US" altLang="ko-KR" b="0" dirty="0">
                <a:effectLst/>
              </a:rPr>
              <a:t>: </a:t>
            </a:r>
            <a:r>
              <a:rPr lang="ko-KR" altLang="en-US" b="0" dirty="0">
                <a:effectLst/>
              </a:rPr>
              <a:t>그림자의 색상 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기본값은 </a:t>
            </a:r>
            <a:r>
              <a:rPr lang="en-US" altLang="ko-KR" b="0" dirty="0" err="1">
                <a:effectLst/>
              </a:rPr>
              <a:t>rgba</a:t>
            </a:r>
            <a:r>
              <a:rPr lang="en-US" altLang="ko-KR" b="0" dirty="0">
                <a:effectLst/>
              </a:rPr>
              <a:t>(0,0,0,0.5))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</a:rPr>
              <a:t>inset : </a:t>
            </a:r>
            <a:r>
              <a:rPr lang="ko-KR" altLang="en-US" b="0" dirty="0">
                <a:effectLst/>
              </a:rPr>
              <a:t>키워드를 추가하면 내부 그림자로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81AB6-59FB-674A-2A50-2BFAC093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73" y="1501472"/>
            <a:ext cx="2306674" cy="15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7959-2EBC-20F8-B8E3-F139B81B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CDC16-FE02-A1E7-F6F5-26C1F8F9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복합 </a:t>
            </a:r>
            <a:r>
              <a:rPr lang="ko-KR" altLang="en-US" dirty="0" err="1"/>
              <a:t>셀렉터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E4DD7-550A-7699-B2DA-39803EA04F01}"/>
              </a:ext>
            </a:extLst>
          </p:cNvPr>
          <p:cNvSpPr txBox="1"/>
          <p:nvPr/>
        </p:nvSpPr>
        <p:spPr>
          <a:xfrm>
            <a:off x="2605204" y="1516069"/>
            <a:ext cx="100421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.header 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바로 밑에 있는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h2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.header &gt; h2{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color:blue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.box &gt; p{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color:blueviolet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.header 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안에 있는 모든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p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.header p{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color:orange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같은 부모 내에서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h3 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뒤에 위치한 모든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p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h3 ~ p{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font-weight: bold;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color:violet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같은 부모 내에서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h3 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뒤에 위치한 </a:t>
            </a:r>
            <a:r>
              <a:rPr lang="ko-KR" altLang="en-US" sz="1600" b="1" dirty="0" err="1">
                <a:effectLst/>
                <a:latin typeface="Consolas" panose="020B0609020204030204" pitchFamily="49" charset="0"/>
              </a:rPr>
              <a:t>한개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p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h3 + p{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color:green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!important;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A044D-CEA2-70A1-B5AE-BD52CD6C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" y="1516069"/>
            <a:ext cx="1943371" cy="3159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AF3B5E-3707-91F5-DAC5-B748012C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" y="4865546"/>
            <a:ext cx="194337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4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66284-9314-3E87-8E1D-D1540784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8C38B-94B4-46AC-4242-47DA261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속성 </a:t>
            </a:r>
            <a:r>
              <a:rPr lang="ko-KR" altLang="en-US" dirty="0" err="1"/>
              <a:t>셀렉터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8EB85-8E81-80B1-70EB-DE11CF342DF0}"/>
              </a:ext>
            </a:extLst>
          </p:cNvPr>
          <p:cNvSpPr txBox="1"/>
          <p:nvPr/>
        </p:nvSpPr>
        <p:spPr>
          <a:xfrm>
            <a:off x="2509631" y="2840229"/>
            <a:ext cx="86594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1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input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 속성이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email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password 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인 것만 적용할 스타일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input[type="email"], input[type="password"]{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height:25px;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width:150px;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border-radius:30px;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border:1px solid black;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padding-left:10px;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input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 속성이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submit 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인 것만 적용할 스타일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input[type="submit"]{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height:25px;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width:150px;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background:brown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border:none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border-radius: 10px;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D6389-6B7E-23FD-18A9-0910BF47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" y="2886784"/>
            <a:ext cx="2152950" cy="1876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59111-F5DB-E321-619A-4C087BD5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" y="1516069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9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A5D2-F91E-25FB-3A00-BE11ED4AF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2812D-FAA7-EEA2-B617-2D2605FA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셀렉터</a:t>
            </a:r>
            <a:r>
              <a:rPr lang="ko-KR" altLang="en-US" dirty="0"/>
              <a:t> 조건 반영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B4D2-CF43-16C3-66CF-C592E4ACD575}"/>
              </a:ext>
            </a:extLst>
          </p:cNvPr>
          <p:cNvSpPr txBox="1"/>
          <p:nvPr/>
        </p:nvSpPr>
        <p:spPr>
          <a:xfrm>
            <a:off x="2694375" y="1507632"/>
            <a:ext cx="86594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1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hover : 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마우스를 올렸을 때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a:hover{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background: aqua;</a:t>
            </a: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color: black;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    border: 1px solid black;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active : 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눌렸을 때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a:active{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background: green;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BFF27-6EB6-25EF-75A3-322233F8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8" y="1507632"/>
            <a:ext cx="230537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85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1894B-E781-EC82-AF5F-9D04F67D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CA210-DAC3-D0D5-0E97-8BC484C5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셀렉터</a:t>
            </a:r>
            <a:r>
              <a:rPr lang="ko-KR" altLang="en-US" dirty="0"/>
              <a:t> 조건 반영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7FECD-A29E-F834-DCA9-F3BF2187C971}"/>
              </a:ext>
            </a:extLst>
          </p:cNvPr>
          <p:cNvSpPr txBox="1"/>
          <p:nvPr/>
        </p:nvSpPr>
        <p:spPr>
          <a:xfrm>
            <a:off x="2694375" y="1507632"/>
            <a:ext cx="86594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focus: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선택됬을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때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input:focus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background:#ccc;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outline:none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invalid: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잘못된 값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input:invalid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border: 2px solid red;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        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valid: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올바른 값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input:valid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border: 2px solid green;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chekced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체크됬을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때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+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뒤에 오는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span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에 대해서 적용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input[type="checkbox"]:checked + span{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text-decoration: line-through;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color:#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ddd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A236B-15A6-14F1-90A2-2A098FA7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" y="2399165"/>
            <a:ext cx="2229161" cy="2772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8F0930-6282-F6E7-CE81-415C0DA5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" y="1507632"/>
            <a:ext cx="2295845" cy="762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6A7874-66AE-9726-62EC-22B4023C3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0" y="5300754"/>
            <a:ext cx="2168396" cy="10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8A68-237C-7570-A295-1DBA270D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627FF-EAD5-7E57-8792-5703473C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셀렉터</a:t>
            </a:r>
            <a:r>
              <a:rPr lang="ko-KR" altLang="en-US" dirty="0"/>
              <a:t> 조건 반영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13952-6026-38BD-40C7-177D69B72550}"/>
              </a:ext>
            </a:extLst>
          </p:cNvPr>
          <p:cNvSpPr txBox="1"/>
          <p:nvPr/>
        </p:nvSpPr>
        <p:spPr>
          <a:xfrm>
            <a:off x="3443405" y="1507632"/>
            <a:ext cx="4027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첫번째에 적용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li:first-child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border: 2px solid black;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마지막번째에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적용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li:last-child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border:2px solid blue;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번째에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적용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li:nth-child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(5){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background:orange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C284F-9D03-90DE-3038-37557AF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5" y="1653703"/>
            <a:ext cx="2949342" cy="290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C94FD-9655-24DB-E22E-44F8F397E8DE}"/>
              </a:ext>
            </a:extLst>
          </p:cNvPr>
          <p:cNvSpPr txBox="1"/>
          <p:nvPr/>
        </p:nvSpPr>
        <p:spPr>
          <a:xfrm>
            <a:off x="7675029" y="1488021"/>
            <a:ext cx="4027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짝수번째에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적용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li:nth-child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(even){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color:yellowgreen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홀수번째에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적용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li:nth-child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(odd){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color:blueviolet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의 배수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번째에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적용</a:t>
            </a:r>
          </a:p>
          <a:p>
            <a:pPr>
              <a:buNone/>
            </a:pP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li:nth-child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(3n){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font-weight: bolder;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font-style: italic;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825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44B2-9E8C-A7D0-D730-1A90971D4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905B3-9565-4A91-515F-8A75BA8C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TRANSITION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1880A-52B8-2AE2-E84F-D20377EEB346}"/>
              </a:ext>
            </a:extLst>
          </p:cNvPr>
          <p:cNvSpPr txBox="1"/>
          <p:nvPr/>
        </p:nvSpPr>
        <p:spPr>
          <a:xfrm>
            <a:off x="916020" y="1613118"/>
            <a:ext cx="4027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.check-box{</a:t>
            </a: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height: 300px;</a:t>
            </a: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width: 300px;</a:t>
            </a: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background: brown;</a:t>
            </a:r>
          </a:p>
          <a:p>
            <a:pPr>
              <a:buNone/>
            </a:pPr>
            <a:endParaRPr lang="en-US" altLang="ko-KR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transition: 1s;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7D87B-F258-A4EC-A371-8E64A2E10078}"/>
              </a:ext>
            </a:extLst>
          </p:cNvPr>
          <p:cNvSpPr txBox="1"/>
          <p:nvPr/>
        </p:nvSpPr>
        <p:spPr>
          <a:xfrm>
            <a:off x="6372426" y="1643664"/>
            <a:ext cx="4027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check-box:hover</a:t>
            </a: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border-radius: 40px;</a:t>
            </a: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background: chocolate;</a:t>
            </a:r>
          </a:p>
          <a:p>
            <a:pPr>
              <a:buNone/>
            </a:pPr>
            <a:endParaRPr lang="en-US" altLang="ko-KR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	transition: 1s;</a:t>
            </a:r>
          </a:p>
          <a:p>
            <a:pPr>
              <a:buNone/>
            </a:pPr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5DE27-40DB-6042-B19A-CF348489C5E6}"/>
              </a:ext>
            </a:extLst>
          </p:cNvPr>
          <p:cNvSpPr txBox="1"/>
          <p:nvPr/>
        </p:nvSpPr>
        <p:spPr>
          <a:xfrm>
            <a:off x="926744" y="3547105"/>
            <a:ext cx="8033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변경에 걸리는 시간을 조정한다</a:t>
            </a:r>
            <a:endParaRPr lang="en-US" altLang="ko-KR" sz="16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600" b="0" dirty="0">
              <a:effectLst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transition : 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시간 커브 적용대상</a:t>
            </a:r>
            <a:endParaRPr lang="en-US" altLang="ko-KR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transition : 1s ease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-in-out border-radius;</a:t>
            </a:r>
          </a:p>
          <a:p>
            <a:endParaRPr lang="en-US" altLang="ko-KR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600" b="0" dirty="0">
              <a:effectLst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커브</a:t>
            </a:r>
            <a:endParaRPr lang="en-US" altLang="ko-KR" sz="1600" b="1" dirty="0">
              <a:effectLst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ease-in-out: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시작과 끝이 느리고 중간이 빠름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linear: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시작과 끝이 일정한 속도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ease-in: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시작이 느리고 끝이 빠름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ease-out: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시작이 빠르고 끝이 느림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cubic-Bezier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직접 정의</a:t>
            </a:r>
          </a:p>
        </p:txBody>
      </p:sp>
    </p:spTree>
    <p:extLst>
      <p:ext uri="{BB962C8B-B14F-4D97-AF65-F5344CB8AC3E}">
        <p14:creationId xmlns:p14="http://schemas.microsoft.com/office/powerpoint/2010/main" val="11762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B2204C-68F6-2CA2-DE15-BC3C3528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3" y="3074621"/>
            <a:ext cx="6417317" cy="31949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39" y="468222"/>
            <a:ext cx="10313709" cy="311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2. Git bash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4766822" y="5071621"/>
            <a:ext cx="1464296" cy="1000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 rot="10800000">
            <a:off x="6083279" y="5603841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0D271-E178-3CBF-A50F-7F9A77527FAF}"/>
              </a:ext>
            </a:extLst>
          </p:cNvPr>
          <p:cNvSpPr txBox="1"/>
          <p:nvPr/>
        </p:nvSpPr>
        <p:spPr>
          <a:xfrm>
            <a:off x="1296386" y="1049691"/>
            <a:ext cx="634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git-scm.com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Download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Click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download</a:t>
            </a:r>
            <a:r>
              <a:rPr lang="ko-KR" altLang="en-US" dirty="0">
                <a:latin typeface="+mn-ea"/>
              </a:rPr>
              <a:t> 클릭하여 다운로드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기본값으로 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BE8C42-3046-9E2E-7C5E-61E5A066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54" y="3074621"/>
            <a:ext cx="5505046" cy="32725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94B3F8-E0F3-8888-0BC0-8C51B09FAB1D}"/>
              </a:ext>
            </a:extLst>
          </p:cNvPr>
          <p:cNvSpPr/>
          <p:nvPr/>
        </p:nvSpPr>
        <p:spPr>
          <a:xfrm>
            <a:off x="8198179" y="3848636"/>
            <a:ext cx="1200345" cy="299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1AB450-8984-8EA4-8FFE-EABA84246B97}"/>
              </a:ext>
            </a:extLst>
          </p:cNvPr>
          <p:cNvSpPr/>
          <p:nvPr/>
        </p:nvSpPr>
        <p:spPr>
          <a:xfrm rot="10800000">
            <a:off x="9439477" y="3886038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555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30EA5-54AD-47AE-1039-E79CD74A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D57BC-E765-00DF-EE7E-CF0FD5CA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00778-32E8-BBDE-860F-DC23ADD8555A}"/>
              </a:ext>
            </a:extLst>
          </p:cNvPr>
          <p:cNvSpPr txBox="1"/>
          <p:nvPr/>
        </p:nvSpPr>
        <p:spPr>
          <a:xfrm>
            <a:off x="963037" y="1828800"/>
            <a:ext cx="10612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/>
              <a:t>position: static;       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position: relative;     </a:t>
            </a:r>
            <a:r>
              <a:rPr lang="ko-KR" altLang="en-US" dirty="0"/>
              <a:t>원래 위치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position: absolute;    relative</a:t>
            </a:r>
            <a:r>
              <a:rPr lang="ko-KR" altLang="en-US" dirty="0"/>
              <a:t>있는 부모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position: fixed;         </a:t>
            </a:r>
            <a:r>
              <a:rPr lang="ko-KR" altLang="en-US" dirty="0"/>
              <a:t>창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position: sticky;         </a:t>
            </a:r>
            <a:r>
              <a:rPr lang="ko-KR" altLang="en-US" dirty="0"/>
              <a:t>원래 위치에 있다가 스크롤이 넘어가면 창 기준으로 따라다님 </a:t>
            </a:r>
            <a:r>
              <a:rPr lang="en-US" altLang="ko-KR" dirty="0"/>
              <a:t>(static -&gt; fixed)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83A970-48A2-D008-5D0A-CE8953AB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7" y="4477353"/>
            <a:ext cx="1972775" cy="2267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B38D3B-DC91-EA29-AD59-DEE79AC7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13" y="4546599"/>
            <a:ext cx="2252748" cy="21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6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06C6-E842-8422-C5D2-33A10146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3D521-AB17-3EED-6281-61D5ABD1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7"/>
            <a:ext cx="11068455" cy="133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POSITION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E96EEF-2C01-7E8C-A39A-BBCC397D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" y="1556426"/>
            <a:ext cx="5725302" cy="2850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AA2C49-7E74-DB71-7FE9-0BAC6999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4" y="4519307"/>
            <a:ext cx="2695264" cy="1893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F8DDED-A2B6-7C67-695E-90EF76B6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6426"/>
            <a:ext cx="2465601" cy="51594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98F80F-4FFC-6B1E-1615-A906276F3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698" y="1556426"/>
            <a:ext cx="2465601" cy="33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4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C335-DF39-FBC2-F69A-38327DC5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0312-20BF-F366-4710-D3FD793B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6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/>
              <a:t>flexbox </a:t>
            </a:r>
            <a:r>
              <a:rPr lang="ko-KR" altLang="en-US"/>
              <a:t>아래 </a:t>
            </a:r>
            <a:r>
              <a:rPr lang="ko-KR" altLang="en-US" dirty="0"/>
              <a:t>화면을 만들어보자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2C31-C96D-5B15-5CAF-2F56F18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55" y="2678019"/>
            <a:ext cx="5468017" cy="3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31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CF7B-66BC-9DA8-667D-C4D83E1AE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48550-22B3-2BF7-FFBD-92DF9439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6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화면을 만들어보자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00B8A-EEE3-767A-61A8-6AACE49F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9154"/>
            <a:ext cx="9721369" cy="36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0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9613-FADB-3467-7923-4EA4E189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3516A-D7EE-69BD-C7BB-04FE66E1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4600" dirty="0"/>
              <a:t>3. HTML/CSS </a:t>
            </a:r>
            <a:r>
              <a:rPr lang="ko-KR" altLang="en-US" sz="4600" dirty="0"/>
              <a:t>기본</a:t>
            </a:r>
            <a:endParaRPr lang="en-US" altLang="ko-KR" sz="4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type=“password” name=“</a:t>
            </a:r>
            <a:r>
              <a:rPr lang="ko-KR" altLang="en-US" dirty="0" err="1"/>
              <a:t>서버로보내는값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type=“email”&gt;</a:t>
            </a:r>
          </a:p>
          <a:p>
            <a:pPr marL="0" indent="0">
              <a:buNone/>
            </a:pPr>
            <a:r>
              <a:rPr lang="en-US" altLang="ko-KR" dirty="0"/>
              <a:t>    &lt;input type=“date”&gt;</a:t>
            </a:r>
          </a:p>
          <a:p>
            <a:pPr marL="0" indent="0">
              <a:buNone/>
            </a:pPr>
            <a:r>
              <a:rPr lang="en-US" altLang="ko-KR" dirty="0"/>
              <a:t>    &lt;input type=“checkbox”&gt;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id=“rad1”&gt;</a:t>
            </a:r>
          </a:p>
          <a:p>
            <a:pPr marL="0" indent="0">
              <a:buNone/>
            </a:pPr>
            <a:r>
              <a:rPr lang="en-US" altLang="ko-KR" dirty="0"/>
              <a:t>    &lt;label for=“rad1”&gt;A&lt;/label&gt;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id=“rad2”&gt;</a:t>
            </a:r>
          </a:p>
          <a:p>
            <a:pPr marL="0" indent="0">
              <a:buNone/>
            </a:pPr>
            <a:r>
              <a:rPr lang="en-US" altLang="ko-KR" dirty="0"/>
              <a:t>    &lt;label for=“rad2”&gt;B&lt;/label&gt;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type=“submit” value=“</a:t>
            </a:r>
            <a:r>
              <a:rPr lang="ko-KR" altLang="en-US" dirty="0"/>
              <a:t>전송하기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591352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B4EA8-BF6D-04B6-DD65-80EFE27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062FC-AFB9-02F1-7FAF-F4D13F7E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4100" dirty="0"/>
              <a:t>2. HTML </a:t>
            </a:r>
            <a:r>
              <a:rPr lang="ko-KR" altLang="en-US" sz="4100" dirty="0"/>
              <a:t>기초</a:t>
            </a:r>
            <a:endParaRPr lang="en-US" altLang="ko-KR" sz="41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&lt;select&gt;</a:t>
            </a:r>
          </a:p>
          <a:p>
            <a:pPr marL="0" indent="0">
              <a:buNone/>
            </a:pPr>
            <a:r>
              <a:rPr lang="en-US" altLang="ko-KR" dirty="0"/>
              <a:t>        &lt;option&gt;1&lt;/option&gt;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&lt;option&gt;2&lt;/option&gt;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&lt;option&gt;3&lt;/option&gt;</a:t>
            </a:r>
          </a:p>
          <a:p>
            <a:pPr marL="0" indent="0">
              <a:buNone/>
            </a:pPr>
            <a:r>
              <a:rPr lang="en-US" altLang="ko-KR" dirty="0"/>
              <a:t>    &lt;/select&gt;    &lt;!-- </a:t>
            </a:r>
            <a:r>
              <a:rPr lang="ko-KR" altLang="en-US" dirty="0"/>
              <a:t>드롭다운</a:t>
            </a:r>
            <a:r>
              <a:rPr lang="en-US" altLang="ko-KR" dirty="0"/>
              <a:t> --&gt;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1886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2D05-9036-2B3A-0DD0-0067AC38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F9618-C28F-2F07-6509-C3485D3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HTML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&lt;input type=“checkbox” id=“</a:t>
            </a:r>
            <a:r>
              <a:rPr lang="en-US" altLang="ko-KR" dirty="0" err="1"/>
              <a:t>chk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&lt;label for=“</a:t>
            </a:r>
            <a:r>
              <a:rPr lang="en-US" altLang="ko-KR" dirty="0" err="1"/>
              <a:t>chk</a:t>
            </a:r>
            <a:r>
              <a:rPr lang="en-US" altLang="ko-KR" dirty="0"/>
              <a:t>”&gt;Check this!&lt;/label&gt;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792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4861-1E91-E75B-2204-03FD50B3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8BF6-98A0-91DA-DCE5-04A04852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9F3F0-AC9E-B93F-222A-8DE3E389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76" y="905406"/>
            <a:ext cx="5367528" cy="57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8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A553D-57CD-C7A3-023A-C1C88C47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4787-CB9A-C6C5-E9A5-F53EE6BD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HTML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D079C-4514-DE1E-88AC-EA99E11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88" y="1761191"/>
            <a:ext cx="4904374" cy="38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3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48FE-2339-F8D3-DEDE-ADB3E6D34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757D-1E09-B5B2-5565-0A3475CB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E664D-0E18-A1C0-DA79-C93E3BA8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576129"/>
            <a:ext cx="702090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A2AB61-245B-17DB-97CC-6BA74248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0594"/>
            <a:ext cx="5953225" cy="44532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073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Visual Studio Code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Extensions(</a:t>
            </a:r>
            <a:r>
              <a:rPr lang="ko-KR" altLang="en-US" dirty="0">
                <a:latin typeface="+mn-ea"/>
              </a:rPr>
              <a:t>확장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아래 목록을 검색 후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Install</a:t>
            </a: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Live Server</a:t>
            </a:r>
          </a:p>
          <a:p>
            <a:pPr marL="514350" indent="-514350">
              <a:buAutoNum type="arabicParenBoth"/>
            </a:pP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GitLens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Git History</a:t>
            </a:r>
          </a:p>
          <a:p>
            <a:pPr marL="514350" indent="-514350">
              <a:buAutoNum type="arabicParenBoth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endParaRPr lang="ko-KR" altLang="en-US" dirty="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6061039" y="2687190"/>
            <a:ext cx="322722" cy="3146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5365614" y="2630628"/>
            <a:ext cx="642984" cy="4377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5567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25C4-7305-BEC6-5A38-C3E42222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FFC8D-79F0-F891-2220-701A904D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9813DE-CB05-1A9C-F234-FDBAE3A1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3876"/>
            <a:ext cx="9541067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50B090-4794-D238-E150-C153624B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5" y="1167017"/>
            <a:ext cx="4083691" cy="30617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781"/>
            <a:ext cx="10515600" cy="586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4. html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바탕화면에 </a:t>
            </a:r>
            <a:r>
              <a:rPr lang="en-US" altLang="ko-KR" dirty="0" err="1">
                <a:latin typeface="+mn-ea"/>
              </a:rPr>
              <a:t>my_html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 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생성한 폴더를 </a:t>
            </a:r>
            <a:r>
              <a:rPr lang="en-US" altLang="ko-KR" dirty="0">
                <a:latin typeface="+mn-ea"/>
              </a:rPr>
              <a:t>Visual Studio Code</a:t>
            </a:r>
            <a:r>
              <a:rPr lang="ko-KR" altLang="en-US" dirty="0">
                <a:latin typeface="+mn-ea"/>
              </a:rPr>
              <a:t>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드래그해서 </a:t>
            </a:r>
            <a:r>
              <a:rPr lang="ko-KR" altLang="en-US" dirty="0" err="1">
                <a:latin typeface="+mn-ea"/>
              </a:rPr>
              <a:t>갖다놓기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왼쪽 공간을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후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index.html </a:t>
            </a:r>
            <a:r>
              <a:rPr lang="ko-KR" altLang="en-US" dirty="0">
                <a:latin typeface="+mn-ea"/>
              </a:rPr>
              <a:t>이름으로 파일생성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파일에서 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누르고 </a:t>
            </a:r>
            <a:r>
              <a:rPr lang="en-US" altLang="ko-KR" dirty="0">
                <a:latin typeface="+mn-ea"/>
              </a:rPr>
              <a:t>Tab</a:t>
            </a:r>
            <a:r>
              <a:rPr lang="ko-KR" altLang="en-US" dirty="0">
                <a:latin typeface="+mn-ea"/>
              </a:rPr>
              <a:t>키를 눌러 자동완성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&lt;body&gt; </a:t>
            </a:r>
            <a:r>
              <a:rPr lang="ko-KR" altLang="en-US" dirty="0">
                <a:latin typeface="+mn-ea"/>
              </a:rPr>
              <a:t>다음 줄에 </a:t>
            </a:r>
            <a:r>
              <a:rPr lang="en-US" altLang="ko-KR" dirty="0">
                <a:latin typeface="+mn-ea"/>
              </a:rPr>
              <a:t>Hello HTML </a:t>
            </a:r>
            <a:r>
              <a:rPr lang="ko-KR" altLang="en-US" dirty="0">
                <a:latin typeface="+mn-ea"/>
              </a:rPr>
              <a:t>작성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오른쪽 하단에 </a:t>
            </a:r>
            <a:r>
              <a:rPr lang="en-US" altLang="ko-KR" dirty="0">
                <a:latin typeface="+mn-ea"/>
              </a:rPr>
              <a:t>Go Live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작성한 웹페이지가 실행되는 것을 확인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8212407" y="1269752"/>
            <a:ext cx="1003465" cy="2691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7585709" y="3004775"/>
            <a:ext cx="626698" cy="53929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8" y="434893"/>
            <a:ext cx="9927210" cy="2588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5. ChatGPT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2E5CE-033C-561C-B9F5-FC741A13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6" y="1065496"/>
            <a:ext cx="6716062" cy="1590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98431-8AE0-F462-EC71-A6CCDDE893C3}"/>
              </a:ext>
            </a:extLst>
          </p:cNvPr>
          <p:cNvSpPr txBox="1"/>
          <p:nvPr/>
        </p:nvSpPr>
        <p:spPr>
          <a:xfrm>
            <a:off x="662066" y="2548332"/>
            <a:ext cx="1036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구글에 </a:t>
            </a:r>
            <a:r>
              <a:rPr lang="en-US" altLang="ko-KR" dirty="0" err="1">
                <a:latin typeface="+mn-ea"/>
              </a:rPr>
              <a:t>chatgpt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chatgpt.com </a:t>
            </a:r>
            <a:r>
              <a:rPr lang="ko-KR" altLang="en-US" dirty="0">
                <a:latin typeface="+mn-ea"/>
              </a:rPr>
              <a:t>입장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로그인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구글 등 연동 가입 시 해당 사이트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이메일에서 본인인증이 진행되지 않으면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이용 불가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12F37-060F-5746-0CF9-3F45137B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78" y="4934587"/>
            <a:ext cx="6411220" cy="141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C22E-3384-299E-33DB-6A1076747618}"/>
              </a:ext>
            </a:extLst>
          </p:cNvPr>
          <p:cNvSpPr txBox="1"/>
          <p:nvPr/>
        </p:nvSpPr>
        <p:spPr>
          <a:xfrm>
            <a:off x="1454233" y="5459632"/>
            <a:ext cx="49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claude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gemini</a:t>
            </a:r>
            <a:r>
              <a:rPr lang="en-US" altLang="ko-KR" dirty="0">
                <a:latin typeface="+mn-ea"/>
              </a:rPr>
              <a:t>, grok </a:t>
            </a:r>
            <a:r>
              <a:rPr lang="ko-KR" altLang="en-US" dirty="0">
                <a:latin typeface="+mn-ea"/>
              </a:rPr>
              <a:t>을 사용해도 무방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14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3" y="587072"/>
            <a:ext cx="6090501" cy="2393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6. GitHub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46292-3E9B-3339-90AE-B6AB7B7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68" y="1180103"/>
            <a:ext cx="5763429" cy="1247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2A700-E1F8-1C9C-B02E-4F7C4FB5DF57}"/>
              </a:ext>
            </a:extLst>
          </p:cNvPr>
          <p:cNvSpPr txBox="1"/>
          <p:nvPr/>
        </p:nvSpPr>
        <p:spPr>
          <a:xfrm>
            <a:off x="743294" y="3783617"/>
            <a:ext cx="1052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user.name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이메일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remote add origin 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저장주소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add .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commit –m “</a:t>
            </a:r>
            <a:r>
              <a:rPr lang="ko-KR" altLang="en-US" dirty="0">
                <a:latin typeface="+mn-ea"/>
              </a:rPr>
              <a:t>저장 메모 내용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push –u origin master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pull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21CCC-CEE4-0F46-B53F-5817539FFAF2}"/>
              </a:ext>
            </a:extLst>
          </p:cNvPr>
          <p:cNvSpPr txBox="1"/>
          <p:nvPr/>
        </p:nvSpPr>
        <p:spPr>
          <a:xfrm>
            <a:off x="1103615" y="2505873"/>
            <a:ext cx="55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git : </a:t>
            </a:r>
            <a:r>
              <a:rPr lang="ko-KR" altLang="en-US" dirty="0">
                <a:latin typeface="+mn-ea"/>
              </a:rPr>
              <a:t>소스코드 형상관리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: git</a:t>
            </a:r>
            <a:r>
              <a:rPr lang="ko-KR" altLang="en-US" dirty="0">
                <a:latin typeface="+mn-ea"/>
              </a:rPr>
              <a:t>을 업로드할 수 있는 형상관리 사이트</a:t>
            </a:r>
          </a:p>
        </p:txBody>
      </p:sp>
    </p:spTree>
    <p:extLst>
      <p:ext uri="{BB962C8B-B14F-4D97-AF65-F5344CB8AC3E}">
        <p14:creationId xmlns:p14="http://schemas.microsoft.com/office/powerpoint/2010/main" val="23160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2. HTML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3691078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844</TotalTime>
  <Words>2463</Words>
  <Application>Microsoft Office PowerPoint</Application>
  <PresentationFormat>와이드스크린</PresentationFormat>
  <Paragraphs>502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Tw Cen MT (본문)</vt:lpstr>
      <vt:lpstr>맑은 고딕</vt:lpstr>
      <vt:lpstr>Arial</vt:lpstr>
      <vt:lpstr>Consolas</vt:lpstr>
      <vt:lpstr>Tw Cen MT</vt:lpstr>
      <vt:lpstr>Wingdings</vt:lpstr>
      <vt:lpstr>Wingdings 3</vt:lpstr>
      <vt:lpstr>New_Simple01</vt:lpstr>
      <vt:lpstr>HTML/CSS</vt:lpstr>
      <vt:lpstr>1. 개발환경 셋팅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CSS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673</cp:revision>
  <dcterms:created xsi:type="dcterms:W3CDTF">2024-01-13T12:29:07Z</dcterms:created>
  <dcterms:modified xsi:type="dcterms:W3CDTF">2025-04-05T22:08:19Z</dcterms:modified>
</cp:coreProperties>
</file>