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2.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68" r:id="rId3"/>
    <p:sldId id="269" r:id="rId4"/>
    <p:sldId id="281" r:id="rId5"/>
    <p:sldId id="270" r:id="rId6"/>
    <p:sldId id="282" r:id="rId7"/>
    <p:sldId id="283" r:id="rId8"/>
    <p:sldId id="284" r:id="rId9"/>
    <p:sldId id="285" r:id="rId10"/>
    <p:sldId id="286" r:id="rId11"/>
    <p:sldId id="287" r:id="rId12"/>
    <p:sldId id="279" r:id="rId13"/>
    <p:sldId id="288" r:id="rId14"/>
    <p:sldId id="289" r:id="rId15"/>
    <p:sldId id="290" r:id="rId16"/>
    <p:sldId id="28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notesViewPr>
    <p:cSldViewPr snapToGrid="0">
      <p:cViewPr varScale="1">
        <p:scale>
          <a:sx n="78" d="100"/>
          <a:sy n="78" d="100"/>
        </p:scale>
        <p:origin x="313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0CC8788A-914F-404A-9BE6-CEC8F5C45D49}"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56030FD4-8804-45A1-8CEB-B67CD77FE825}" type="slidenum">
              <a:rPr lang="zh-CN" altLang="en-US" smtClean="0"/>
              <a:t>‹#›</a:t>
            </a:fld>
            <a:endParaRPr lang="zh-CN" altLang="en-US"/>
          </a:p>
        </p:txBody>
      </p:sp>
    </p:spTree>
    <p:extLst>
      <p:ext uri="{BB962C8B-B14F-4D97-AF65-F5344CB8AC3E}">
        <p14:creationId xmlns:p14="http://schemas.microsoft.com/office/powerpoint/2010/main" val="265654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Master" Target="../slideMasters/slideMaster1.xml"/><Relationship Id="rId5" Type="http://schemas.openxmlformats.org/officeDocument/2006/relationships/tags" Target="../tags/tag93.xml"/><Relationship Id="rId4" Type="http://schemas.openxmlformats.org/officeDocument/2006/relationships/tags" Target="../tags/tag9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slideMaster" Target="../slideMasters/slideMaster1.xml"/><Relationship Id="rId4" Type="http://schemas.openxmlformats.org/officeDocument/2006/relationships/tags" Target="../tags/tag97.xml"/><Relationship Id="rId9" Type="http://schemas.openxmlformats.org/officeDocument/2006/relationships/tags" Target="../tags/tag10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1.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slideMaster" Target="../slideMasters/slideMaster1.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slideMaster" Target="../slideMasters/slideMaster1.xml"/><Relationship Id="rId4" Type="http://schemas.openxmlformats.org/officeDocument/2006/relationships/tags" Target="../tags/tag41.xml"/><Relationship Id="rId9" Type="http://schemas.openxmlformats.org/officeDocument/2006/relationships/tags" Target="../tags/tag4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10" Type="http://schemas.openxmlformats.org/officeDocument/2006/relationships/slideMaster" Target="../slideMasters/slideMaster1.xml"/><Relationship Id="rId4" Type="http://schemas.openxmlformats.org/officeDocument/2006/relationships/tags" Target="../tags/tag67.xml"/><Relationship Id="rId9" Type="http://schemas.openxmlformats.org/officeDocument/2006/relationships/tags" Target="../tags/tag7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1452245" y="1358900"/>
            <a:ext cx="9288145" cy="414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8" name="矩形 7"/>
          <p:cNvSpPr/>
          <p:nvPr>
            <p:custDataLst>
              <p:tags r:id="rId2"/>
            </p:custDataLst>
          </p:nvPr>
        </p:nvSpPr>
        <p:spPr>
          <a:xfrm>
            <a:off x="732155" y="638810"/>
            <a:ext cx="10727690" cy="5579745"/>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矩形 8"/>
          <p:cNvSpPr/>
          <p:nvPr>
            <p:custDataLst>
              <p:tags r:id="rId3"/>
            </p:custDataLst>
          </p:nvPr>
        </p:nvSpPr>
        <p:spPr>
          <a:xfrm>
            <a:off x="3440430" y="524510"/>
            <a:ext cx="53149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55000" lnSpcReduction="20000"/>
          </a:bodyPr>
          <a:lstStyle/>
          <a:p>
            <a:pPr algn="ctr"/>
            <a:endParaRPr lang="zh-CN" altLang="en-US"/>
          </a:p>
        </p:txBody>
      </p:sp>
      <p:sp>
        <p:nvSpPr>
          <p:cNvPr id="10" name="矩形 9"/>
          <p:cNvSpPr/>
          <p:nvPr>
            <p:custDataLst>
              <p:tags r:id="rId4"/>
            </p:custDataLst>
          </p:nvPr>
        </p:nvSpPr>
        <p:spPr>
          <a:xfrm>
            <a:off x="5375910" y="3992245"/>
            <a:ext cx="1440180" cy="396240"/>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1" name="矩形 10"/>
          <p:cNvSpPr/>
          <p:nvPr>
            <p:custDataLst>
              <p:tags r:id="rId5"/>
            </p:custDataLst>
          </p:nvPr>
        </p:nvSpPr>
        <p:spPr>
          <a:xfrm>
            <a:off x="5375910" y="4501832"/>
            <a:ext cx="1440180" cy="39624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6" name="日期占位符 15"/>
          <p:cNvSpPr>
            <a:spLocks noGrp="1"/>
          </p:cNvSpPr>
          <p:nvPr>
            <p:ph type="dt" sz="half" idx="10"/>
            <p:custDataLst>
              <p:tags r:id="rId6"/>
            </p:custDataLst>
          </p:nvPr>
        </p:nvSpPr>
        <p:spPr/>
        <p:txBody>
          <a:bodyPr>
            <a:normAutofit/>
          </a:bodyPr>
          <a:lstStyle/>
          <a:p>
            <a:fld id="{760FBDFE-C587-4B4C-A407-44438C67B59E}" type="datetimeFigureOut">
              <a:rPr lang="zh-CN" altLang="en-US" smtClean="0"/>
              <a:t>2019/12/25</a:t>
            </a:fld>
            <a:endParaRPr lang="zh-CN" altLang="en-US"/>
          </a:p>
        </p:txBody>
      </p:sp>
      <p:sp>
        <p:nvSpPr>
          <p:cNvPr id="17" name="页脚占位符 16"/>
          <p:cNvSpPr>
            <a:spLocks noGrp="1"/>
          </p:cNvSpPr>
          <p:nvPr>
            <p:ph type="ftr" sz="quarter" idx="11"/>
            <p:custDataLst>
              <p:tags r:id="rId7"/>
            </p:custDataLst>
          </p:nvPr>
        </p:nvSpPr>
        <p:spPr/>
        <p:txBody>
          <a:bodyPr>
            <a:normAutofit/>
          </a:bodyPr>
          <a:lstStyle/>
          <a:p>
            <a:endParaRPr lang="zh-CN" altLang="en-US" dirty="0"/>
          </a:p>
        </p:txBody>
      </p:sp>
      <p:sp>
        <p:nvSpPr>
          <p:cNvPr id="18" name="灯片编号占位符 17"/>
          <p:cNvSpPr>
            <a:spLocks noGrp="1"/>
          </p:cNvSpPr>
          <p:nvPr>
            <p:ph type="sldNum" sz="quarter" idx="12"/>
            <p:custDataLst>
              <p:tags r:id="rId8"/>
            </p:custDataLst>
          </p:nvPr>
        </p:nvSpPr>
        <p:spPr/>
        <p:txBody>
          <a:bodyPr>
            <a:normAutofit/>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9"/>
            </p:custDataLst>
          </p:nvPr>
        </p:nvSpPr>
        <p:spPr>
          <a:xfrm>
            <a:off x="2921167" y="2564049"/>
            <a:ext cx="6459053" cy="1320449"/>
          </a:xfrm>
        </p:spPr>
        <p:txBody>
          <a:bodyPr lIns="101600" tIns="38100" rIns="25400" bIns="38100" anchor="ctr" anchorCtr="0">
            <a:normAutofit/>
          </a:bodyPr>
          <a:lstStyle>
            <a:lvl1pPr algn="ctr">
              <a:defRPr sz="5400" spc="600" baseline="0">
                <a:solidFill>
                  <a:schemeClr val="bg1"/>
                </a:solidFill>
                <a:ea typeface="汉仪旗黑-85S" panose="00020600040101010101" pitchFamily="18" charset="-122"/>
              </a:defRPr>
            </a:lvl1pPr>
          </a:lstStyle>
          <a:p>
            <a:r>
              <a:rPr lang="zh-CN" altLang="en-US" dirty="0"/>
              <a:t>单击此处编辑标题</a:t>
            </a:r>
          </a:p>
        </p:txBody>
      </p:sp>
      <p:sp>
        <p:nvSpPr>
          <p:cNvPr id="6" name="文本占位符 5"/>
          <p:cNvSpPr>
            <a:spLocks noGrp="1"/>
          </p:cNvSpPr>
          <p:nvPr>
            <p:ph type="body" sz="quarter" idx="13" hasCustomPrompt="1"/>
            <p:custDataLst>
              <p:tags r:id="rId10"/>
            </p:custDataLst>
          </p:nvPr>
        </p:nvSpPr>
        <p:spPr>
          <a:xfrm>
            <a:off x="5356859" y="3993198"/>
            <a:ext cx="1440000" cy="396000"/>
          </a:xfrm>
        </p:spPr>
        <p:txBody>
          <a:bodyPr anchor="ctr" anchorCtr="0">
            <a:normAutofit/>
          </a:bodyPr>
          <a:lstStyle>
            <a:lvl1pPr marL="0" indent="0" algn="ctr" eaLnBrk="1" fontAlgn="auto" latinLnBrk="0" hangingPunct="1">
              <a:lnSpc>
                <a:spcPct val="100000"/>
              </a:lnSpc>
              <a:buNone/>
              <a:defRPr>
                <a:solidFill>
                  <a:schemeClr val="tx1">
                    <a:lumMod val="85000"/>
                    <a:lumOff val="15000"/>
                  </a:schemeClr>
                </a:solidFill>
              </a:defRPr>
            </a:lvl1pPr>
          </a:lstStyle>
          <a:p>
            <a:pPr lvl="0"/>
            <a:r>
              <a:rPr lang="zh-CN" altLang="en-US" dirty="0"/>
              <a:t>编辑文本</a:t>
            </a:r>
          </a:p>
        </p:txBody>
      </p:sp>
      <p:sp>
        <p:nvSpPr>
          <p:cNvPr id="20" name="文本占位符 19"/>
          <p:cNvSpPr>
            <a:spLocks noGrp="1"/>
          </p:cNvSpPr>
          <p:nvPr>
            <p:ph type="body" sz="quarter" idx="14" hasCustomPrompt="1"/>
            <p:custDataLst>
              <p:tags r:id="rId11"/>
            </p:custDataLst>
          </p:nvPr>
        </p:nvSpPr>
        <p:spPr>
          <a:xfrm>
            <a:off x="5407660" y="4502785"/>
            <a:ext cx="1440000" cy="396000"/>
          </a:xfrm>
        </p:spPr>
        <p:txBody>
          <a:bodyPr anchor="ctr" anchorCtr="0">
            <a:normAutofit/>
          </a:bodyPr>
          <a:lstStyle>
            <a:lvl1pPr marL="0" indent="0" algn="ctr" eaLnBrk="1" fontAlgn="auto" latinLnBrk="0" hangingPunct="1">
              <a:lnSpc>
                <a:spcPct val="100000"/>
              </a:lnSpc>
              <a:buNone/>
              <a:defRPr>
                <a:solidFill>
                  <a:schemeClr val="bg1"/>
                </a:solidFill>
              </a:defRPr>
            </a:lvl1pPr>
          </a:lstStyle>
          <a:p>
            <a:pPr lvl="0"/>
            <a:r>
              <a:rPr lang="zh-CN" altLang="en-US" dirty="0"/>
              <a:t>编辑文本</a:t>
            </a:r>
          </a:p>
        </p:txBody>
      </p:sp>
      <p:pic>
        <p:nvPicPr>
          <p:cNvPr id="15" name="图片 14"/>
          <p:cNvPicPr>
            <a:picLocks noChangeAspect="1"/>
          </p:cNvPicPr>
          <p:nvPr userDrawn="1"/>
        </p:nvPicPr>
        <p:blipFill>
          <a:blip r:embed="rId13">
            <a:duotone>
              <a:prstClr val="black"/>
              <a:schemeClr val="tx1">
                <a:tint val="45000"/>
                <a:satMod val="400000"/>
              </a:schemeClr>
            </a:duotone>
            <a:extLst>
              <a:ext uri="{BEBA8EAE-BF5A-486C-A8C5-ECC9F3942E4B}">
                <a14:imgProps xmlns:a14="http://schemas.microsoft.com/office/drawing/2010/main">
                  <a14:imgLayer r:embed="rId14">
                    <a14:imgEffect>
                      <a14:colorTemperature colorTemp="15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79742" y="671688"/>
            <a:ext cx="2238375" cy="6477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292800" y="191367"/>
            <a:ext cx="11606400" cy="6485142"/>
            <a:chOff x="292800" y="191367"/>
            <a:chExt cx="11606400" cy="6485142"/>
          </a:xfrm>
        </p:grpSpPr>
        <p:sp>
          <p:nvSpPr>
            <p:cNvPr id="13" name="矩形 12"/>
            <p:cNvSpPr/>
            <p:nvPr userDrawn="1">
              <p:custDataLst>
                <p:tags r:id="rId6"/>
              </p:custDataLst>
            </p:nvPr>
          </p:nvSpPr>
          <p:spPr>
            <a:xfrm>
              <a:off x="292800" y="304200"/>
              <a:ext cx="11606400" cy="6249600"/>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4" name="矩形 13"/>
            <p:cNvSpPr/>
            <p:nvPr userDrawn="1">
              <p:custDataLst>
                <p:tags r:id="rId7"/>
              </p:custDataLst>
            </p:nvPr>
          </p:nvSpPr>
          <p:spPr>
            <a:xfrm>
              <a:off x="4487556" y="191367"/>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8"/>
              </p:custDataLst>
            </p:nvPr>
          </p:nvSpPr>
          <p:spPr>
            <a:xfrm>
              <a:off x="4487556" y="6431091"/>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732000" y="524193"/>
            <a:ext cx="10728000" cy="5694807"/>
            <a:chOff x="732000" y="524193"/>
            <a:chExt cx="10728000" cy="5694807"/>
          </a:xfrm>
        </p:grpSpPr>
        <p:sp>
          <p:nvSpPr>
            <p:cNvPr id="6" name="矩形 5"/>
            <p:cNvSpPr/>
            <p:nvPr userDrawn="1">
              <p:custDataLst>
                <p:tags r:id="rId6"/>
              </p:custDataLst>
            </p:nvPr>
          </p:nvSpPr>
          <p:spPr>
            <a:xfrm>
              <a:off x="1452000" y="1359000"/>
              <a:ext cx="9288000" cy="41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userDrawn="1">
              <p:custDataLst>
                <p:tags r:id="rId7"/>
              </p:custDataLst>
            </p:nvPr>
          </p:nvSpPr>
          <p:spPr>
            <a:xfrm>
              <a:off x="732000" y="639000"/>
              <a:ext cx="10728000" cy="5580000"/>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custDataLst>
                <p:tags r:id="rId8"/>
              </p:custDataLst>
            </p:nvPr>
          </p:nvSpPr>
          <p:spPr>
            <a:xfrm>
              <a:off x="3440430" y="524193"/>
              <a:ext cx="53149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251535" y="2869768"/>
            <a:ext cx="5897880" cy="1023266"/>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2"/>
            </p:custDataLst>
          </p:nvPr>
        </p:nvSpPr>
        <p:spPr/>
        <p:txBody>
          <a:bodyPr/>
          <a:lstStyle>
            <a:lvl1pPr>
              <a:defRPr baseline="0">
                <a:solidFill>
                  <a:schemeClr val="accent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292800" y="191367"/>
            <a:ext cx="11606400" cy="6485142"/>
            <a:chOff x="292800" y="191367"/>
            <a:chExt cx="11606400" cy="6485142"/>
          </a:xfrm>
        </p:grpSpPr>
        <p:sp>
          <p:nvSpPr>
            <p:cNvPr id="8" name="矩形 7"/>
            <p:cNvSpPr/>
            <p:nvPr userDrawn="1">
              <p:custDataLst>
                <p:tags r:id="rId7"/>
              </p:custDataLst>
            </p:nvPr>
          </p:nvSpPr>
          <p:spPr>
            <a:xfrm>
              <a:off x="292800" y="304200"/>
              <a:ext cx="11606400" cy="6249600"/>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9" name="矩形 18"/>
            <p:cNvSpPr/>
            <p:nvPr userDrawn="1">
              <p:custDataLst>
                <p:tags r:id="rId8"/>
              </p:custDataLst>
            </p:nvPr>
          </p:nvSpPr>
          <p:spPr>
            <a:xfrm>
              <a:off x="4487556" y="191367"/>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custDataLst>
                <p:tags r:id="rId9"/>
              </p:custDataLst>
            </p:nvPr>
          </p:nvSpPr>
          <p:spPr>
            <a:xfrm>
              <a:off x="4487556" y="6431091"/>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1281600" y="1249200"/>
            <a:ext cx="9626400" cy="723600"/>
          </a:xfrm>
        </p:spPr>
        <p:txBody>
          <a:bodyPr anchor="ctr">
            <a:normAutofit/>
          </a:bodyPr>
          <a:lstStyle>
            <a:lvl1pPr>
              <a:defRPr sz="3200" baseline="0">
                <a:solidFill>
                  <a:schemeClr val="accent1"/>
                </a:solidFill>
                <a:latin typeface="Arial" panose="020B060402020209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5" name="矩形 14"/>
          <p:cNvSpPr/>
          <p:nvPr>
            <p:custDataLst>
              <p:tags r:id="rId1"/>
            </p:custDataLst>
          </p:nvPr>
        </p:nvSpPr>
        <p:spPr>
          <a:xfrm rot="16200000">
            <a:off x="10462434" y="3306291"/>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accent1"/>
                </a:solidFill>
                <a:latin typeface="Arial" panose="020B060402020209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4489143" y="6612582"/>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hasCustomPrompt="1"/>
            <p:custDataLst>
              <p:tags r:id="rId7"/>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单击此处编辑文本</a:t>
            </a:r>
          </a:p>
        </p:txBody>
      </p:sp>
      <p:sp>
        <p:nvSpPr>
          <p:cNvPr id="9" name="内容占位符 8"/>
          <p:cNvSpPr>
            <a:spLocks noGrp="1"/>
          </p:cNvSpPr>
          <p:nvPr>
            <p:ph sz="quarter" idx="14" hasCustomPrompt="1"/>
            <p:custDataLst>
              <p:tags r:id="rId8"/>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单击此处编辑文本</a:t>
            </a:r>
          </a:p>
          <a:p>
            <a:pPr lvl="0"/>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6" name="矩形 15"/>
          <p:cNvSpPr/>
          <p:nvPr>
            <p:custDataLst>
              <p:tags r:id="rId1"/>
            </p:custDataLst>
          </p:nvPr>
        </p:nvSpPr>
        <p:spPr>
          <a:xfrm>
            <a:off x="4489143" y="6612582"/>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accent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366000" y="333829"/>
            <a:ext cx="11460000" cy="6202022"/>
            <a:chOff x="366000" y="333829"/>
            <a:chExt cx="11460000" cy="6202022"/>
          </a:xfrm>
        </p:grpSpPr>
        <p:sp>
          <p:nvSpPr>
            <p:cNvPr id="24" name="矩形 23"/>
            <p:cNvSpPr/>
            <p:nvPr userDrawn="1">
              <p:custDataLst>
                <p:tags r:id="rId8"/>
              </p:custDataLst>
            </p:nvPr>
          </p:nvSpPr>
          <p:spPr>
            <a:xfrm>
              <a:off x="366000" y="448631"/>
              <a:ext cx="11460000" cy="5960738"/>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custDataLst>
                <p:tags r:id="rId9"/>
              </p:custDataLst>
            </p:nvPr>
          </p:nvSpPr>
          <p:spPr>
            <a:xfrm>
              <a:off x="4489143" y="333829"/>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0"/>
              </p:custDataLst>
            </p:nvPr>
          </p:nvSpPr>
          <p:spPr>
            <a:xfrm>
              <a:off x="4489143" y="6290433"/>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矩形 9"/>
          <p:cNvSpPr/>
          <p:nvPr>
            <p:custDataLst>
              <p:tags r:id="rId2"/>
            </p:custDataLst>
          </p:nvPr>
        </p:nvSpPr>
        <p:spPr>
          <a:xfrm>
            <a:off x="-1587" y="959223"/>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a:solidFill>
                <a:schemeClr val="accent1"/>
              </a:solidFill>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normAutofit/>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5"/>
            </p:custDataLst>
          </p:nvPr>
        </p:nvSpPr>
        <p:spPr/>
        <p:txBody>
          <a:bodyPr>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2019/12/25</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69120" y="1192630"/>
            <a:ext cx="9648000" cy="4574930"/>
            <a:chOff x="1269120" y="1192630"/>
            <a:chExt cx="9648000" cy="4574930"/>
          </a:xfrm>
        </p:grpSpPr>
        <p:sp>
          <p:nvSpPr>
            <p:cNvPr id="7" name="矩形 6"/>
            <p:cNvSpPr/>
            <p:nvPr userDrawn="1">
              <p:custDataLst>
                <p:tags r:id="rId6"/>
              </p:custDataLst>
            </p:nvPr>
          </p:nvSpPr>
          <p:spPr>
            <a:xfrm>
              <a:off x="1269120" y="1267560"/>
              <a:ext cx="9648000" cy="4500000"/>
            </a:xfrm>
            <a:prstGeom prst="rect">
              <a:avLst/>
            </a:prstGeom>
            <a:noFill/>
            <a:ln w="101600">
              <a:solidFill>
                <a:srgbClr val="7680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8" name="矩形 7"/>
            <p:cNvSpPr/>
            <p:nvPr userDrawn="1">
              <p:custDataLst>
                <p:tags r:id="rId7"/>
              </p:custDataLst>
            </p:nvPr>
          </p:nvSpPr>
          <p:spPr>
            <a:xfrm>
              <a:off x="2197100" y="1192630"/>
              <a:ext cx="7797800" cy="241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2019/12/25</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505200" y="2524125"/>
            <a:ext cx="5518150" cy="822325"/>
          </a:xfrm>
        </p:spPr>
        <p:txBody>
          <a:bodyPr lIns="90170" tIns="46990" rIns="90170" bIns="4699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9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18" name="矩形 17"/>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90204" pitchFamily="34" charset="0"/>
                <a:ea typeface="微软雅黑" charset="-122"/>
              </a:defRPr>
            </a:lvl1pPr>
            <a:lvl2pPr>
              <a:defRPr sz="1600" baseline="0">
                <a:solidFill>
                  <a:schemeClr val="tx1">
                    <a:lumMod val="85000"/>
                    <a:lumOff val="15000"/>
                  </a:schemeClr>
                </a:solidFill>
                <a:latin typeface="Arial" panose="020B0604020202090204" pitchFamily="34" charset="0"/>
                <a:ea typeface="微软雅黑" charset="-122"/>
              </a:defRPr>
            </a:lvl2pPr>
            <a:lvl3pPr>
              <a:defRPr sz="1600" baseline="0">
                <a:solidFill>
                  <a:schemeClr val="tx1">
                    <a:lumMod val="85000"/>
                    <a:lumOff val="15000"/>
                  </a:schemeClr>
                </a:solidFill>
                <a:latin typeface="Arial" panose="020B0604020202090204" pitchFamily="34" charset="0"/>
                <a:ea typeface="微软雅黑" charset="-122"/>
              </a:defRPr>
            </a:lvl3pPr>
            <a:lvl4pPr>
              <a:defRPr sz="1600" baseline="0">
                <a:solidFill>
                  <a:schemeClr val="tx1">
                    <a:lumMod val="85000"/>
                    <a:lumOff val="15000"/>
                  </a:schemeClr>
                </a:solidFill>
                <a:latin typeface="Arial" panose="020B0604020202090204" pitchFamily="34" charset="0"/>
                <a:ea typeface="微软雅黑" charset="-122"/>
              </a:defRPr>
            </a:lvl4pPr>
            <a:lvl5pPr>
              <a:defRPr sz="1600"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2019/12/25</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0" name="矩形 19"/>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2019/12/25</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5720" y="45720"/>
            <a:ext cx="12092400" cy="6764400"/>
            <a:chOff x="45720" y="45720"/>
            <a:chExt cx="12092400" cy="6764400"/>
          </a:xfrm>
        </p:grpSpPr>
        <p:sp>
          <p:nvSpPr>
            <p:cNvPr id="11" name="矩形 10"/>
            <p:cNvSpPr/>
            <p:nvPr userDrawn="1">
              <p:custDataLst>
                <p:tags r:id="rId6"/>
              </p:custDataLst>
            </p:nvPr>
          </p:nvSpPr>
          <p:spPr>
            <a:xfrm>
              <a:off x="45720" y="45720"/>
              <a:ext cx="12092400" cy="6764400"/>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矩形 11"/>
            <p:cNvSpPr/>
            <p:nvPr userDrawn="1">
              <p:custDataLst>
                <p:tags r:id="rId7"/>
              </p:custDataLst>
            </p:nvPr>
          </p:nvSpPr>
          <p:spPr>
            <a:xfrm>
              <a:off x="45720" y="45720"/>
              <a:ext cx="12092400" cy="2627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charset="-122"/>
                <a:ea typeface="微软雅黑"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2019/12/25</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2019/12/25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4489143" y="0"/>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2019/12/25</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292800" y="191367"/>
            <a:ext cx="11606400" cy="6485142"/>
            <a:chOff x="292800" y="191367"/>
            <a:chExt cx="11606400" cy="6485142"/>
          </a:xfrm>
        </p:grpSpPr>
        <p:sp>
          <p:nvSpPr>
            <p:cNvPr id="18" name="矩形 17"/>
            <p:cNvSpPr/>
            <p:nvPr userDrawn="1">
              <p:custDataLst>
                <p:tags r:id="rId7"/>
              </p:custDataLst>
            </p:nvPr>
          </p:nvSpPr>
          <p:spPr>
            <a:xfrm>
              <a:off x="292800" y="304200"/>
              <a:ext cx="11606400" cy="6249600"/>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9" name="矩形 18"/>
            <p:cNvSpPr/>
            <p:nvPr userDrawn="1">
              <p:custDataLst>
                <p:tags r:id="rId8"/>
              </p:custDataLst>
            </p:nvPr>
          </p:nvSpPr>
          <p:spPr>
            <a:xfrm>
              <a:off x="4487556" y="191367"/>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custDataLst>
                <p:tags r:id="rId9"/>
              </p:custDataLst>
            </p:nvPr>
          </p:nvSpPr>
          <p:spPr>
            <a:xfrm>
              <a:off x="4487556" y="6431091"/>
              <a:ext cx="3213714" cy="24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90204" pitchFamily="34" charset="0"/>
                <a:ea typeface="微软雅黑" charset="-122"/>
              </a:defRPr>
            </a:lvl1pPr>
            <a:lvl2pPr indent="0" eaLnBrk="1" fontAlgn="auto" latinLnBrk="0" hangingPunct="1">
              <a:defRPr baseline="0">
                <a:latin typeface="Arial" panose="020B0604020202090204" pitchFamily="34" charset="0"/>
                <a:ea typeface="微软雅黑" charset="-122"/>
              </a:defRPr>
            </a:lvl2pPr>
            <a:lvl3pPr indent="0" eaLnBrk="1" fontAlgn="auto" latinLnBrk="0" hangingPunct="1">
              <a:defRPr baseline="0">
                <a:latin typeface="Arial" panose="020B0604020202090204" pitchFamily="34" charset="0"/>
                <a:ea typeface="微软雅黑" charset="-122"/>
              </a:defRPr>
            </a:lvl3pPr>
            <a:lvl4pPr indent="0" eaLnBrk="1" fontAlgn="auto" latinLnBrk="0" hangingPunct="1">
              <a:defRPr baseline="0">
                <a:latin typeface="Arial" panose="020B0604020202090204" pitchFamily="34" charset="0"/>
                <a:ea typeface="微软雅黑" charset="-122"/>
              </a:defRPr>
            </a:lvl4pPr>
            <a:lvl5pPr indent="0" eaLnBrk="1" fontAlgn="auto" latinLnBrk="0" hangingPunct="1">
              <a:defRPr baseline="0">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2019/12/25</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90204" pitchFamily="34" charset="0"/>
              </a:defRPr>
            </a:lvl1pPr>
          </a:lstStyle>
          <a:p>
            <a:fld id="{760FBDFE-C587-4B4C-A407-44438C67B59E}" type="datetimeFigureOut">
              <a:rPr lang="zh-CN" altLang="en-US" smtClean="0"/>
              <a:t>2019/12/25</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90204" pitchFamily="34" charset="0"/>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90204" pitchFamily="34" charset="0"/>
              </a:defRPr>
            </a:lvl1pPr>
          </a:lstStyle>
          <a:p>
            <a:fld id="{49AE70B2-8BF9-45C0-BB95-33D1B9D3A854}" type="slidenum">
              <a:rPr lang="zh-CN" altLang="en-US" smtClean="0"/>
              <a:t>‹#›</a:t>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400"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400"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400"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400"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400" u="none" strike="noStrike" kern="1200" cap="none" spc="100" normalizeH="0" baseline="0">
          <a:solidFill>
            <a:schemeClr val="tx1">
              <a:lumMod val="85000"/>
              <a:lumOff val="15000"/>
            </a:schemeClr>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slideLayout" Target="../slideLayouts/slideLayout1.xml"/><Relationship Id="rId4" Type="http://schemas.openxmlformats.org/officeDocument/2006/relationships/tags" Target="../tags/tag15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2057400" y="2760785"/>
            <a:ext cx="8132885" cy="1123713"/>
          </a:xfrm>
        </p:spPr>
        <p:txBody>
          <a:bodyPr>
            <a:noAutofit/>
          </a:bodyPr>
          <a:lstStyle/>
          <a:p>
            <a:r>
              <a:rPr lang="zh-CN" altLang="en-US" sz="3200" dirty="0"/>
              <a:t>三 维 动 画 和 交 互 设 计 课 程 读 书 报 告</a:t>
            </a:r>
            <a:br>
              <a:rPr lang="zh-CN" altLang="en-US" sz="4000" dirty="0"/>
            </a:br>
            <a:endParaRPr lang="zh-CN" altLang="en-US" sz="4000" dirty="0"/>
          </a:p>
        </p:txBody>
      </p:sp>
      <p:sp>
        <p:nvSpPr>
          <p:cNvPr id="12" name="文本占位符 11"/>
          <p:cNvSpPr>
            <a:spLocks noGrp="1"/>
          </p:cNvSpPr>
          <p:nvPr>
            <p:ph type="body" sz="quarter" idx="13"/>
            <p:custDataLst>
              <p:tags r:id="rId3"/>
            </p:custDataLst>
          </p:nvPr>
        </p:nvSpPr>
        <p:spPr/>
        <p:txBody>
          <a:bodyPr>
            <a:normAutofit/>
          </a:bodyPr>
          <a:lstStyle/>
          <a:p>
            <a:r>
              <a:rPr lang="zh-CN" altLang="en-US" dirty="0"/>
              <a:t>指导：李启雷</a:t>
            </a:r>
            <a:endParaRPr lang="en-US" altLang="zh-CN" dirty="0"/>
          </a:p>
        </p:txBody>
      </p:sp>
      <p:sp>
        <p:nvSpPr>
          <p:cNvPr id="13" name="文本占位符 12"/>
          <p:cNvSpPr>
            <a:spLocks noGrp="1"/>
          </p:cNvSpPr>
          <p:nvPr>
            <p:ph type="body" sz="quarter" idx="14"/>
            <p:custDataLst>
              <p:tags r:id="rId4"/>
            </p:custDataLst>
          </p:nvPr>
        </p:nvSpPr>
        <p:spPr/>
        <p:txBody>
          <a:bodyPr>
            <a:normAutofit/>
          </a:bodyPr>
          <a:lstStyle/>
          <a:p>
            <a:r>
              <a:rPr lang="zh-CN" altLang="en-US" dirty="0"/>
              <a:t>汇报人</a:t>
            </a:r>
            <a:r>
              <a:rPr lang="en-US" altLang="zh-CN" dirty="0"/>
              <a:t>:</a:t>
            </a:r>
            <a:r>
              <a:rPr lang="zh-CN" altLang="en-US" dirty="0"/>
              <a:t>孙松涛</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2.2 </a:t>
            </a:r>
            <a:r>
              <a:rPr lang="zh-CN" altLang="en-US" dirty="0"/>
              <a:t>模型结构</a:t>
            </a:r>
          </a:p>
        </p:txBody>
      </p:sp>
      <p:sp>
        <p:nvSpPr>
          <p:cNvPr id="5" name="矩形 4">
            <a:extLst>
              <a:ext uri="{FF2B5EF4-FFF2-40B4-BE49-F238E27FC236}">
                <a16:creationId xmlns:a16="http://schemas.microsoft.com/office/drawing/2014/main" id="{923C0AD7-AC31-4CF7-AFC8-E0D3ECC5BD69}"/>
              </a:ext>
            </a:extLst>
          </p:cNvPr>
          <p:cNvSpPr/>
          <p:nvPr/>
        </p:nvSpPr>
        <p:spPr>
          <a:xfrm>
            <a:off x="669882" y="4581231"/>
            <a:ext cx="10852236" cy="369332"/>
          </a:xfrm>
          <a:prstGeom prst="rect">
            <a:avLst/>
          </a:prstGeom>
        </p:spPr>
        <p:txBody>
          <a:bodyPr wrap="square">
            <a:spAutoFit/>
          </a:bodyPr>
          <a:lstStyle/>
          <a:p>
            <a:endParaRPr lang="zh-CN" altLang="en-US" dirty="0"/>
          </a:p>
        </p:txBody>
      </p:sp>
      <p:pic>
        <p:nvPicPr>
          <p:cNvPr id="6" name="图片 5">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168107" y="1503564"/>
            <a:ext cx="9486507" cy="2459297"/>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6A03145A-89F0-4AC5-A78A-AF573778FDF7}"/>
              </a:ext>
            </a:extLst>
          </p:cNvPr>
          <p:cNvSpPr/>
          <p:nvPr/>
        </p:nvSpPr>
        <p:spPr>
          <a:xfrm>
            <a:off x="1168107" y="4341030"/>
            <a:ext cx="9486507" cy="1754326"/>
          </a:xfrm>
          <a:prstGeom prst="rect">
            <a:avLst/>
          </a:prstGeom>
        </p:spPr>
        <p:txBody>
          <a:bodyPr wrap="square">
            <a:spAutoFit/>
          </a:bodyPr>
          <a:lstStyle/>
          <a:p>
            <a:r>
              <a:rPr lang="zh-CN" altLang="en-US" b="1" dirty="0"/>
              <a:t>双线性输出层</a:t>
            </a:r>
            <a:r>
              <a:rPr lang="zh-CN" altLang="en-US" dirty="0"/>
              <a:t>（见图中红色框线部分）：</a:t>
            </a:r>
          </a:p>
          <a:p>
            <a:r>
              <a:rPr lang="zh-CN" altLang="en-US" dirty="0"/>
              <a:t>       本文深度回归网络的输出是一组双线性人脸造型的系数，是最终能够重建三维人脸模型的</a:t>
            </a:r>
            <a:r>
              <a:rPr lang="en-US" altLang="zh-CN" dirty="0"/>
              <a:t>3D</a:t>
            </a:r>
            <a:r>
              <a:rPr lang="zh-CN" altLang="en-US" dirty="0"/>
              <a:t>顶点。如前文所述，这部分的双线性输出是包括两个部分：人脸身份和人脸表情，这两个部分将作为独立的模式，并赋予不同的权重</a:t>
            </a:r>
            <a:r>
              <a:rPr lang="en-US" altLang="zh-CN" dirty="0"/>
              <a:t>μ</a:t>
            </a:r>
            <a:r>
              <a:rPr lang="zh-CN" altLang="en-US" dirty="0"/>
              <a:t>和</a:t>
            </a:r>
            <a:r>
              <a:rPr lang="en-US" altLang="zh-CN" dirty="0"/>
              <a:t>γ</a:t>
            </a:r>
            <a:r>
              <a:rPr lang="zh-CN" altLang="en-US" dirty="0"/>
              <a:t>。为了避免这两个部分之间产生干涉，本文的深度神经网络具有两个不同的独立分枝，并具有不同数量的全连接层，来生成权重</a:t>
            </a:r>
            <a:r>
              <a:rPr lang="en-US" altLang="zh-CN" dirty="0"/>
              <a:t>μ</a:t>
            </a:r>
            <a:r>
              <a:rPr lang="zh-CN" altLang="en-US" dirty="0"/>
              <a:t>和</a:t>
            </a:r>
            <a:r>
              <a:rPr lang="en-US" altLang="zh-CN" dirty="0"/>
              <a:t>γ</a:t>
            </a:r>
            <a:r>
              <a:rPr lang="zh-CN" altLang="en-US" dirty="0"/>
              <a:t>。该部分的神经元数量是通过通过实际操作经验得到的。</a:t>
            </a:r>
          </a:p>
        </p:txBody>
      </p:sp>
      <p:sp>
        <p:nvSpPr>
          <p:cNvPr id="8" name="矩形 7">
            <a:extLst>
              <a:ext uri="{FF2B5EF4-FFF2-40B4-BE49-F238E27FC236}">
                <a16:creationId xmlns:a16="http://schemas.microsoft.com/office/drawing/2014/main" id="{66F793AC-09BB-4213-B66B-BA54EC6B4484}"/>
              </a:ext>
            </a:extLst>
          </p:cNvPr>
          <p:cNvSpPr/>
          <p:nvPr/>
        </p:nvSpPr>
        <p:spPr>
          <a:xfrm>
            <a:off x="6096000" y="1503564"/>
            <a:ext cx="1641231" cy="24592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45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2.2 </a:t>
            </a:r>
            <a:r>
              <a:rPr lang="zh-CN" altLang="en-US" dirty="0"/>
              <a:t>模型结构</a:t>
            </a:r>
          </a:p>
        </p:txBody>
      </p:sp>
      <p:sp>
        <p:nvSpPr>
          <p:cNvPr id="5" name="矩形 4">
            <a:extLst>
              <a:ext uri="{FF2B5EF4-FFF2-40B4-BE49-F238E27FC236}">
                <a16:creationId xmlns:a16="http://schemas.microsoft.com/office/drawing/2014/main" id="{923C0AD7-AC31-4CF7-AFC8-E0D3ECC5BD69}"/>
              </a:ext>
            </a:extLst>
          </p:cNvPr>
          <p:cNvSpPr/>
          <p:nvPr/>
        </p:nvSpPr>
        <p:spPr>
          <a:xfrm>
            <a:off x="669882" y="4581231"/>
            <a:ext cx="10852236" cy="369332"/>
          </a:xfrm>
          <a:prstGeom prst="rect">
            <a:avLst/>
          </a:prstGeom>
        </p:spPr>
        <p:txBody>
          <a:bodyPr wrap="square">
            <a:spAutoFit/>
          </a:bodyPr>
          <a:lstStyle/>
          <a:p>
            <a:endParaRPr lang="zh-CN" altLang="en-US" dirty="0"/>
          </a:p>
        </p:txBody>
      </p:sp>
      <p:pic>
        <p:nvPicPr>
          <p:cNvPr id="6" name="图片 5">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168107" y="1503564"/>
            <a:ext cx="9486507" cy="2459297"/>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6A03145A-89F0-4AC5-A78A-AF573778FDF7}"/>
              </a:ext>
            </a:extLst>
          </p:cNvPr>
          <p:cNvSpPr/>
          <p:nvPr/>
        </p:nvSpPr>
        <p:spPr>
          <a:xfrm>
            <a:off x="1168107" y="4341030"/>
            <a:ext cx="9486507" cy="1200329"/>
          </a:xfrm>
          <a:prstGeom prst="rect">
            <a:avLst/>
          </a:prstGeom>
        </p:spPr>
        <p:txBody>
          <a:bodyPr wrap="square">
            <a:spAutoFit/>
          </a:bodyPr>
          <a:lstStyle/>
          <a:p>
            <a:r>
              <a:rPr lang="zh-CN" altLang="en-US" b="1" dirty="0"/>
              <a:t>顶点损失层</a:t>
            </a:r>
            <a:r>
              <a:rPr lang="zh-CN" altLang="en-US" dirty="0"/>
              <a:t>（见图中红色框线部分）：</a:t>
            </a:r>
          </a:p>
          <a:p>
            <a:r>
              <a:rPr lang="zh-CN" altLang="en-US" dirty="0"/>
              <a:t>      本文的深度回归网络是基于最小化顶点损失的训练模型。为了实现这一目标，本文将顶点损失定义为真实顶点与预测顶点之间的</a:t>
            </a:r>
            <a:r>
              <a:rPr lang="en-US" altLang="zh-CN" dirty="0"/>
              <a:t>L2</a:t>
            </a:r>
            <a:r>
              <a:rPr lang="zh-CN" altLang="en-US" dirty="0"/>
              <a:t>误差，所有的顶点都可以通过</a:t>
            </a:r>
            <a:r>
              <a:rPr lang="en-US" altLang="zh-CN" dirty="0"/>
              <a:t>μ</a:t>
            </a:r>
            <a:r>
              <a:rPr lang="zh-CN" altLang="en-US" dirty="0"/>
              <a:t>和</a:t>
            </a:r>
            <a:r>
              <a:rPr lang="en-US" altLang="zh-CN" dirty="0"/>
              <a:t>γ</a:t>
            </a:r>
            <a:r>
              <a:rPr lang="zh-CN" altLang="en-US" dirty="0"/>
              <a:t>矩阵得到。该</a:t>
            </a:r>
            <a:r>
              <a:rPr lang="en-US" altLang="zh-CN" dirty="0"/>
              <a:t>L2</a:t>
            </a:r>
            <a:r>
              <a:rPr lang="zh-CN" altLang="en-US" dirty="0"/>
              <a:t>误差定义为如下所示：</a:t>
            </a:r>
          </a:p>
        </p:txBody>
      </p:sp>
      <p:sp>
        <p:nvSpPr>
          <p:cNvPr id="8" name="矩形 7">
            <a:extLst>
              <a:ext uri="{FF2B5EF4-FFF2-40B4-BE49-F238E27FC236}">
                <a16:creationId xmlns:a16="http://schemas.microsoft.com/office/drawing/2014/main" id="{66F793AC-09BB-4213-B66B-BA54EC6B4484}"/>
              </a:ext>
            </a:extLst>
          </p:cNvPr>
          <p:cNvSpPr/>
          <p:nvPr/>
        </p:nvSpPr>
        <p:spPr>
          <a:xfrm>
            <a:off x="7757746" y="1503564"/>
            <a:ext cx="1184031" cy="24592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D6AAD3D-EC17-4FE1-8E42-BC3C38648098}"/>
              </a:ext>
            </a:extLst>
          </p:cNvPr>
          <p:cNvPicPr>
            <a:picLocks noChangeAspect="1"/>
          </p:cNvPicPr>
          <p:nvPr/>
        </p:nvPicPr>
        <p:blipFill>
          <a:blip r:embed="rId3"/>
          <a:stretch>
            <a:fillRect/>
          </a:stretch>
        </p:blipFill>
        <p:spPr>
          <a:xfrm>
            <a:off x="3579811" y="5446700"/>
            <a:ext cx="4241069" cy="968070"/>
          </a:xfrm>
          <a:prstGeom prst="rect">
            <a:avLst/>
          </a:prstGeom>
        </p:spPr>
      </p:pic>
    </p:spTree>
    <p:extLst>
      <p:ext uri="{BB962C8B-B14F-4D97-AF65-F5344CB8AC3E}">
        <p14:creationId xmlns:p14="http://schemas.microsoft.com/office/powerpoint/2010/main" val="206654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C168E-BA66-4E1E-A637-1278FEA965A3}"/>
              </a:ext>
            </a:extLst>
          </p:cNvPr>
          <p:cNvSpPr>
            <a:spLocks noGrp="1"/>
          </p:cNvSpPr>
          <p:nvPr>
            <p:ph type="title"/>
          </p:nvPr>
        </p:nvSpPr>
        <p:spPr>
          <a:xfrm>
            <a:off x="3147060" y="2894187"/>
            <a:ext cx="5897880" cy="1023266"/>
          </a:xfrm>
        </p:spPr>
        <p:txBody>
          <a:bodyPr>
            <a:normAutofit/>
          </a:bodyPr>
          <a:lstStyle/>
          <a:p>
            <a:r>
              <a:rPr lang="en-US" altLang="zh-CN" dirty="0"/>
              <a:t>3 </a:t>
            </a:r>
            <a:r>
              <a:rPr lang="zh-CN" altLang="en-US" dirty="0"/>
              <a:t>贡献</a:t>
            </a:r>
            <a:r>
              <a:rPr lang="en-US" altLang="zh-CN" dirty="0"/>
              <a:t>&amp;</a:t>
            </a:r>
            <a:r>
              <a:rPr lang="zh-CN" altLang="en-US" dirty="0"/>
              <a:t>不足</a:t>
            </a:r>
          </a:p>
        </p:txBody>
      </p:sp>
      <p:sp>
        <p:nvSpPr>
          <p:cNvPr id="3" name="标题 1">
            <a:extLst>
              <a:ext uri="{FF2B5EF4-FFF2-40B4-BE49-F238E27FC236}">
                <a16:creationId xmlns:a16="http://schemas.microsoft.com/office/drawing/2014/main" id="{276554DF-D6E5-4E7B-BBDF-C99BE5C08111}"/>
              </a:ext>
            </a:extLst>
          </p:cNvPr>
          <p:cNvSpPr txBox="1">
            <a:spLocks/>
          </p:cNvSpPr>
          <p:nvPr/>
        </p:nvSpPr>
        <p:spPr>
          <a:xfrm>
            <a:off x="3349870" y="3922328"/>
            <a:ext cx="5807032" cy="544163"/>
          </a:xfrm>
          <a:prstGeom prst="rect">
            <a:avLst/>
          </a:prstGeom>
        </p:spPr>
        <p:txBody>
          <a:bodyPr vert="horz" lIns="90170" tIns="46990" rIns="90170" bIns="46990" rtlCol="0" anchor="ctr" anchorCtr="0">
            <a:normAutofit fontScale="32500" lnSpcReduction="20000"/>
          </a:bodyPr>
          <a:lstStyle>
            <a:lvl1pPr marL="0" marR="0" algn="ctr" defTabSz="914400" rtl="0" eaLnBrk="1" fontAlgn="auto" latinLnBrk="0" hangingPunct="1">
              <a:lnSpc>
                <a:spcPct val="100000"/>
              </a:lnSpc>
              <a:spcBef>
                <a:spcPct val="0"/>
              </a:spcBef>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r>
              <a:rPr lang="en-US" altLang="zh-CN" dirty="0"/>
              <a:t>CONTRIBUTION &amp; LIMITATION</a:t>
            </a:r>
            <a:endParaRPr lang="zh-CN" altLang="en-US" dirty="0"/>
          </a:p>
        </p:txBody>
      </p:sp>
    </p:spTree>
    <p:extLst>
      <p:ext uri="{BB962C8B-B14F-4D97-AF65-F5344CB8AC3E}">
        <p14:creationId xmlns:p14="http://schemas.microsoft.com/office/powerpoint/2010/main" val="31976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3.1 </a:t>
            </a:r>
            <a:r>
              <a:rPr lang="zh-CN" altLang="en-US" dirty="0"/>
              <a:t>成果展示</a:t>
            </a:r>
          </a:p>
        </p:txBody>
      </p:sp>
      <p:pic>
        <p:nvPicPr>
          <p:cNvPr id="9" name="图片 8">
            <a:extLst>
              <a:ext uri="{FF2B5EF4-FFF2-40B4-BE49-F238E27FC236}">
                <a16:creationId xmlns:a16="http://schemas.microsoft.com/office/drawing/2014/main" id="{E93B9E9F-845C-4353-9D41-088FCD13839C}"/>
              </a:ext>
            </a:extLst>
          </p:cNvPr>
          <p:cNvPicPr/>
          <p:nvPr/>
        </p:nvPicPr>
        <p:blipFill>
          <a:blip r:embed="rId2"/>
          <a:stretch>
            <a:fillRect/>
          </a:stretch>
        </p:blipFill>
        <p:spPr>
          <a:xfrm>
            <a:off x="669882" y="1233803"/>
            <a:ext cx="5160810" cy="2889791"/>
          </a:xfrm>
          <a:prstGeom prst="rect">
            <a:avLst/>
          </a:prstGeom>
          <a:ln>
            <a:noFill/>
          </a:ln>
          <a:effectLst>
            <a:outerShdw blurRad="292100" dist="139700" dir="2700000" algn="tl" rotWithShape="0">
              <a:srgbClr val="333333">
                <a:alpha val="65000"/>
              </a:srgbClr>
            </a:outerShdw>
          </a:effectLst>
        </p:spPr>
      </p:pic>
      <p:sp>
        <p:nvSpPr>
          <p:cNvPr id="4" name="矩形 3">
            <a:extLst>
              <a:ext uri="{FF2B5EF4-FFF2-40B4-BE49-F238E27FC236}">
                <a16:creationId xmlns:a16="http://schemas.microsoft.com/office/drawing/2014/main" id="{CF8EC268-73E0-4FC8-8F6D-5046DA07A1C0}"/>
              </a:ext>
            </a:extLst>
          </p:cNvPr>
          <p:cNvSpPr/>
          <p:nvPr/>
        </p:nvSpPr>
        <p:spPr>
          <a:xfrm>
            <a:off x="6169269" y="885194"/>
            <a:ext cx="4574931" cy="4801314"/>
          </a:xfrm>
          <a:prstGeom prst="rect">
            <a:avLst/>
          </a:prstGeom>
        </p:spPr>
        <p:txBody>
          <a:bodyPr wrap="square">
            <a:spAutoFit/>
          </a:bodyPr>
          <a:lstStyle/>
          <a:p>
            <a:r>
              <a:rPr lang="zh-CN" altLang="en-US" dirty="0">
                <a:solidFill>
                  <a:schemeClr val="bg1"/>
                </a:solidFill>
              </a:rPr>
              <a:t>本文的建模过程可以分为</a:t>
            </a:r>
            <a:r>
              <a:rPr lang="en-US" altLang="zh-CN" dirty="0">
                <a:solidFill>
                  <a:schemeClr val="bg1"/>
                </a:solidFill>
              </a:rPr>
              <a:t>3</a:t>
            </a:r>
            <a:r>
              <a:rPr lang="zh-CN" altLang="en-US" dirty="0">
                <a:solidFill>
                  <a:schemeClr val="bg1"/>
                </a:solidFill>
              </a:rPr>
              <a:t>个过程，初始</a:t>
            </a:r>
            <a:r>
              <a:rPr lang="en-US" altLang="zh-CN" dirty="0">
                <a:solidFill>
                  <a:schemeClr val="bg1"/>
                </a:solidFill>
              </a:rPr>
              <a:t>2D</a:t>
            </a:r>
            <a:r>
              <a:rPr lang="zh-CN" altLang="en-US" dirty="0">
                <a:solidFill>
                  <a:schemeClr val="bg1"/>
                </a:solidFill>
              </a:rPr>
              <a:t>素描模型绘制、再绘制与最终调整。初始绘制过程中用户会对自己想画的人脸造型进行简单的绘制，此时的模型较为接近手绘，因此存在线条不清晰，结构难以识别，面部特征不明显等一系列问题。</a:t>
            </a:r>
            <a:endParaRPr lang="en-US" altLang="zh-CN" dirty="0">
              <a:solidFill>
                <a:schemeClr val="bg1"/>
              </a:solidFill>
            </a:endParaRPr>
          </a:p>
          <a:p>
            <a:endParaRPr lang="zh-CN" altLang="en-US" dirty="0"/>
          </a:p>
          <a:p>
            <a:r>
              <a:rPr lang="zh-CN" altLang="en-US" dirty="0"/>
              <a:t>      本文的神经网络结构会根据该初始模型生成一个基本的三维人脸造型。如左图</a:t>
            </a:r>
            <a:r>
              <a:rPr lang="en-US" altLang="zh-CN" dirty="0"/>
              <a:t>(a)</a:t>
            </a:r>
            <a:r>
              <a:rPr lang="zh-CN" altLang="en-US" dirty="0"/>
              <a:t>所示，此时生成的三维造型面部特征扔不是特别明显。</a:t>
            </a:r>
          </a:p>
          <a:p>
            <a:r>
              <a:rPr lang="zh-CN" altLang="en-US" dirty="0"/>
              <a:t>     当用户进入到再绘制阶段，本文的系统会仅保留原始素描模型中的关键线条，包括轮廓线，五官下巴等关键部位的特征线，更易于系统提出特征。此时用户可以修改现有的线条，使其更加符合用户心理预期的人脸造型，最终生成的模型见左图</a:t>
            </a:r>
            <a:r>
              <a:rPr lang="en-US" altLang="zh-CN" dirty="0"/>
              <a:t>(b)</a:t>
            </a:r>
          </a:p>
        </p:txBody>
      </p:sp>
    </p:spTree>
    <p:extLst>
      <p:ext uri="{BB962C8B-B14F-4D97-AF65-F5344CB8AC3E}">
        <p14:creationId xmlns:p14="http://schemas.microsoft.com/office/powerpoint/2010/main" val="15592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3.2 </a:t>
            </a:r>
            <a:r>
              <a:rPr lang="zh-CN" altLang="en-US" dirty="0"/>
              <a:t>贡献</a:t>
            </a:r>
          </a:p>
        </p:txBody>
      </p:sp>
      <p:sp>
        <p:nvSpPr>
          <p:cNvPr id="3" name="矩形 2">
            <a:extLst>
              <a:ext uri="{FF2B5EF4-FFF2-40B4-BE49-F238E27FC236}">
                <a16:creationId xmlns:a16="http://schemas.microsoft.com/office/drawing/2014/main" id="{423BEF9A-5706-44E2-90D4-29D56ACF30A7}"/>
              </a:ext>
            </a:extLst>
          </p:cNvPr>
          <p:cNvSpPr/>
          <p:nvPr/>
        </p:nvSpPr>
        <p:spPr>
          <a:xfrm>
            <a:off x="669882" y="3061627"/>
            <a:ext cx="7561385" cy="2308324"/>
          </a:xfrm>
          <a:prstGeom prst="rect">
            <a:avLst/>
          </a:prstGeom>
        </p:spPr>
        <p:txBody>
          <a:bodyPr wrap="square">
            <a:spAutoFit/>
          </a:bodyPr>
          <a:lstStyle/>
          <a:p>
            <a:r>
              <a:rPr lang="en-US" altLang="zh-CN" dirty="0"/>
              <a:t>1</a:t>
            </a:r>
            <a:r>
              <a:rPr lang="zh-CN" altLang="en-US" dirty="0"/>
              <a:t>、本文提出了一种用于三维人脸建模和漫画造型的新颖框架</a:t>
            </a:r>
            <a:endParaRPr lang="en-US" altLang="zh-CN" dirty="0"/>
          </a:p>
          <a:p>
            <a:endParaRPr lang="zh-CN" altLang="en-US" dirty="0"/>
          </a:p>
          <a:p>
            <a:r>
              <a:rPr lang="en-US" altLang="zh-CN" dirty="0"/>
              <a:t>2</a:t>
            </a:r>
            <a:r>
              <a:rPr lang="zh-CN" altLang="en-US" dirty="0"/>
              <a:t>、本文采用了一种基于深度回归网络的新颖卷积神经网络，正是该网络能够从二维人脸素描自动推断出其三维模型。</a:t>
            </a:r>
            <a:endParaRPr lang="en-US" altLang="zh-CN" dirty="0"/>
          </a:p>
          <a:p>
            <a:endParaRPr lang="en-US" altLang="zh-CN" dirty="0"/>
          </a:p>
          <a:p>
            <a:r>
              <a:rPr lang="en-US" altLang="zh-CN" dirty="0"/>
              <a:t>3</a:t>
            </a:r>
            <a:r>
              <a:rPr lang="zh-CN" altLang="en-US" dirty="0"/>
              <a:t>、生成了一个扩展的三维及二维的人脸数据库，该人脸数据库具有更多的身份，表情及不同程度的夸张。该数据库可直接用于训练与测试，方便后续人脸模型研究者的工作。</a:t>
            </a:r>
          </a:p>
        </p:txBody>
      </p:sp>
    </p:spTree>
    <p:extLst>
      <p:ext uri="{BB962C8B-B14F-4D97-AF65-F5344CB8AC3E}">
        <p14:creationId xmlns:p14="http://schemas.microsoft.com/office/powerpoint/2010/main" val="281513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3.3 </a:t>
            </a:r>
            <a:r>
              <a:rPr lang="zh-CN" altLang="en-US" dirty="0"/>
              <a:t>不足</a:t>
            </a:r>
          </a:p>
        </p:txBody>
      </p:sp>
      <p:sp>
        <p:nvSpPr>
          <p:cNvPr id="4" name="矩形 3">
            <a:extLst>
              <a:ext uri="{FF2B5EF4-FFF2-40B4-BE49-F238E27FC236}">
                <a16:creationId xmlns:a16="http://schemas.microsoft.com/office/drawing/2014/main" id="{482F0E11-7953-4025-B5D4-AB6E473E9A28}"/>
              </a:ext>
            </a:extLst>
          </p:cNvPr>
          <p:cNvSpPr/>
          <p:nvPr/>
        </p:nvSpPr>
        <p:spPr>
          <a:xfrm>
            <a:off x="669882" y="3266192"/>
            <a:ext cx="6096000" cy="1754326"/>
          </a:xfrm>
          <a:prstGeom prst="rect">
            <a:avLst/>
          </a:prstGeom>
        </p:spPr>
        <p:txBody>
          <a:bodyPr>
            <a:spAutoFit/>
          </a:bodyPr>
          <a:lstStyle/>
          <a:p>
            <a:r>
              <a:rPr lang="en-US" altLang="zh-CN" dirty="0"/>
              <a:t>1</a:t>
            </a:r>
            <a:r>
              <a:rPr lang="zh-CN" altLang="en-US" dirty="0"/>
              <a:t>、作者在创建数据集的时候，对面部的不同部分做了一致性比较强的形状改变。所以当不同部位间的形变特别不一致的时候，该系统便会创建出特别不自然的结果。</a:t>
            </a:r>
            <a:endParaRPr lang="en-US" altLang="zh-CN" dirty="0"/>
          </a:p>
          <a:p>
            <a:endParaRPr lang="en-US" altLang="zh-CN" dirty="0"/>
          </a:p>
          <a:p>
            <a:r>
              <a:rPr lang="en-US" altLang="zh-CN" dirty="0"/>
              <a:t>2</a:t>
            </a:r>
            <a:r>
              <a:rPr lang="zh-CN" altLang="en-US" dirty="0"/>
              <a:t>、另外，形变模型无法创建类似于皱纹等几何细节，如何解决该问题也是作者进一步研究的方向。</a:t>
            </a:r>
          </a:p>
        </p:txBody>
      </p:sp>
      <p:pic>
        <p:nvPicPr>
          <p:cNvPr id="5" name="图片 4">
            <a:extLst>
              <a:ext uri="{FF2B5EF4-FFF2-40B4-BE49-F238E27FC236}">
                <a16:creationId xmlns:a16="http://schemas.microsoft.com/office/drawing/2014/main" id="{3D6C617D-9A92-47B8-877D-30D27C105451}"/>
              </a:ext>
            </a:extLst>
          </p:cNvPr>
          <p:cNvPicPr/>
          <p:nvPr/>
        </p:nvPicPr>
        <p:blipFill>
          <a:blip r:embed="rId2"/>
          <a:stretch>
            <a:fillRect/>
          </a:stretch>
        </p:blipFill>
        <p:spPr>
          <a:xfrm>
            <a:off x="7113793" y="3266192"/>
            <a:ext cx="4408325" cy="1957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632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E6461-CDD3-4776-B508-C3C02B87CFA8}"/>
              </a:ext>
            </a:extLst>
          </p:cNvPr>
          <p:cNvSpPr>
            <a:spLocks noGrp="1"/>
          </p:cNvSpPr>
          <p:nvPr>
            <p:ph type="title"/>
          </p:nvPr>
        </p:nvSpPr>
        <p:spPr/>
        <p:txBody>
          <a:bodyPr/>
          <a:lstStyle/>
          <a:p>
            <a:r>
              <a:rPr lang="en-US" altLang="zh-CN" dirty="0"/>
              <a:t>THANK YOU</a:t>
            </a:r>
            <a:r>
              <a:rPr lang="zh-CN" altLang="en-US" dirty="0"/>
              <a:t>！</a:t>
            </a:r>
          </a:p>
        </p:txBody>
      </p:sp>
    </p:spTree>
    <p:extLst>
      <p:ext uri="{BB962C8B-B14F-4D97-AF65-F5344CB8AC3E}">
        <p14:creationId xmlns:p14="http://schemas.microsoft.com/office/powerpoint/2010/main" val="273047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C168E-BA66-4E1E-A637-1278FEA965A3}"/>
              </a:ext>
            </a:extLst>
          </p:cNvPr>
          <p:cNvSpPr>
            <a:spLocks noGrp="1"/>
          </p:cNvSpPr>
          <p:nvPr>
            <p:ph type="title"/>
          </p:nvPr>
        </p:nvSpPr>
        <p:spPr>
          <a:xfrm>
            <a:off x="3691960" y="1928173"/>
            <a:ext cx="4808080" cy="1026042"/>
          </a:xfrm>
          <a:noFill/>
          <a:ln w="19050">
            <a:solidFill>
              <a:schemeClr val="bg1"/>
            </a:solidFill>
            <a:prstDash val="sysDot"/>
          </a:ln>
        </p:spPr>
        <p:txBody>
          <a:bodyPr>
            <a:normAutofit/>
          </a:bodyPr>
          <a:lstStyle/>
          <a:p>
            <a:r>
              <a:rPr lang="en-US" altLang="zh-CN" dirty="0"/>
              <a:t>1 </a:t>
            </a:r>
            <a:r>
              <a:rPr lang="zh-CN" altLang="en-US" dirty="0"/>
              <a:t>研究背景</a:t>
            </a:r>
          </a:p>
        </p:txBody>
      </p:sp>
      <p:sp>
        <p:nvSpPr>
          <p:cNvPr id="4" name="标题 1">
            <a:extLst>
              <a:ext uri="{FF2B5EF4-FFF2-40B4-BE49-F238E27FC236}">
                <a16:creationId xmlns:a16="http://schemas.microsoft.com/office/drawing/2014/main" id="{FF84DD10-5130-4782-AB77-92B7FE971855}"/>
              </a:ext>
            </a:extLst>
          </p:cNvPr>
          <p:cNvSpPr txBox="1">
            <a:spLocks/>
          </p:cNvSpPr>
          <p:nvPr/>
        </p:nvSpPr>
        <p:spPr>
          <a:xfrm>
            <a:off x="3691960" y="2954215"/>
            <a:ext cx="4808080" cy="1026042"/>
          </a:xfrm>
          <a:prstGeom prst="rect">
            <a:avLst/>
          </a:prstGeom>
          <a:noFill/>
          <a:ln w="19050">
            <a:solidFill>
              <a:srgbClr val="FFFFFF"/>
            </a:solidFill>
            <a:prstDash val="sysDot"/>
          </a:ln>
        </p:spPr>
        <p:txBody>
          <a:bodyPr vert="horz" lIns="90170" tIns="46990" rIns="90170" bIns="46990" rtlCol="0" anchor="ctr" anchorCtr="0">
            <a:normAutofit/>
          </a:bodyPr>
          <a:lstStyle>
            <a:lvl1pPr marL="0" marR="0" algn="ctr" defTabSz="914400" rtl="0" eaLnBrk="1" fontAlgn="auto" latinLnBrk="0" hangingPunct="1">
              <a:lnSpc>
                <a:spcPct val="100000"/>
              </a:lnSpc>
              <a:spcBef>
                <a:spcPct val="0"/>
              </a:spcBef>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r>
              <a:rPr lang="en-US" altLang="zh-CN" dirty="0"/>
              <a:t>2 </a:t>
            </a:r>
            <a:r>
              <a:rPr lang="zh-CN" altLang="en-US" dirty="0"/>
              <a:t>算法实现</a:t>
            </a:r>
          </a:p>
        </p:txBody>
      </p:sp>
      <p:sp>
        <p:nvSpPr>
          <p:cNvPr id="5" name="标题 1">
            <a:extLst>
              <a:ext uri="{FF2B5EF4-FFF2-40B4-BE49-F238E27FC236}">
                <a16:creationId xmlns:a16="http://schemas.microsoft.com/office/drawing/2014/main" id="{519F742E-C877-4DFE-80B1-F867A7DBF85F}"/>
              </a:ext>
            </a:extLst>
          </p:cNvPr>
          <p:cNvSpPr txBox="1">
            <a:spLocks/>
          </p:cNvSpPr>
          <p:nvPr/>
        </p:nvSpPr>
        <p:spPr>
          <a:xfrm>
            <a:off x="3691960" y="3980257"/>
            <a:ext cx="4808080" cy="1026042"/>
          </a:xfrm>
          <a:prstGeom prst="rect">
            <a:avLst/>
          </a:prstGeom>
          <a:noFill/>
          <a:ln w="19050">
            <a:solidFill>
              <a:schemeClr val="bg1"/>
            </a:solidFill>
            <a:prstDash val="sysDot"/>
          </a:ln>
        </p:spPr>
        <p:txBody>
          <a:bodyPr vert="horz" lIns="90170" tIns="46990" rIns="90170" bIns="46990" rtlCol="0" anchor="ctr" anchorCtr="0">
            <a:normAutofit/>
          </a:bodyPr>
          <a:lstStyle>
            <a:lvl1pPr marL="0" marR="0" algn="ctr" defTabSz="914400" rtl="0" eaLnBrk="1" fontAlgn="auto" latinLnBrk="0" hangingPunct="1">
              <a:lnSpc>
                <a:spcPct val="100000"/>
              </a:lnSpc>
              <a:spcBef>
                <a:spcPct val="0"/>
              </a:spcBef>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r>
              <a:rPr lang="en-US" altLang="zh-CN" dirty="0"/>
              <a:t>3 </a:t>
            </a:r>
            <a:r>
              <a:rPr lang="zh-CN" altLang="en-US" dirty="0"/>
              <a:t>贡献</a:t>
            </a:r>
            <a:r>
              <a:rPr lang="en-US" altLang="zh-CN" dirty="0"/>
              <a:t>&amp;</a:t>
            </a:r>
            <a:r>
              <a:rPr lang="zh-CN" altLang="en-US" dirty="0"/>
              <a:t>不足</a:t>
            </a:r>
          </a:p>
        </p:txBody>
      </p:sp>
    </p:spTree>
    <p:extLst>
      <p:ext uri="{BB962C8B-B14F-4D97-AF65-F5344CB8AC3E}">
        <p14:creationId xmlns:p14="http://schemas.microsoft.com/office/powerpoint/2010/main" val="352597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C168E-BA66-4E1E-A637-1278FEA965A3}"/>
              </a:ext>
            </a:extLst>
          </p:cNvPr>
          <p:cNvSpPr>
            <a:spLocks noGrp="1"/>
          </p:cNvSpPr>
          <p:nvPr>
            <p:ph type="title"/>
          </p:nvPr>
        </p:nvSpPr>
        <p:spPr/>
        <p:txBody>
          <a:bodyPr>
            <a:normAutofit/>
          </a:bodyPr>
          <a:lstStyle/>
          <a:p>
            <a:r>
              <a:rPr lang="en-US" altLang="zh-CN" dirty="0"/>
              <a:t>1 </a:t>
            </a:r>
            <a:r>
              <a:rPr lang="zh-CN" altLang="en-US" dirty="0"/>
              <a:t>研究背景</a:t>
            </a:r>
          </a:p>
        </p:txBody>
      </p:sp>
      <p:sp>
        <p:nvSpPr>
          <p:cNvPr id="3" name="标题 1">
            <a:extLst>
              <a:ext uri="{FF2B5EF4-FFF2-40B4-BE49-F238E27FC236}">
                <a16:creationId xmlns:a16="http://schemas.microsoft.com/office/drawing/2014/main" id="{276554DF-D6E5-4E7B-BBDF-C99BE5C08111}"/>
              </a:ext>
            </a:extLst>
          </p:cNvPr>
          <p:cNvSpPr txBox="1">
            <a:spLocks/>
          </p:cNvSpPr>
          <p:nvPr/>
        </p:nvSpPr>
        <p:spPr>
          <a:xfrm>
            <a:off x="4309319" y="3917453"/>
            <a:ext cx="3782311" cy="415624"/>
          </a:xfrm>
          <a:prstGeom prst="rect">
            <a:avLst/>
          </a:prstGeom>
        </p:spPr>
        <p:txBody>
          <a:bodyPr vert="horz" lIns="90170" tIns="46990" rIns="90170" bIns="46990" rtlCol="0" anchor="ctr" anchorCtr="0">
            <a:normAutofit fontScale="47500" lnSpcReduction="20000"/>
          </a:bodyPr>
          <a:lstStyle>
            <a:lvl1pPr marL="0" marR="0" algn="ctr" defTabSz="914400" rtl="0" eaLnBrk="1" fontAlgn="auto" latinLnBrk="0" hangingPunct="1">
              <a:lnSpc>
                <a:spcPct val="100000"/>
              </a:lnSpc>
              <a:spcBef>
                <a:spcPct val="0"/>
              </a:spcBef>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r>
              <a:rPr lang="en-US" altLang="zh-CN" dirty="0"/>
              <a:t>BACKGROUND</a:t>
            </a:r>
            <a:endParaRPr lang="zh-CN" altLang="en-US" dirty="0"/>
          </a:p>
        </p:txBody>
      </p:sp>
    </p:spTree>
    <p:extLst>
      <p:ext uri="{BB962C8B-B14F-4D97-AF65-F5344CB8AC3E}">
        <p14:creationId xmlns:p14="http://schemas.microsoft.com/office/powerpoint/2010/main" val="54571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145B6-2344-4E58-85EF-E0FB8C018C25}"/>
              </a:ext>
            </a:extLst>
          </p:cNvPr>
          <p:cNvSpPr>
            <a:spLocks noGrp="1"/>
          </p:cNvSpPr>
          <p:nvPr>
            <p:ph type="title"/>
          </p:nvPr>
        </p:nvSpPr>
        <p:spPr/>
        <p:txBody>
          <a:bodyPr/>
          <a:lstStyle/>
          <a:p>
            <a:r>
              <a:rPr lang="zh-CN" altLang="en-US" dirty="0"/>
              <a:t>研究背景</a:t>
            </a:r>
          </a:p>
        </p:txBody>
      </p:sp>
      <p:sp>
        <p:nvSpPr>
          <p:cNvPr id="4" name="矩形 3">
            <a:extLst>
              <a:ext uri="{FF2B5EF4-FFF2-40B4-BE49-F238E27FC236}">
                <a16:creationId xmlns:a16="http://schemas.microsoft.com/office/drawing/2014/main" id="{800B6F4F-81BF-4CE2-A722-DF0E837C0E43}"/>
              </a:ext>
            </a:extLst>
          </p:cNvPr>
          <p:cNvSpPr/>
          <p:nvPr/>
        </p:nvSpPr>
        <p:spPr>
          <a:xfrm>
            <a:off x="669882" y="1074827"/>
            <a:ext cx="10995657" cy="253640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脸部建模一直是计算机图像和视觉领域的热门话题，包括卡通人物建模、人脸艺术设计、人脸实时重构等等，尤其是交互式人脸建模。</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本文采用</a:t>
            </a:r>
            <a:r>
              <a:rPr lang="en-US" altLang="zh-CN" dirty="0">
                <a:latin typeface="微软雅黑" panose="020B0503020204020204" pitchFamily="34" charset="-122"/>
                <a:ea typeface="微软雅黑" panose="020B0503020204020204" pitchFamily="34" charset="-122"/>
              </a:rPr>
              <a:t>CNN</a:t>
            </a:r>
            <a:r>
              <a:rPr lang="zh-CN" altLang="zh-CN" dirty="0">
                <a:latin typeface="微软雅黑" panose="020B0503020204020204" pitchFamily="34" charset="-122"/>
                <a:ea typeface="微软雅黑" panose="020B0503020204020204" pitchFamily="34" charset="-122"/>
              </a:rPr>
              <a:t>神经网络构建了一个快速的、交互的、基于深度学习的人脸建模框架。通过简单勾勒人脸图画，本文的模型可以迅速生成对应的三维人脸模型，并且可以同时拟合面部轮廓和细节表情。同时我们也提供了多种方式进行快速的模型修改。本文的模型还适用于手势识别，用户可以通过手势对三维人脸模型进行快速的模型修改，便于用户操作。</a:t>
            </a:r>
          </a:p>
        </p:txBody>
      </p:sp>
      <p:pic>
        <p:nvPicPr>
          <p:cNvPr id="5" name="图片 4">
            <a:extLst>
              <a:ext uri="{FF2B5EF4-FFF2-40B4-BE49-F238E27FC236}">
                <a16:creationId xmlns:a16="http://schemas.microsoft.com/office/drawing/2014/main" id="{D459C533-EC48-4A8A-A5BD-0EE9E32E93DB}"/>
              </a:ext>
            </a:extLst>
          </p:cNvPr>
          <p:cNvPicPr>
            <a:picLocks noChangeAspect="1"/>
          </p:cNvPicPr>
          <p:nvPr/>
        </p:nvPicPr>
        <p:blipFill>
          <a:blip r:embed="rId2"/>
          <a:stretch>
            <a:fillRect/>
          </a:stretch>
        </p:blipFill>
        <p:spPr>
          <a:xfrm>
            <a:off x="1176311" y="3869402"/>
            <a:ext cx="9030483" cy="2126164"/>
          </a:xfrm>
          <a:prstGeom prst="rect">
            <a:avLst/>
          </a:prstGeom>
        </p:spPr>
      </p:pic>
    </p:spTree>
    <p:extLst>
      <p:ext uri="{BB962C8B-B14F-4D97-AF65-F5344CB8AC3E}">
        <p14:creationId xmlns:p14="http://schemas.microsoft.com/office/powerpoint/2010/main" val="14562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C168E-BA66-4E1E-A637-1278FEA965A3}"/>
              </a:ext>
            </a:extLst>
          </p:cNvPr>
          <p:cNvSpPr>
            <a:spLocks noGrp="1"/>
          </p:cNvSpPr>
          <p:nvPr>
            <p:ph type="title"/>
          </p:nvPr>
        </p:nvSpPr>
        <p:spPr>
          <a:xfrm>
            <a:off x="3147060" y="2894187"/>
            <a:ext cx="5897880" cy="1023266"/>
          </a:xfrm>
        </p:spPr>
        <p:txBody>
          <a:bodyPr>
            <a:normAutofit/>
          </a:bodyPr>
          <a:lstStyle/>
          <a:p>
            <a:r>
              <a:rPr lang="en-US" altLang="zh-CN" dirty="0"/>
              <a:t>2 </a:t>
            </a:r>
            <a:r>
              <a:rPr lang="zh-CN" altLang="en-US" dirty="0"/>
              <a:t>算法实现</a:t>
            </a:r>
          </a:p>
        </p:txBody>
      </p:sp>
      <p:sp>
        <p:nvSpPr>
          <p:cNvPr id="3" name="标题 1">
            <a:extLst>
              <a:ext uri="{FF2B5EF4-FFF2-40B4-BE49-F238E27FC236}">
                <a16:creationId xmlns:a16="http://schemas.microsoft.com/office/drawing/2014/main" id="{276554DF-D6E5-4E7B-BBDF-C99BE5C08111}"/>
              </a:ext>
            </a:extLst>
          </p:cNvPr>
          <p:cNvSpPr txBox="1">
            <a:spLocks/>
          </p:cNvSpPr>
          <p:nvPr/>
        </p:nvSpPr>
        <p:spPr>
          <a:xfrm>
            <a:off x="4204844" y="3917453"/>
            <a:ext cx="3782311" cy="415624"/>
          </a:xfrm>
          <a:prstGeom prst="rect">
            <a:avLst/>
          </a:prstGeom>
        </p:spPr>
        <p:txBody>
          <a:bodyPr vert="horz" lIns="90170" tIns="46990" rIns="90170" bIns="46990" rtlCol="0" anchor="ctr" anchorCtr="0">
            <a:normAutofit fontScale="40000" lnSpcReduction="20000"/>
          </a:bodyPr>
          <a:lstStyle>
            <a:lvl1pPr marL="0" marR="0" algn="ctr" defTabSz="914400" rtl="0" eaLnBrk="1" fontAlgn="auto" latinLnBrk="0" hangingPunct="1">
              <a:lnSpc>
                <a:spcPct val="100000"/>
              </a:lnSpc>
              <a:spcBef>
                <a:spcPct val="0"/>
              </a:spcBef>
              <a:buNone/>
              <a:defRPr kumimoji="0" lang="zh-CN" altLang="en-US" sz="5400" b="1" i="0" u="none" strike="noStrike" kern="1200" cap="none" spc="600" normalizeH="0" baseline="0" noProof="1" dirty="0">
                <a:solidFill>
                  <a:schemeClr val="bg1"/>
                </a:solidFill>
                <a:uFillTx/>
                <a:latin typeface="Arial" panose="020B0604020202090204" pitchFamily="34" charset="0"/>
                <a:ea typeface="汉仪旗黑-85S" panose="00020600040101010101" pitchFamily="18" charset="-122"/>
                <a:cs typeface="+mj-cs"/>
                <a:sym typeface="+mn-ea"/>
              </a:defRPr>
            </a:lvl1pPr>
          </a:lstStyle>
          <a:p>
            <a:r>
              <a:rPr lang="en-US" altLang="zh-CN" dirty="0"/>
              <a:t>IMPLEMENTATION</a:t>
            </a:r>
            <a:endParaRPr lang="zh-CN" altLang="en-US" dirty="0"/>
          </a:p>
        </p:txBody>
      </p:sp>
    </p:spTree>
    <p:extLst>
      <p:ext uri="{BB962C8B-B14F-4D97-AF65-F5344CB8AC3E}">
        <p14:creationId xmlns:p14="http://schemas.microsoft.com/office/powerpoint/2010/main" val="14918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2.1 </a:t>
            </a:r>
            <a:r>
              <a:rPr lang="zh-CN" altLang="en-US" dirty="0"/>
              <a:t>数据准备</a:t>
            </a:r>
          </a:p>
        </p:txBody>
      </p:sp>
      <p:sp>
        <p:nvSpPr>
          <p:cNvPr id="3" name="矩形 2">
            <a:extLst>
              <a:ext uri="{FF2B5EF4-FFF2-40B4-BE49-F238E27FC236}">
                <a16:creationId xmlns:a16="http://schemas.microsoft.com/office/drawing/2014/main" id="{82685B75-8410-44DF-B945-8008F252BD64}"/>
              </a:ext>
            </a:extLst>
          </p:cNvPr>
          <p:cNvSpPr/>
          <p:nvPr/>
        </p:nvSpPr>
        <p:spPr>
          <a:xfrm>
            <a:off x="288049" y="3429000"/>
            <a:ext cx="4042795" cy="2308324"/>
          </a:xfrm>
          <a:prstGeom prst="rect">
            <a:avLst/>
          </a:prstGeom>
        </p:spPr>
        <p:txBody>
          <a:bodyPr wrap="square">
            <a:spAutoFit/>
          </a:bodyPr>
          <a:lstStyle/>
          <a:p>
            <a:pPr marL="285750" indent="-285750">
              <a:buFont typeface="Arial" panose="020B0604020202020204" pitchFamily="34" charset="0"/>
              <a:buChar char="•"/>
            </a:pPr>
            <a:r>
              <a:rPr lang="zh-CN" altLang="en-US" b="1" dirty="0"/>
              <a:t>原始面部数据扩充：</a:t>
            </a:r>
            <a:endParaRPr lang="en-US" altLang="zh-CN" b="1" dirty="0"/>
          </a:p>
          <a:p>
            <a:r>
              <a:rPr lang="zh-CN" altLang="en-US" dirty="0"/>
              <a:t>针对原人脸数据集（</a:t>
            </a:r>
            <a:r>
              <a:rPr lang="en-US" altLang="zh-CN" dirty="0"/>
              <a:t>Cao et al.2014</a:t>
            </a:r>
            <a:r>
              <a:rPr lang="zh-CN" altLang="en-US" dirty="0"/>
              <a:t>）中的</a:t>
            </a:r>
            <a:r>
              <a:rPr lang="en-US" altLang="zh-CN" dirty="0"/>
              <a:t>11</a:t>
            </a:r>
            <a:r>
              <a:rPr lang="zh-CN" altLang="en-US" dirty="0"/>
              <a:t>个面部表情进行了变形转换操作，并邀请艺术家重新设计了</a:t>
            </a:r>
            <a:r>
              <a:rPr lang="en-US" altLang="zh-CN" dirty="0"/>
              <a:t>14</a:t>
            </a:r>
            <a:r>
              <a:rPr lang="zh-CN" altLang="en-US" dirty="0"/>
              <a:t>个新的面部表情，使得面部表情数据更为丰富且多样。其中人脸的表情包括了人类基本的表情，例如：开心、难过和恐惧等。</a:t>
            </a:r>
          </a:p>
        </p:txBody>
      </p:sp>
      <p:sp>
        <p:nvSpPr>
          <p:cNvPr id="4" name="矩形 3">
            <a:extLst>
              <a:ext uri="{FF2B5EF4-FFF2-40B4-BE49-F238E27FC236}">
                <a16:creationId xmlns:a16="http://schemas.microsoft.com/office/drawing/2014/main" id="{62CAF09D-200C-4A8E-B171-3D82255E157E}"/>
              </a:ext>
            </a:extLst>
          </p:cNvPr>
          <p:cNvSpPr/>
          <p:nvPr/>
        </p:nvSpPr>
        <p:spPr>
          <a:xfrm>
            <a:off x="5001990" y="3578360"/>
            <a:ext cx="6901961" cy="1754326"/>
          </a:xfrm>
          <a:prstGeom prst="rect">
            <a:avLst/>
          </a:prstGeom>
        </p:spPr>
        <p:txBody>
          <a:bodyPr wrap="square">
            <a:spAutoFit/>
          </a:bodyPr>
          <a:lstStyle/>
          <a:p>
            <a:pPr marL="285750" indent="-285750">
              <a:buFont typeface="Arial" panose="020B0604020202020204" pitchFamily="34" charset="0"/>
              <a:buChar char="•"/>
            </a:pPr>
            <a:r>
              <a:rPr lang="zh-CN" altLang="en-US" b="1" dirty="0"/>
              <a:t>造型夸张：</a:t>
            </a:r>
            <a:endParaRPr lang="en-US" altLang="zh-CN" b="1" dirty="0"/>
          </a:p>
          <a:p>
            <a:r>
              <a:rPr lang="zh-CN" altLang="en-US" dirty="0"/>
              <a:t>提取原有的人脸造型数据的梯度尺度因子，通过改变梯度尺度因子的改变，重构人脸的</a:t>
            </a:r>
            <a:r>
              <a:rPr lang="en-US" altLang="zh-CN" dirty="0"/>
              <a:t>3D</a:t>
            </a:r>
            <a:r>
              <a:rPr lang="zh-CN" altLang="en-US" dirty="0"/>
              <a:t>模型，针对脸颊，下巴，后脑勺，鼻子和耳朵等部位进行夸张。同时设置了</a:t>
            </a:r>
            <a:r>
              <a:rPr lang="en-US" altLang="zh-CN" dirty="0"/>
              <a:t>4</a:t>
            </a:r>
            <a:r>
              <a:rPr lang="zh-CN" altLang="en-US" dirty="0"/>
              <a:t>个不同的夸张程度，夸张程度为</a:t>
            </a:r>
            <a:r>
              <a:rPr lang="en-US" altLang="zh-CN" dirty="0"/>
              <a:t>1</a:t>
            </a:r>
            <a:r>
              <a:rPr lang="zh-CN" altLang="en-US" dirty="0"/>
              <a:t>时造型和原有造型相同，夸张程度随等级上升而增加。丰富了人脸造型数据集。</a:t>
            </a:r>
          </a:p>
        </p:txBody>
      </p:sp>
      <p:pic>
        <p:nvPicPr>
          <p:cNvPr id="5" name="图片 4">
            <a:extLst>
              <a:ext uri="{FF2B5EF4-FFF2-40B4-BE49-F238E27FC236}">
                <a16:creationId xmlns:a16="http://schemas.microsoft.com/office/drawing/2014/main" id="{ECF785EE-1D1E-445F-B892-41DD7D219059}"/>
              </a:ext>
            </a:extLst>
          </p:cNvPr>
          <p:cNvPicPr/>
          <p:nvPr/>
        </p:nvPicPr>
        <p:blipFill>
          <a:blip r:embed="rId2"/>
          <a:stretch>
            <a:fillRect/>
          </a:stretch>
        </p:blipFill>
        <p:spPr>
          <a:xfrm>
            <a:off x="7253655" y="266972"/>
            <a:ext cx="4360984" cy="3135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16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2.1 </a:t>
            </a:r>
            <a:r>
              <a:rPr lang="zh-CN" altLang="en-US" dirty="0"/>
              <a:t>数据准备</a:t>
            </a:r>
          </a:p>
        </p:txBody>
      </p:sp>
      <p:sp>
        <p:nvSpPr>
          <p:cNvPr id="3" name="矩形 2">
            <a:extLst>
              <a:ext uri="{FF2B5EF4-FFF2-40B4-BE49-F238E27FC236}">
                <a16:creationId xmlns:a16="http://schemas.microsoft.com/office/drawing/2014/main" id="{82685B75-8410-44DF-B945-8008F252BD64}"/>
              </a:ext>
            </a:extLst>
          </p:cNvPr>
          <p:cNvSpPr/>
          <p:nvPr/>
        </p:nvSpPr>
        <p:spPr>
          <a:xfrm>
            <a:off x="288048" y="4624754"/>
            <a:ext cx="5936905" cy="1477328"/>
          </a:xfrm>
          <a:prstGeom prst="rect">
            <a:avLst/>
          </a:prstGeom>
        </p:spPr>
        <p:txBody>
          <a:bodyPr wrap="square">
            <a:spAutoFit/>
          </a:bodyPr>
          <a:lstStyle/>
          <a:p>
            <a:pPr marL="285750" indent="-285750">
              <a:buFont typeface="Arial" panose="020B0604020202020204" pitchFamily="34" charset="0"/>
              <a:buChar char="•"/>
            </a:pPr>
            <a:r>
              <a:rPr lang="zh-CN" altLang="en-US" b="1" dirty="0"/>
              <a:t>素描渲染：</a:t>
            </a:r>
            <a:endParaRPr lang="en-US" altLang="zh-CN" b="1" dirty="0"/>
          </a:p>
          <a:p>
            <a:r>
              <a:rPr lang="zh-CN" altLang="en-US" dirty="0"/>
              <a:t>对原有的二维素描数据集进行了扩充，对原有的二维素描平面模型采用了数据增强技术，对眼睛、鼻子和嘴等部分进行了轮廓修改，使得二维素描平面模型的数据量得到了扩充，使得模型的泛化性能更佳。</a:t>
            </a:r>
          </a:p>
        </p:txBody>
      </p:sp>
      <p:sp>
        <p:nvSpPr>
          <p:cNvPr id="4" name="矩形 3">
            <a:extLst>
              <a:ext uri="{FF2B5EF4-FFF2-40B4-BE49-F238E27FC236}">
                <a16:creationId xmlns:a16="http://schemas.microsoft.com/office/drawing/2014/main" id="{62CAF09D-200C-4A8E-B171-3D82255E157E}"/>
              </a:ext>
            </a:extLst>
          </p:cNvPr>
          <p:cNvSpPr/>
          <p:nvPr/>
        </p:nvSpPr>
        <p:spPr>
          <a:xfrm>
            <a:off x="6831624" y="4624754"/>
            <a:ext cx="5072328" cy="923330"/>
          </a:xfrm>
          <a:prstGeom prst="rect">
            <a:avLst/>
          </a:prstGeom>
        </p:spPr>
        <p:txBody>
          <a:bodyPr wrap="square">
            <a:spAutoFit/>
          </a:bodyPr>
          <a:lstStyle/>
          <a:p>
            <a:pPr marL="285750" indent="-285750">
              <a:buFont typeface="Arial" panose="020B0604020202020204" pitchFamily="34" charset="0"/>
              <a:buChar char="•"/>
            </a:pPr>
            <a:r>
              <a:rPr lang="zh-CN" altLang="en-US" b="1" dirty="0"/>
              <a:t>手绘素描：</a:t>
            </a:r>
            <a:endParaRPr lang="en-US" altLang="zh-CN" b="1" dirty="0"/>
          </a:p>
          <a:p>
            <a:r>
              <a:rPr lang="zh-CN" altLang="en-US" dirty="0"/>
              <a:t>为了使得二维素描平面模型更贴近真实手绘，本文采用了多位用户真实的手绘素描模型。</a:t>
            </a:r>
          </a:p>
        </p:txBody>
      </p:sp>
      <p:pic>
        <p:nvPicPr>
          <p:cNvPr id="6" name="图片 5">
            <a:extLst>
              <a:ext uri="{FF2B5EF4-FFF2-40B4-BE49-F238E27FC236}">
                <a16:creationId xmlns:a16="http://schemas.microsoft.com/office/drawing/2014/main" id="{D1A5226D-D5A6-4605-A854-11313B9946F1}"/>
              </a:ext>
            </a:extLst>
          </p:cNvPr>
          <p:cNvPicPr/>
          <p:nvPr/>
        </p:nvPicPr>
        <p:blipFill>
          <a:blip r:embed="rId2"/>
          <a:stretch>
            <a:fillRect/>
          </a:stretch>
        </p:blipFill>
        <p:spPr>
          <a:xfrm>
            <a:off x="669882" y="1214139"/>
            <a:ext cx="4169263" cy="3081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696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2.2 </a:t>
            </a:r>
            <a:r>
              <a:rPr lang="zh-CN" altLang="en-US" dirty="0"/>
              <a:t>模型结构</a:t>
            </a:r>
          </a:p>
        </p:txBody>
      </p:sp>
      <p:pic>
        <p:nvPicPr>
          <p:cNvPr id="7" name="图片 6">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150523" y="1309916"/>
            <a:ext cx="9486507" cy="2459297"/>
          </a:xfrm>
          <a:prstGeom prst="rect">
            <a:avLst/>
          </a:prstGeom>
          <a:ln>
            <a:noFill/>
          </a:ln>
          <a:effectLst>
            <a:outerShdw blurRad="292100" dist="139700" dir="2700000" algn="tl" rotWithShape="0">
              <a:srgbClr val="333333">
                <a:alpha val="65000"/>
              </a:srgbClr>
            </a:outerShdw>
          </a:effectLst>
        </p:spPr>
      </p:pic>
      <p:sp>
        <p:nvSpPr>
          <p:cNvPr id="5" name="矩形 4">
            <a:extLst>
              <a:ext uri="{FF2B5EF4-FFF2-40B4-BE49-F238E27FC236}">
                <a16:creationId xmlns:a16="http://schemas.microsoft.com/office/drawing/2014/main" id="{923C0AD7-AC31-4CF7-AFC8-E0D3ECC5BD69}"/>
              </a:ext>
            </a:extLst>
          </p:cNvPr>
          <p:cNvSpPr/>
          <p:nvPr/>
        </p:nvSpPr>
        <p:spPr>
          <a:xfrm>
            <a:off x="669882" y="4581231"/>
            <a:ext cx="10852236" cy="1477328"/>
          </a:xfrm>
          <a:prstGeom prst="rect">
            <a:avLst/>
          </a:prstGeom>
        </p:spPr>
        <p:txBody>
          <a:bodyPr wrap="square">
            <a:spAutoFit/>
          </a:bodyPr>
          <a:lstStyle/>
          <a:p>
            <a:r>
              <a:rPr lang="zh-CN" altLang="en-US" b="1" dirty="0"/>
              <a:t>像素</a:t>
            </a:r>
            <a:r>
              <a:rPr lang="en-US" altLang="zh-CN" b="1" dirty="0"/>
              <a:t>-</a:t>
            </a:r>
            <a:r>
              <a:rPr lang="zh-CN" altLang="en-US" b="1" dirty="0"/>
              <a:t>输入层</a:t>
            </a:r>
            <a:r>
              <a:rPr lang="zh-CN" altLang="en-US" dirty="0"/>
              <a:t>（见图中红色框线部分）：</a:t>
            </a:r>
          </a:p>
          <a:p>
            <a:r>
              <a:rPr lang="zh-CN" altLang="en-US" dirty="0"/>
              <a:t>       深度回归神经网络的输入是一个尺寸为</a:t>
            </a:r>
            <a:r>
              <a:rPr lang="en-US" altLang="zh-CN" dirty="0"/>
              <a:t>256×256</a:t>
            </a:r>
            <a:r>
              <a:rPr lang="zh-CN" altLang="en-US" dirty="0"/>
              <a:t>的二值化图像，图像包含了轮廓，部位特征和线条特征等信息。该层的图像将会被投入</a:t>
            </a:r>
            <a:r>
              <a:rPr lang="en-US" altLang="zh-CN" dirty="0"/>
              <a:t>AlexNet</a:t>
            </a:r>
            <a:r>
              <a:rPr lang="zh-CN" altLang="en-US" dirty="0"/>
              <a:t>模块进行训练。该模块会提取二维素描图像中的特征，其共包括</a:t>
            </a:r>
            <a:r>
              <a:rPr lang="en-US" altLang="zh-CN" dirty="0"/>
              <a:t>5</a:t>
            </a:r>
            <a:r>
              <a:rPr lang="zh-CN" altLang="en-US" dirty="0"/>
              <a:t>个卷积层，其</a:t>
            </a:r>
            <a:r>
              <a:rPr lang="en-US" altLang="zh-CN" dirty="0" err="1"/>
              <a:t>fliter</a:t>
            </a:r>
            <a:r>
              <a:rPr lang="zh-CN" altLang="en-US" dirty="0"/>
              <a:t>尺寸分别为</a:t>
            </a:r>
            <a:r>
              <a:rPr lang="en-US" altLang="zh-CN" dirty="0"/>
              <a:t>11×11,5×5,3×3,3×3,3×3</a:t>
            </a:r>
            <a:r>
              <a:rPr lang="zh-CN" altLang="en-US" dirty="0"/>
              <a:t>，最后由一个全连接层作为输出，并将特征信息输入到深度回归网络的全连接层中。</a:t>
            </a:r>
          </a:p>
        </p:txBody>
      </p:sp>
      <p:sp>
        <p:nvSpPr>
          <p:cNvPr id="8" name="矩形 7">
            <a:extLst>
              <a:ext uri="{FF2B5EF4-FFF2-40B4-BE49-F238E27FC236}">
                <a16:creationId xmlns:a16="http://schemas.microsoft.com/office/drawing/2014/main" id="{4BE9784D-2E38-4A42-A966-38C23B315095}"/>
              </a:ext>
            </a:extLst>
          </p:cNvPr>
          <p:cNvSpPr/>
          <p:nvPr/>
        </p:nvSpPr>
        <p:spPr>
          <a:xfrm>
            <a:off x="2848708" y="1309916"/>
            <a:ext cx="3247292" cy="17585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34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1244-AFE0-4F27-9441-1C5823B8EBD5}"/>
              </a:ext>
            </a:extLst>
          </p:cNvPr>
          <p:cNvSpPr>
            <a:spLocks noGrp="1"/>
          </p:cNvSpPr>
          <p:nvPr>
            <p:ph type="title"/>
          </p:nvPr>
        </p:nvSpPr>
        <p:spPr/>
        <p:txBody>
          <a:bodyPr/>
          <a:lstStyle/>
          <a:p>
            <a:r>
              <a:rPr lang="en-US" altLang="zh-CN" dirty="0"/>
              <a:t>2.2 </a:t>
            </a:r>
            <a:r>
              <a:rPr lang="zh-CN" altLang="en-US" dirty="0"/>
              <a:t>模型结构</a:t>
            </a:r>
          </a:p>
        </p:txBody>
      </p:sp>
      <p:sp>
        <p:nvSpPr>
          <p:cNvPr id="5" name="矩形 4">
            <a:extLst>
              <a:ext uri="{FF2B5EF4-FFF2-40B4-BE49-F238E27FC236}">
                <a16:creationId xmlns:a16="http://schemas.microsoft.com/office/drawing/2014/main" id="{923C0AD7-AC31-4CF7-AFC8-E0D3ECC5BD69}"/>
              </a:ext>
            </a:extLst>
          </p:cNvPr>
          <p:cNvSpPr/>
          <p:nvPr/>
        </p:nvSpPr>
        <p:spPr>
          <a:xfrm>
            <a:off x="669882" y="4581231"/>
            <a:ext cx="10852236" cy="369332"/>
          </a:xfrm>
          <a:prstGeom prst="rect">
            <a:avLst/>
          </a:prstGeom>
        </p:spPr>
        <p:txBody>
          <a:bodyPr wrap="square">
            <a:spAutoFit/>
          </a:bodyPr>
          <a:lstStyle/>
          <a:p>
            <a:endParaRPr lang="zh-CN" altLang="en-US" dirty="0"/>
          </a:p>
        </p:txBody>
      </p:sp>
      <p:pic>
        <p:nvPicPr>
          <p:cNvPr id="6" name="图片 5">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168107" y="1503564"/>
            <a:ext cx="9486507" cy="2459297"/>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6A03145A-89F0-4AC5-A78A-AF573778FDF7}"/>
              </a:ext>
            </a:extLst>
          </p:cNvPr>
          <p:cNvSpPr/>
          <p:nvPr/>
        </p:nvSpPr>
        <p:spPr>
          <a:xfrm>
            <a:off x="1168107" y="4297069"/>
            <a:ext cx="9486507" cy="1754326"/>
          </a:xfrm>
          <a:prstGeom prst="rect">
            <a:avLst/>
          </a:prstGeom>
        </p:spPr>
        <p:txBody>
          <a:bodyPr wrap="square">
            <a:spAutoFit/>
          </a:bodyPr>
          <a:lstStyle/>
          <a:p>
            <a:r>
              <a:rPr lang="zh-CN" altLang="en-US" b="1" dirty="0"/>
              <a:t>造型</a:t>
            </a:r>
            <a:r>
              <a:rPr lang="en-US" altLang="zh-CN" b="1" dirty="0"/>
              <a:t>-</a:t>
            </a:r>
            <a:r>
              <a:rPr lang="zh-CN" altLang="en-US" b="1" dirty="0"/>
              <a:t>输入层</a:t>
            </a:r>
            <a:r>
              <a:rPr lang="zh-CN" altLang="en-US" dirty="0"/>
              <a:t>（见图中红色框线部分）：</a:t>
            </a:r>
          </a:p>
          <a:p>
            <a:r>
              <a:rPr lang="zh-CN" altLang="en-US" dirty="0"/>
              <a:t>       为了充分利用草图中的信息，最大程度上得了解草图的特征，本层直接对轮廓和特征线上进行抽样。通过另一个双线性表示这些采样点的</a:t>
            </a:r>
            <a:r>
              <a:rPr lang="en-US" altLang="zh-CN" dirty="0"/>
              <a:t>2D</a:t>
            </a:r>
            <a:r>
              <a:rPr lang="zh-CN" altLang="en-US" dirty="0"/>
              <a:t>位置模型，其中人脸身份和表情模式的系数仍然设置为</a:t>
            </a:r>
            <a:r>
              <a:rPr lang="en-US" altLang="zh-CN" dirty="0"/>
              <a:t>50</a:t>
            </a:r>
            <a:r>
              <a:rPr lang="zh-CN" altLang="en-US" dirty="0"/>
              <a:t>和</a:t>
            </a:r>
            <a:r>
              <a:rPr lang="en-US" altLang="zh-CN" dirty="0"/>
              <a:t>16.</a:t>
            </a:r>
            <a:r>
              <a:rPr lang="zh-CN" altLang="en-US" dirty="0"/>
              <a:t>这</a:t>
            </a:r>
            <a:r>
              <a:rPr lang="en-US" altLang="zh-CN" dirty="0"/>
              <a:t>66</a:t>
            </a:r>
            <a:r>
              <a:rPr lang="zh-CN" altLang="en-US" dirty="0"/>
              <a:t>个系数形成我们的造型</a:t>
            </a:r>
            <a:r>
              <a:rPr lang="en-US" altLang="zh-CN" dirty="0"/>
              <a:t>-</a:t>
            </a:r>
            <a:r>
              <a:rPr lang="zh-CN" altLang="en-US" dirty="0"/>
              <a:t>输入向量。在每一个分枝中，造型</a:t>
            </a:r>
            <a:r>
              <a:rPr lang="en-US" altLang="zh-CN" dirty="0"/>
              <a:t>-</a:t>
            </a:r>
            <a:r>
              <a:rPr lang="zh-CN" altLang="en-US" dirty="0"/>
              <a:t>输入层后都设置了一个具有</a:t>
            </a:r>
            <a:r>
              <a:rPr lang="en-US" altLang="zh-CN" dirty="0"/>
              <a:t>512</a:t>
            </a:r>
            <a:r>
              <a:rPr lang="zh-CN" altLang="en-US" dirty="0"/>
              <a:t>个神经元的全连接层，两个分支的输出最终作为输入，输入到双线性输出层中。</a:t>
            </a:r>
          </a:p>
        </p:txBody>
      </p:sp>
      <p:sp>
        <p:nvSpPr>
          <p:cNvPr id="8" name="矩形 7">
            <a:extLst>
              <a:ext uri="{FF2B5EF4-FFF2-40B4-BE49-F238E27FC236}">
                <a16:creationId xmlns:a16="http://schemas.microsoft.com/office/drawing/2014/main" id="{66F793AC-09BB-4213-B66B-BA54EC6B4484}"/>
              </a:ext>
            </a:extLst>
          </p:cNvPr>
          <p:cNvSpPr/>
          <p:nvPr/>
        </p:nvSpPr>
        <p:spPr>
          <a:xfrm>
            <a:off x="3332285" y="3191964"/>
            <a:ext cx="2461846" cy="90525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9876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 name="KSO_WM_UNIT_BK_DARK_LIGHT" val="2"/>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SLIDE_ID" val="custom20202617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17"/>
  <p:tag name="KSO_WM_SLIDE_TYPE" val="title"/>
  <p:tag name="KSO_WM_SLIDE_SUBTYPE" val="pureTxt"/>
  <p:tag name="KSO_WM_SLIDE_LAYOUT" val="a_b"/>
  <p:tag name="KSO_WM_SLIDE_LAYOUT_CNT" val="1_2"/>
  <p:tag name="KSO_WM_TEMPLATE_THUMBS_INDEX" val="1、4、7、8、9、10、11、12、13、14、15"/>
  <p:tag name="KSO_WM_TEMPLATE_MASTER_THUMB_INDEX" val="1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17_1*a*1"/>
  <p:tag name="KSO_WM_TEMPLATE_CATEGORY" val="custom"/>
  <p:tag name="KSO_WM_TEMPLATE_INDEX" val="20202617"/>
  <p:tag name="KSO_WM_UNIT_LAYERLEVEL" val="1"/>
  <p:tag name="KSO_WM_TAG_VERSION" val="1.0"/>
  <p:tag name="KSO_WM_BEAUTIFY_FLAG" val="#wm#"/>
  <p:tag name="KSO_WM_UNIT_ISCONTENTSTITLE" val="0"/>
  <p:tag name="KSO_WM_UNIT_PRESET_TEXT" val="极简通用模板"/>
  <p:tag name="KSO_WM_UNIT_NOCLEAR" val="0"/>
  <p:tag name="KSO_WM_UNIT_VALUE" val="10"/>
  <p:tag name="KSO_WM_UNIT_TYPE" val="a"/>
  <p:tag name="KSO_WM_UNIT_INDEX"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17_1*b*2"/>
  <p:tag name="KSO_WM_TEMPLATE_CATEGORY" val="custom"/>
  <p:tag name="KSO_WM_TEMPLATE_INDEX" val="20202617"/>
  <p:tag name="KSO_WM_UNIT_LAYERLEVEL" val="1"/>
  <p:tag name="KSO_WM_TAG_VERSION" val="1.0"/>
  <p:tag name="KSO_WM_BEAUTIFY_FLAG" val="#wm#"/>
  <p:tag name="KSO_WM_UNIT_ISCONTENTSTITLE" val="0"/>
  <p:tag name="KSO_WM_UNIT_PRESET_TEXT" val="汇报人姓名"/>
  <p:tag name="KSO_WM_UNIT_NOCLEAR" val="0"/>
  <p:tag name="KSO_WM_UNIT_VALUE" val="7"/>
  <p:tag name="KSO_WM_UNIT_TYPE" val="b"/>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17_1*b*3"/>
  <p:tag name="KSO_WM_TEMPLATE_CATEGORY" val="custom"/>
  <p:tag name="KSO_WM_TEMPLATE_INDEX" val="20202617"/>
  <p:tag name="KSO_WM_UNIT_LAYERLEVEL" val="1"/>
  <p:tag name="KSO_WM_TAG_VERSION" val="1.0"/>
  <p:tag name="KSO_WM_BEAUTIFY_FLAG" val="#wm#"/>
  <p:tag name="KSO_WM_UNIT_ISCONTENTSTITLE" val="0"/>
  <p:tag name="KSO_WM_UNIT_PRESET_TEXT" val="汇报时间"/>
  <p:tag name="KSO_WM_UNIT_NOCLEAR" val="0"/>
  <p:tag name="KSO_WM_UNIT_VALUE" val="7"/>
  <p:tag name="KSO_WM_UNIT_TYPE" val="b"/>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7"/>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17"/>
  <p:tag name="KSO_WM_TEMPLATE_THUMBS_INDEX" val="1、4、7、8、9、10、11、12、13、14、15"/>
  <p:tag name="KSO_WM_TEMPLATE_MASTER_THUMB_INDEX" val="1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UNIT_BK_DARK_LIGHT"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E6E6E6"/>
      </a:dk2>
      <a:lt2>
        <a:srgbClr val="FFFFFF"/>
      </a:lt2>
      <a:accent1>
        <a:srgbClr val="768695"/>
      </a:accent1>
      <a:accent2>
        <a:srgbClr val="768695"/>
      </a:accent2>
      <a:accent3>
        <a:srgbClr val="768B8F"/>
      </a:accent3>
      <a:accent4>
        <a:srgbClr val="769189"/>
      </a:accent4>
      <a:accent5>
        <a:srgbClr val="769682"/>
      </a:accent5>
      <a:accent6>
        <a:srgbClr val="769B7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1250</Words>
  <Application>Microsoft Office PowerPoint</Application>
  <PresentationFormat>宽屏</PresentationFormat>
  <Paragraphs>53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汉仪旗黑-85S</vt:lpstr>
      <vt:lpstr>微软雅黑</vt:lpstr>
      <vt:lpstr>Arial</vt:lpstr>
      <vt:lpstr>Office 主题​​</vt:lpstr>
      <vt:lpstr>三 维 动 画 和 交 互 设 计 课 程 读 书 报 告 </vt:lpstr>
      <vt:lpstr>1 研究背景</vt:lpstr>
      <vt:lpstr>1 研究背景</vt:lpstr>
      <vt:lpstr>研究背景</vt:lpstr>
      <vt:lpstr>2 算法实现</vt:lpstr>
      <vt:lpstr>2.1 数据准备</vt:lpstr>
      <vt:lpstr>2.1 数据准备</vt:lpstr>
      <vt:lpstr>2.2 模型结构</vt:lpstr>
      <vt:lpstr>2.2 模型结构</vt:lpstr>
      <vt:lpstr>2.2 模型结构</vt:lpstr>
      <vt:lpstr>2.2 模型结构</vt:lpstr>
      <vt:lpstr>3 贡献&amp;不足</vt:lpstr>
      <vt:lpstr>3.1 成果展示</vt:lpstr>
      <vt:lpstr>3.2 贡献</vt:lpstr>
      <vt:lpstr>3.3 不足</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sontal</dc:creator>
  <cp:lastModifiedBy>sontallive@gmail.com</cp:lastModifiedBy>
  <cp:revision>40</cp:revision>
  <dcterms:created xsi:type="dcterms:W3CDTF">2019-10-09T12:02:00Z</dcterms:created>
  <dcterms:modified xsi:type="dcterms:W3CDTF">2019-12-25T08:02:48Z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2052-1.6.0.2399</vt:lpwstr>
  </property>
</Properties>
</file>