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5"/>
  </p:notesMasterIdLst>
  <p:sldIdLst>
    <p:sldId id="256" r:id="rId3"/>
    <p:sldId id="272" r:id="rId4"/>
    <p:sldId id="257" r:id="rId5"/>
    <p:sldId id="259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786C4-9064-4000-AFE3-2CF281853833}" type="datetimeFigureOut">
              <a:rPr lang="zh-CN" altLang="en-US" smtClean="0"/>
              <a:t>2019/12/20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273E7-5DE5-4DC6-AEDD-166607B9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5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96F485-4007-4840-9C5E-39C7C153C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69" y="6085582"/>
            <a:ext cx="1960281" cy="5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17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D73177-E799-4ABE-8466-F7C7736A9D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69" y="6085582"/>
            <a:ext cx="1960281" cy="5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7573EB-8B7F-4C91-9442-3E48A97DC130}"/>
              </a:ext>
            </a:extLst>
          </p:cNvPr>
          <p:cNvSpPr/>
          <p:nvPr/>
        </p:nvSpPr>
        <p:spPr>
          <a:xfrm>
            <a:off x="457200" y="1713456"/>
            <a:ext cx="8229600" cy="99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0795" indent="-1270" algn="ctr">
              <a:lnSpc>
                <a:spcPct val="107000"/>
              </a:lnSpc>
              <a:spcAft>
                <a:spcPts val="770"/>
              </a:spcAft>
            </a:pPr>
            <a:r>
              <a:rPr lang="en-US" altLang="zh-CN" sz="2800" kern="100" dirty="0">
                <a:solidFill>
                  <a:srgbClr val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 hybrid model for simulating grazing herds in real time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F3DFE2-49A8-4842-9EFC-D599017C82E2}"/>
              </a:ext>
            </a:extLst>
          </p:cNvPr>
          <p:cNvSpPr/>
          <p:nvPr/>
        </p:nvSpPr>
        <p:spPr>
          <a:xfrm>
            <a:off x="0" y="862152"/>
            <a:ext cx="3788229" cy="274320"/>
          </a:xfrm>
          <a:prstGeom prst="rect">
            <a:avLst/>
          </a:prstGeom>
          <a:gradFill flip="none" rotWithShape="1">
            <a:gsLst>
              <a:gs pos="65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FA7E12-31C7-4B57-B29C-8A03C8FAA0D3}"/>
              </a:ext>
            </a:extLst>
          </p:cNvPr>
          <p:cNvSpPr/>
          <p:nvPr/>
        </p:nvSpPr>
        <p:spPr>
          <a:xfrm>
            <a:off x="228600" y="2888125"/>
            <a:ext cx="868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Jure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Demšar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Will Blewitt,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Iztok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Lebar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Bajec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EC15C-6B6A-4562-A3EF-0125EBC19052}"/>
              </a:ext>
            </a:extLst>
          </p:cNvPr>
          <p:cNvSpPr txBox="1"/>
          <p:nvPr/>
        </p:nvSpPr>
        <p:spPr>
          <a:xfrm>
            <a:off x="979714" y="3748204"/>
            <a:ext cx="718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混合模型对集群动物行为的即时模拟研究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270892-F91C-4295-8337-FCBA8D6692C2}"/>
              </a:ext>
            </a:extLst>
          </p:cNvPr>
          <p:cNvSpPr txBox="1"/>
          <p:nvPr/>
        </p:nvSpPr>
        <p:spPr>
          <a:xfrm>
            <a:off x="548640" y="6172049"/>
            <a:ext cx="500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报告人：朱浩栋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课程老师：李启雷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A30200-D0AB-4B87-B3A4-A7B0FEABCDE6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A5D3E42-DB71-4AE7-AFC4-6E839565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90" y="25149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DD905A9-B2AA-4C4F-89E0-04BF6578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17" y="3981735"/>
            <a:ext cx="13734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2E716CE-4D8D-4509-B24E-FF9EDA96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50" y="2429710"/>
            <a:ext cx="100322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B0B930E-D711-41BA-B282-B0688F53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531" y="3510708"/>
            <a:ext cx="171682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174611C-60D8-455D-9B25-356A03C8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31" y="3969333"/>
            <a:ext cx="14457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DC5413-CE6C-4800-BE75-B0AFDB081F18}"/>
              </a:ext>
            </a:extLst>
          </p:cNvPr>
          <p:cNvSpPr/>
          <p:nvPr/>
        </p:nvSpPr>
        <p:spPr>
          <a:xfrm>
            <a:off x="920310" y="1405414"/>
            <a:ext cx="8492102" cy="388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试验结果：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创新点：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提高效率的同时能够保留一定准确度、使用网格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应用：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动物群体、人群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手机游戏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观众会注意个体行为的镜头</a:t>
            </a:r>
          </a:p>
        </p:txBody>
      </p:sp>
    </p:spTree>
    <p:extLst>
      <p:ext uri="{BB962C8B-B14F-4D97-AF65-F5344CB8AC3E}">
        <p14:creationId xmlns:p14="http://schemas.microsoft.com/office/powerpoint/2010/main" val="351702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拓展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A5D3E42-DB71-4AE7-AFC4-6E839565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90" y="25149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37636F1-DDA2-41F3-98B1-50D76DC6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30" y="3160244"/>
            <a:ext cx="161583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DD905A9-B2AA-4C4F-89E0-04BF6578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17" y="3981735"/>
            <a:ext cx="13734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2E716CE-4D8D-4509-B24E-FF9EDA96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50" y="2429710"/>
            <a:ext cx="100322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B0B930E-D711-41BA-B282-B0688F53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531" y="3510708"/>
            <a:ext cx="171682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174611C-60D8-455D-9B25-356A03C8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31" y="3969333"/>
            <a:ext cx="14457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DC5413-CE6C-4800-BE75-B0AFDB081F18}"/>
              </a:ext>
            </a:extLst>
          </p:cNvPr>
          <p:cNvSpPr/>
          <p:nvPr/>
        </p:nvSpPr>
        <p:spPr>
          <a:xfrm>
            <a:off x="721567" y="1764121"/>
            <a:ext cx="7700866" cy="332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设置网格时，它将上下左右网格视作相邻的网格，而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忽略了斜向方向的网格。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在寻找局部中心的时候，又是以自身网格与邻近网格作为局部中心的搜索范围，这也使得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中心在羊身后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时，羊会做出不准确的行为。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·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没有研究参数设置的方法。</a:t>
            </a:r>
          </a:p>
        </p:txBody>
      </p:sp>
    </p:spTree>
    <p:extLst>
      <p:ext uri="{BB962C8B-B14F-4D97-AF65-F5344CB8AC3E}">
        <p14:creationId xmlns:p14="http://schemas.microsoft.com/office/powerpoint/2010/main" val="11518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7573EB-8B7F-4C91-9442-3E48A97DC130}"/>
              </a:ext>
            </a:extLst>
          </p:cNvPr>
          <p:cNvSpPr/>
          <p:nvPr/>
        </p:nvSpPr>
        <p:spPr>
          <a:xfrm>
            <a:off x="457200" y="4376755"/>
            <a:ext cx="8229600" cy="99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0795" indent="-1270" algn="ctr">
              <a:lnSpc>
                <a:spcPct val="107000"/>
              </a:lnSpc>
              <a:spcAft>
                <a:spcPts val="770"/>
              </a:spcAft>
            </a:pPr>
            <a:r>
              <a:rPr lang="en-US" altLang="zh-CN" sz="2800" kern="100" dirty="0">
                <a:solidFill>
                  <a:srgbClr val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 hybrid model for simulating grazing herds in real time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F3DFE2-49A8-4842-9EFC-D599017C82E2}"/>
              </a:ext>
            </a:extLst>
          </p:cNvPr>
          <p:cNvSpPr/>
          <p:nvPr/>
        </p:nvSpPr>
        <p:spPr>
          <a:xfrm>
            <a:off x="0" y="870012"/>
            <a:ext cx="2991775" cy="266460"/>
          </a:xfrm>
          <a:prstGeom prst="rect">
            <a:avLst/>
          </a:prstGeom>
          <a:gradFill flip="none" rotWithShape="1">
            <a:gsLst>
              <a:gs pos="6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FA7E12-31C7-4B57-B29C-8A03C8FAA0D3}"/>
              </a:ext>
            </a:extLst>
          </p:cNvPr>
          <p:cNvSpPr/>
          <p:nvPr/>
        </p:nvSpPr>
        <p:spPr>
          <a:xfrm>
            <a:off x="836023" y="5548662"/>
            <a:ext cx="868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Jure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Demšar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Will Blewitt,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Iztok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Lebar</a:t>
            </a:r>
            <a:r>
              <a:rPr lang="en-US" altLang="zh-C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Bajec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EC15C-6B6A-4562-A3EF-0125EBC19052}"/>
              </a:ext>
            </a:extLst>
          </p:cNvPr>
          <p:cNvSpPr txBox="1"/>
          <p:nvPr/>
        </p:nvSpPr>
        <p:spPr>
          <a:xfrm>
            <a:off x="979714" y="6056398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混合模型对集群动物行为的即时模拟研究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EE0073-1E37-4E99-B17D-D6E942DC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5" y="209365"/>
            <a:ext cx="1960281" cy="5415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109CB87-D3B7-4740-A087-46286D15ED03}"/>
              </a:ext>
            </a:extLst>
          </p:cNvPr>
          <p:cNvSpPr/>
          <p:nvPr/>
        </p:nvSpPr>
        <p:spPr>
          <a:xfrm>
            <a:off x="652509" y="2539483"/>
            <a:ext cx="8229600" cy="87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0795" indent="-1270" algn="ctr">
              <a:lnSpc>
                <a:spcPct val="107000"/>
              </a:lnSpc>
              <a:spcAft>
                <a:spcPts val="770"/>
              </a:spcAft>
            </a:pPr>
            <a:r>
              <a:rPr lang="zh-CN" altLang="en-US" sz="5400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谢谢！</a:t>
            </a:r>
            <a:endParaRPr lang="zh-CN" altLang="zh-CN" sz="3200" kern="100" dirty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E477F0-2F12-432A-A2FE-73FA1768F972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ED6D23-C378-4707-AF3B-290AF7C97F22}"/>
              </a:ext>
            </a:extLst>
          </p:cNvPr>
          <p:cNvSpPr txBox="1"/>
          <p:nvPr/>
        </p:nvSpPr>
        <p:spPr>
          <a:xfrm>
            <a:off x="286138" y="3523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报告摘要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A818-84F1-40C4-86A3-8689A6B69B94}"/>
              </a:ext>
            </a:extLst>
          </p:cNvPr>
          <p:cNvSpPr/>
          <p:nvPr/>
        </p:nvSpPr>
        <p:spPr>
          <a:xfrm>
            <a:off x="837429" y="1929556"/>
            <a:ext cx="7735147" cy="212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zh-CN" alt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模拟集群动物</a:t>
            </a:r>
            <a:r>
              <a:rPr lang="zh-CN" altLang="en-US" kern="100" dirty="0"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，计算集群动物的位置与状态，能够运用在生物研究、动画等领域之中。集群行为的模拟主要分</a:t>
            </a:r>
            <a:r>
              <a:rPr lang="zh-CN" altLang="en-US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个体、集体以及混合的三种模拟方式</a:t>
            </a:r>
            <a:r>
              <a:rPr lang="zh-CN" altLang="en-US" kern="100" dirty="0"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。论文使用混合的方式对羊群进行模拟，对空间平面进行网格划分并将羊群的状态分作闲置、行走和奔跑三种，并给出了位置计算公式和状态切换公式。通过使用前人的参数进行试验，实现了高效的羊群行为模拟。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7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E477F0-2F12-432A-A2FE-73FA1768F972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ED6D23-C378-4707-AF3B-290AF7C97F22}"/>
              </a:ext>
            </a:extLst>
          </p:cNvPr>
          <p:cNvSpPr txBox="1"/>
          <p:nvPr/>
        </p:nvSpPr>
        <p:spPr>
          <a:xfrm>
            <a:off x="286138" y="3523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D7118-9587-49AD-B8DB-39D7073CBA74}"/>
              </a:ext>
            </a:extLst>
          </p:cNvPr>
          <p:cNvSpPr txBox="1"/>
          <p:nvPr/>
        </p:nvSpPr>
        <p:spPr>
          <a:xfrm>
            <a:off x="927462" y="1460681"/>
            <a:ext cx="7289074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对即时演算的研究：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增加时间步、使用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gpu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运算、基于集体的模拟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A02FCC-213F-4ACB-A2A4-2D3155272FDA}"/>
              </a:ext>
            </a:extLst>
          </p:cNvPr>
          <p:cNvSpPr/>
          <p:nvPr/>
        </p:nvSpPr>
        <p:spPr>
          <a:xfrm>
            <a:off x="927463" y="3128445"/>
            <a:ext cx="7289073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应用场景：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近距离镜头的集体行为动画、更精确的集群模拟</a:t>
            </a:r>
            <a:endParaRPr lang="en-US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9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研究模型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9E1A9D-9C0E-4070-AE69-C4670B772B65}"/>
              </a:ext>
            </a:extLst>
          </p:cNvPr>
          <p:cNvCxnSpPr>
            <a:cxnSpLocks/>
          </p:cNvCxnSpPr>
          <p:nvPr/>
        </p:nvCxnSpPr>
        <p:spPr>
          <a:xfrm flipH="1">
            <a:off x="-265043" y="2913017"/>
            <a:ext cx="3530757" cy="677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099404-0084-4CEF-8EC8-B3BAF188C9FF}"/>
              </a:ext>
            </a:extLst>
          </p:cNvPr>
          <p:cNvSpPr txBox="1"/>
          <p:nvPr/>
        </p:nvSpPr>
        <p:spPr>
          <a:xfrm>
            <a:off x="3816082" y="1199055"/>
            <a:ext cx="5120640" cy="389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网格：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采用网格划分的方式来简化计算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划分网格之后的许多基于网格的计算结果都有很好地重用性，并且网格本身是一个距离标准也免去了对群体的距离遍历，从而能够极大的减少计算量，尤其是当生物群体高密度聚集时效果更佳。同时论文定义了网格的上下左右四个网格为相邻网格。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4776E4C-E7C0-45CD-BD7C-684DD1CE0F9B}"/>
              </a:ext>
            </a:extLst>
          </p:cNvPr>
          <p:cNvCxnSpPr>
            <a:cxnSpLocks/>
          </p:cNvCxnSpPr>
          <p:nvPr/>
        </p:nvCxnSpPr>
        <p:spPr>
          <a:xfrm flipH="1">
            <a:off x="-265043" y="1440054"/>
            <a:ext cx="3430564" cy="5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4847D9F-A00A-4BB2-993A-F0EA61227CA2}"/>
              </a:ext>
            </a:extLst>
          </p:cNvPr>
          <p:cNvCxnSpPr>
            <a:cxnSpLocks/>
          </p:cNvCxnSpPr>
          <p:nvPr/>
        </p:nvCxnSpPr>
        <p:spPr>
          <a:xfrm flipH="1">
            <a:off x="-121023" y="4490618"/>
            <a:ext cx="3608806" cy="74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EA052AA-AC7F-4AB3-BD09-6966EC83F395}"/>
              </a:ext>
            </a:extLst>
          </p:cNvPr>
          <p:cNvCxnSpPr>
            <a:cxnSpLocks/>
          </p:cNvCxnSpPr>
          <p:nvPr/>
        </p:nvCxnSpPr>
        <p:spPr>
          <a:xfrm flipH="1" flipV="1">
            <a:off x="-112643" y="2165433"/>
            <a:ext cx="661283" cy="356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9E6BF4-237B-4D41-93FE-9523D3995185}"/>
              </a:ext>
            </a:extLst>
          </p:cNvPr>
          <p:cNvCxnSpPr>
            <a:cxnSpLocks/>
          </p:cNvCxnSpPr>
          <p:nvPr/>
        </p:nvCxnSpPr>
        <p:spPr>
          <a:xfrm flipH="1" flipV="1">
            <a:off x="1352739" y="1487469"/>
            <a:ext cx="737318" cy="374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EFC5140-C5C4-4514-A1FC-29F846C4FFF9}"/>
              </a:ext>
            </a:extLst>
          </p:cNvPr>
          <p:cNvCxnSpPr>
            <a:cxnSpLocks/>
          </p:cNvCxnSpPr>
          <p:nvPr/>
        </p:nvCxnSpPr>
        <p:spPr>
          <a:xfrm flipH="1" flipV="1">
            <a:off x="2834880" y="1128436"/>
            <a:ext cx="661283" cy="356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006BFB5-8401-4295-B1A6-382B203157CD}"/>
              </a:ext>
            </a:extLst>
          </p:cNvPr>
          <p:cNvSpPr/>
          <p:nvPr/>
        </p:nvSpPr>
        <p:spPr>
          <a:xfrm>
            <a:off x="444137" y="245581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D57E256-C6DD-4D63-9892-D8279D1C3E1F}"/>
              </a:ext>
            </a:extLst>
          </p:cNvPr>
          <p:cNvSpPr/>
          <p:nvPr/>
        </p:nvSpPr>
        <p:spPr>
          <a:xfrm>
            <a:off x="217998" y="2834639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0160887-5D7E-419D-A1AE-6A932C85D6AF}"/>
              </a:ext>
            </a:extLst>
          </p:cNvPr>
          <p:cNvSpPr/>
          <p:nvPr/>
        </p:nvSpPr>
        <p:spPr>
          <a:xfrm>
            <a:off x="898438" y="299139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965009E-4032-44CB-A8A1-783F2B888A3E}"/>
              </a:ext>
            </a:extLst>
          </p:cNvPr>
          <p:cNvSpPr/>
          <p:nvPr/>
        </p:nvSpPr>
        <p:spPr>
          <a:xfrm>
            <a:off x="715558" y="335062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8041663-DA60-481D-859D-9CE3A9B2893F}"/>
              </a:ext>
            </a:extLst>
          </p:cNvPr>
          <p:cNvSpPr/>
          <p:nvPr/>
        </p:nvSpPr>
        <p:spPr>
          <a:xfrm>
            <a:off x="339635" y="3866606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3DE208-DB8F-42C9-A927-97D266057372}"/>
              </a:ext>
            </a:extLst>
          </p:cNvPr>
          <p:cNvSpPr/>
          <p:nvPr/>
        </p:nvSpPr>
        <p:spPr>
          <a:xfrm>
            <a:off x="1450239" y="425984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B2CE30-40AD-428F-919B-E88F3A690BEE}"/>
              </a:ext>
            </a:extLst>
          </p:cNvPr>
          <p:cNvSpPr/>
          <p:nvPr/>
        </p:nvSpPr>
        <p:spPr>
          <a:xfrm>
            <a:off x="1992534" y="283052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9EF537E-3979-45BB-9D76-6A84B1C22766}"/>
              </a:ext>
            </a:extLst>
          </p:cNvPr>
          <p:cNvSpPr/>
          <p:nvPr/>
        </p:nvSpPr>
        <p:spPr>
          <a:xfrm>
            <a:off x="1962919" y="2060448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542F248-D359-4107-AE71-417BC6CA6F65}"/>
              </a:ext>
            </a:extLst>
          </p:cNvPr>
          <p:cNvSpPr/>
          <p:nvPr/>
        </p:nvSpPr>
        <p:spPr>
          <a:xfrm>
            <a:off x="2805264" y="403667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5492609-39AA-45E2-A428-728DFA381B86}"/>
              </a:ext>
            </a:extLst>
          </p:cNvPr>
          <p:cNvSpPr/>
          <p:nvPr/>
        </p:nvSpPr>
        <p:spPr>
          <a:xfrm>
            <a:off x="2166422" y="3901138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A9FC202-5494-45C6-B515-00E1AE420196}"/>
              </a:ext>
            </a:extLst>
          </p:cNvPr>
          <p:cNvSpPr/>
          <p:nvPr/>
        </p:nvSpPr>
        <p:spPr>
          <a:xfrm>
            <a:off x="2348239" y="4416595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0E00C8-287B-4523-BFEA-1DF45A0678E7}"/>
              </a:ext>
            </a:extLst>
          </p:cNvPr>
          <p:cNvSpPr/>
          <p:nvPr/>
        </p:nvSpPr>
        <p:spPr>
          <a:xfrm>
            <a:off x="2834880" y="3588666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7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099404-0084-4CEF-8EC8-B3BAF188C9FF}"/>
              </a:ext>
            </a:extLst>
          </p:cNvPr>
          <p:cNvSpPr txBox="1"/>
          <p:nvPr/>
        </p:nvSpPr>
        <p:spPr>
          <a:xfrm>
            <a:off x="3030584" y="618281"/>
            <a:ext cx="476794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位置计算公式：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B8FF3E-3277-4DD0-8EFC-1D745568F534}"/>
              </a:ext>
            </a:extLst>
          </p:cNvPr>
          <p:cNvSpPr txBox="1"/>
          <p:nvPr/>
        </p:nvSpPr>
        <p:spPr>
          <a:xfrm>
            <a:off x="3592285" y="1291261"/>
            <a:ext cx="4767943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位置计算由速度和方向所决定，速度和方向则如下计算：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44D608-8859-480E-AE25-11BF9C3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44" y="2301063"/>
            <a:ext cx="3284080" cy="11942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6F5917F-0DA4-495F-B4CB-52A9F99C4947}"/>
              </a:ext>
            </a:extLst>
          </p:cNvPr>
          <p:cNvSpPr txBox="1"/>
          <p:nvPr/>
        </p:nvSpPr>
        <p:spPr>
          <a:xfrm>
            <a:off x="3592284" y="3582102"/>
            <a:ext cx="4767943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v()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zeta()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计算了下一步时速度和方向的目标值，但是为了使得变化速度合理，使用目标和当前的差值来控制变化速度，并用一个上下限限制变化速度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6A0B90B-FB75-47D0-8760-CC6EB97D7139}"/>
              </a:ext>
            </a:extLst>
          </p:cNvPr>
          <p:cNvSpPr/>
          <p:nvPr/>
        </p:nvSpPr>
        <p:spPr>
          <a:xfrm>
            <a:off x="444139" y="4872648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C362AE-00F6-4807-B18B-87BAAC86E7D7}"/>
              </a:ext>
            </a:extLst>
          </p:cNvPr>
          <p:cNvCxnSpPr>
            <a:cxnSpLocks/>
          </p:cNvCxnSpPr>
          <p:nvPr/>
        </p:nvCxnSpPr>
        <p:spPr>
          <a:xfrm flipV="1">
            <a:off x="522515" y="2039522"/>
            <a:ext cx="2720242" cy="291150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FE4F2ED-EB89-4D71-9AF9-ACF8EC2A165D}"/>
              </a:ext>
            </a:extLst>
          </p:cNvPr>
          <p:cNvCxnSpPr>
            <a:stCxn id="21" idx="7"/>
          </p:cNvCxnSpPr>
          <p:nvPr/>
        </p:nvCxnSpPr>
        <p:spPr>
          <a:xfrm flipV="1">
            <a:off x="577937" y="2234789"/>
            <a:ext cx="2452647" cy="266081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75D440-44D5-4C03-8916-F5247D9CB2BE}"/>
              </a:ext>
            </a:extLst>
          </p:cNvPr>
          <p:cNvCxnSpPr>
            <a:stCxn id="21" idx="7"/>
          </p:cNvCxnSpPr>
          <p:nvPr/>
        </p:nvCxnSpPr>
        <p:spPr>
          <a:xfrm flipV="1">
            <a:off x="577937" y="2625634"/>
            <a:ext cx="2086886" cy="22699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8ABF2C-DA54-4C82-BF72-B39228CB9A8E}"/>
              </a:ext>
            </a:extLst>
          </p:cNvPr>
          <p:cNvCxnSpPr>
            <a:stCxn id="21" idx="7"/>
          </p:cNvCxnSpPr>
          <p:nvPr/>
        </p:nvCxnSpPr>
        <p:spPr>
          <a:xfrm flipV="1">
            <a:off x="577937" y="3683726"/>
            <a:ext cx="1120234" cy="12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3A9D0A4-4521-40BD-9CA3-4E80A66B21AC}"/>
              </a:ext>
            </a:extLst>
          </p:cNvPr>
          <p:cNvSpPr txBox="1"/>
          <p:nvPr/>
        </p:nvSpPr>
        <p:spPr>
          <a:xfrm>
            <a:off x="241060" y="36837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当前速度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BBB7AF-DE03-4D62-AF20-8F5B7D01D554}"/>
              </a:ext>
            </a:extLst>
          </p:cNvPr>
          <p:cNvSpPr txBox="1"/>
          <p:nvPr/>
        </p:nvSpPr>
        <p:spPr>
          <a:xfrm>
            <a:off x="2156046" y="1870090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目标速度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67B61C-913D-4B2C-A4A8-6B35EA6EEAC4}"/>
              </a:ext>
            </a:extLst>
          </p:cNvPr>
          <p:cNvSpPr txBox="1"/>
          <p:nvPr/>
        </p:nvSpPr>
        <p:spPr>
          <a:xfrm>
            <a:off x="743761" y="2625634"/>
            <a:ext cx="157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速度相距越大则加速度越大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BE9873-6465-4E20-BC1A-2FD53FD457E9}"/>
              </a:ext>
            </a:extLst>
          </p:cNvPr>
          <p:cNvSpPr txBox="1"/>
          <p:nvPr/>
        </p:nvSpPr>
        <p:spPr>
          <a:xfrm>
            <a:off x="866973" y="527968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方向变化原理同速度</a:t>
            </a:r>
          </a:p>
        </p:txBody>
      </p:sp>
    </p:spTree>
    <p:extLst>
      <p:ext uri="{BB962C8B-B14F-4D97-AF65-F5344CB8AC3E}">
        <p14:creationId xmlns:p14="http://schemas.microsoft.com/office/powerpoint/2010/main" val="21606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099404-0084-4CEF-8EC8-B3BAF188C9FF}"/>
              </a:ext>
            </a:extLst>
          </p:cNvPr>
          <p:cNvSpPr txBox="1"/>
          <p:nvPr/>
        </p:nvSpPr>
        <p:spPr>
          <a:xfrm>
            <a:off x="783772" y="1023947"/>
            <a:ext cx="476794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种状态分类：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F5917F-0DA4-495F-B4CB-52A9F99C4947}"/>
              </a:ext>
            </a:extLst>
          </p:cNvPr>
          <p:cNvSpPr txBox="1"/>
          <p:nvPr/>
        </p:nvSpPr>
        <p:spPr>
          <a:xfrm>
            <a:off x="2991392" y="4391999"/>
            <a:ext cx="476794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状态切换公式放后面论述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5AA4E7-E147-4CEE-AA77-08691261D00D}"/>
              </a:ext>
            </a:extLst>
          </p:cNvPr>
          <p:cNvSpPr txBox="1"/>
          <p:nvPr/>
        </p:nvSpPr>
        <p:spPr>
          <a:xfrm>
            <a:off x="1710910" y="3196993"/>
            <a:ext cx="82295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闲置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F0FA60-DFC6-4E61-9998-5E08F770163C}"/>
              </a:ext>
            </a:extLst>
          </p:cNvPr>
          <p:cNvSpPr/>
          <p:nvPr/>
        </p:nvSpPr>
        <p:spPr>
          <a:xfrm>
            <a:off x="2044012" y="2791679"/>
            <a:ext cx="156754" cy="156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637CC9-91D9-4F8E-9060-0DD94AEA7FE1}"/>
              </a:ext>
            </a:extLst>
          </p:cNvPr>
          <p:cNvSpPr txBox="1"/>
          <p:nvPr/>
        </p:nvSpPr>
        <p:spPr>
          <a:xfrm>
            <a:off x="4160520" y="3199207"/>
            <a:ext cx="82295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行走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ADEE9F4-C10B-4A97-A09B-FADB1D3D70F6}"/>
              </a:ext>
            </a:extLst>
          </p:cNvPr>
          <p:cNvSpPr/>
          <p:nvPr/>
        </p:nvSpPr>
        <p:spPr>
          <a:xfrm>
            <a:off x="4493622" y="2793893"/>
            <a:ext cx="156754" cy="1567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F0F132-10F3-45DF-89AF-604B1673C8E2}"/>
              </a:ext>
            </a:extLst>
          </p:cNvPr>
          <p:cNvSpPr txBox="1"/>
          <p:nvPr/>
        </p:nvSpPr>
        <p:spPr>
          <a:xfrm>
            <a:off x="6421042" y="3202504"/>
            <a:ext cx="82295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奔跑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705C9F-35B5-48E6-9236-369E967375EE}"/>
              </a:ext>
            </a:extLst>
          </p:cNvPr>
          <p:cNvSpPr/>
          <p:nvPr/>
        </p:nvSpPr>
        <p:spPr>
          <a:xfrm>
            <a:off x="6754144" y="2797190"/>
            <a:ext cx="156754" cy="15675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099404-0084-4CEF-8EC8-B3BAF188C9FF}"/>
              </a:ext>
            </a:extLst>
          </p:cNvPr>
          <p:cNvSpPr txBox="1"/>
          <p:nvPr/>
        </p:nvSpPr>
        <p:spPr>
          <a:xfrm>
            <a:off x="398418" y="979714"/>
            <a:ext cx="476794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行走状态：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F5917F-0DA4-495F-B4CB-52A9F99C4947}"/>
              </a:ext>
            </a:extLst>
          </p:cNvPr>
          <p:cNvSpPr txBox="1"/>
          <p:nvPr/>
        </p:nvSpPr>
        <p:spPr>
          <a:xfrm>
            <a:off x="333103" y="2787370"/>
            <a:ext cx="8361634" cy="265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第一项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表示围栏效应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第二项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表示从众移动，即将自身与邻近网格的所有单位的朝向求平均。第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表示单位保持距离，指生物正常情况下和其他生物保持距离的自然现象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最后一项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是随机量，使得整个过程存在一定随机性。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这中间的从众移动项充分利用了网格而极大的提高了计算效率，其余则是基于个体之间的计算。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D9CEDE-4845-4552-81EA-D2C6080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728715"/>
            <a:ext cx="14300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78690C-292C-4E53-A373-D359652ED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66033"/>
              </p:ext>
            </p:extLst>
          </p:nvPr>
        </p:nvGraphicFramePr>
        <p:xfrm>
          <a:off x="449262" y="1782762"/>
          <a:ext cx="8245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3187440" imgH="368280" progId="Equation.DSMT4">
                  <p:embed/>
                </p:oleObj>
              </mc:Choice>
              <mc:Fallback>
                <p:oleObj name="Equation" r:id="rId3" imgW="318744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" y="1782762"/>
                        <a:ext cx="8245475" cy="96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A5D3E42-DB71-4AE7-AFC4-6E839565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90" y="25149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A0ACAC4-B484-49C5-B5FC-67573E15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22679"/>
              </p:ext>
            </p:extLst>
          </p:nvPr>
        </p:nvGraphicFramePr>
        <p:xfrm>
          <a:off x="1680066" y="2871885"/>
          <a:ext cx="1071885" cy="42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596900" imgH="241300" progId="Equation.DSMT4">
                  <p:embed/>
                </p:oleObj>
              </mc:Choice>
              <mc:Fallback>
                <p:oleObj name="Equation" r:id="rId5" imgW="5969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066" y="2871885"/>
                        <a:ext cx="1071885" cy="425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B37636F1-DDA2-41F3-98B1-50D76DC6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30" y="3160244"/>
            <a:ext cx="161583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C1A71A6-B801-4018-A2B5-B8B2679AC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02943"/>
              </p:ext>
            </p:extLst>
          </p:nvPr>
        </p:nvGraphicFramePr>
        <p:xfrm>
          <a:off x="5102859" y="2880606"/>
          <a:ext cx="286138" cy="454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64957" imgH="253780" progId="Equation.DSMT4">
                  <p:embed/>
                </p:oleObj>
              </mc:Choice>
              <mc:Fallback>
                <p:oleObj name="Equation" r:id="rId7" imgW="164957" imgH="2537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59" y="2880606"/>
                        <a:ext cx="286138" cy="454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7EA8454D-2909-41E2-88D7-D173A51E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4BADD8A-1D42-4706-AFAD-FC943A25D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92674"/>
              </p:ext>
            </p:extLst>
          </p:nvPr>
        </p:nvGraphicFramePr>
        <p:xfrm>
          <a:off x="4339917" y="3295871"/>
          <a:ext cx="1009891" cy="45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9" imgW="571252" imgH="253890" progId="Equation.DSMT4">
                  <p:embed/>
                </p:oleObj>
              </mc:Choice>
              <mc:Fallback>
                <p:oleObj name="Equation" r:id="rId9" imgW="571252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17" y="3295871"/>
                        <a:ext cx="1009891" cy="454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ADD905A9-B2AA-4C4F-89E0-04BF6578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17" y="3981735"/>
            <a:ext cx="13734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E2041E3-1192-4757-B665-D373CD0BA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9407"/>
              </p:ext>
            </p:extLst>
          </p:nvPr>
        </p:nvGraphicFramePr>
        <p:xfrm>
          <a:off x="5494745" y="3702098"/>
          <a:ext cx="286138" cy="35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1" imgW="190417" imgH="241195" progId="Equation.DSMT4">
                  <p:embed/>
                </p:oleObj>
              </mc:Choice>
              <mc:Fallback>
                <p:oleObj name="Equation" r:id="rId11" imgW="190417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745" y="3702098"/>
                        <a:ext cx="286138" cy="357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41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研究模型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099404-0084-4CEF-8EC8-B3BAF188C9FF}"/>
              </a:ext>
            </a:extLst>
          </p:cNvPr>
          <p:cNvSpPr txBox="1"/>
          <p:nvPr/>
        </p:nvSpPr>
        <p:spPr>
          <a:xfrm>
            <a:off x="809897" y="1807848"/>
            <a:ext cx="4767943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奔跑状态：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F5917F-0DA4-495F-B4CB-52A9F99C4947}"/>
              </a:ext>
            </a:extLst>
          </p:cNvPr>
          <p:cNvSpPr txBox="1"/>
          <p:nvPr/>
        </p:nvSpPr>
        <p:spPr>
          <a:xfrm>
            <a:off x="469560" y="4004991"/>
            <a:ext cx="8361634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只是把随机项替换成了  ，用于表示一个向集体聚拢的过程。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   的组成中，   表示了羊群往整体中心移动的趋向，并赋予一定权重，并将另一部分权重赋予给向局部中心一定的趋向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D9CEDE-4845-4552-81EA-D2C6080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728715"/>
            <a:ext cx="14300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A5D3E42-DB71-4AE7-AFC4-6E839565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90" y="25149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37636F1-DDA2-41F3-98B1-50D76DC6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30" y="3160244"/>
            <a:ext cx="161583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DD905A9-B2AA-4C4F-89E0-04BF6578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17" y="3981735"/>
            <a:ext cx="13734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F13C0-E0BA-4538-83CC-57276216D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24367"/>
              </p:ext>
            </p:extLst>
          </p:nvPr>
        </p:nvGraphicFramePr>
        <p:xfrm>
          <a:off x="3125343" y="1287076"/>
          <a:ext cx="5758102" cy="80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654300" imgH="368300" progId="Equation.DSMT4">
                  <p:embed/>
                </p:oleObj>
              </mc:Choice>
              <mc:Fallback>
                <p:oleObj name="Equation" r:id="rId3" imgW="26543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343" y="1287076"/>
                        <a:ext cx="5758102" cy="804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FDDC513-1F34-4744-AB2F-D6728B819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627"/>
              </p:ext>
            </p:extLst>
          </p:nvPr>
        </p:nvGraphicFramePr>
        <p:xfrm>
          <a:off x="3135920" y="2124897"/>
          <a:ext cx="3166757" cy="83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1727200" imgH="457200" progId="Equation.DSMT4">
                  <p:embed/>
                </p:oleObj>
              </mc:Choice>
              <mc:Fallback>
                <p:oleObj name="Equation" r:id="rId5" imgW="1727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920" y="2124897"/>
                        <a:ext cx="3166757" cy="839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12E716CE-4D8D-4509-B24E-FF9EDA96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50" y="2429710"/>
            <a:ext cx="100322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049749A-EE5D-4F34-A4FA-513CCF89E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76021"/>
              </p:ext>
            </p:extLst>
          </p:nvPr>
        </p:nvGraphicFramePr>
        <p:xfrm>
          <a:off x="3151469" y="3160244"/>
          <a:ext cx="1499966" cy="69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901309" imgH="418918" progId="Equation.DSMT4">
                  <p:embed/>
                </p:oleObj>
              </mc:Choice>
              <mc:Fallback>
                <p:oleObj name="Equation" r:id="rId7" imgW="901309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69" y="3160244"/>
                        <a:ext cx="1499966" cy="694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>
            <a:extLst>
              <a:ext uri="{FF2B5EF4-FFF2-40B4-BE49-F238E27FC236}">
                <a16:creationId xmlns:a16="http://schemas.microsoft.com/office/drawing/2014/main" id="{0B0B930E-D711-41BA-B282-B0688F53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531" y="3510708"/>
            <a:ext cx="171682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B7537C4-E8B1-4DFF-B0EF-A691EBF33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17070"/>
              </p:ext>
            </p:extLst>
          </p:nvPr>
        </p:nvGraphicFramePr>
        <p:xfrm>
          <a:off x="3513908" y="4091661"/>
          <a:ext cx="286138" cy="44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9" imgW="152334" imgH="241195" progId="Equation.DSMT4">
                  <p:embed/>
                </p:oleObj>
              </mc:Choice>
              <mc:Fallback>
                <p:oleObj name="Equation" r:id="rId9" imgW="152334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908" y="4091661"/>
                        <a:ext cx="286138" cy="447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D174611C-60D8-455D-9B25-356A03C8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31" y="3969333"/>
            <a:ext cx="14457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4ED8005-2DA4-4DCE-A559-3FE62B3D9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93462"/>
              </p:ext>
            </p:extLst>
          </p:nvPr>
        </p:nvGraphicFramePr>
        <p:xfrm>
          <a:off x="2980209" y="4550287"/>
          <a:ext cx="311422" cy="40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1" imgW="177646" imgH="241091" progId="Equation.DSMT4">
                  <p:embed/>
                </p:oleObj>
              </mc:Choice>
              <mc:Fallback>
                <p:oleObj name="Equation" r:id="rId11" imgW="177646" imgH="24109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209" y="4550287"/>
                        <a:ext cx="311422" cy="409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1A36F58-569B-4881-A011-24EFDD3AE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8674"/>
              </p:ext>
            </p:extLst>
          </p:nvPr>
        </p:nvGraphicFramePr>
        <p:xfrm>
          <a:off x="1345311" y="4548709"/>
          <a:ext cx="286138" cy="44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3" imgW="152334" imgH="241195" progId="Equation.DSMT4">
                  <p:embed/>
                </p:oleObj>
              </mc:Choice>
              <mc:Fallback>
                <p:oleObj name="Equation" r:id="rId13" imgW="152334" imgH="241195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B7537C4-E8B1-4DFF-B0EF-A691EBF33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311" y="4548709"/>
                        <a:ext cx="286138" cy="447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4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6B7FA1-8D38-4D65-A60B-819300A1025F}"/>
              </a:ext>
            </a:extLst>
          </p:cNvPr>
          <p:cNvSpPr/>
          <p:nvPr/>
        </p:nvSpPr>
        <p:spPr>
          <a:xfrm>
            <a:off x="1188721" y="5734594"/>
            <a:ext cx="7955280" cy="1436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63615-4D19-4F09-8EC2-B483B3556CFA}"/>
              </a:ext>
            </a:extLst>
          </p:cNvPr>
          <p:cNvSpPr txBox="1"/>
          <p:nvPr/>
        </p:nvSpPr>
        <p:spPr>
          <a:xfrm>
            <a:off x="286138" y="35234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状态切换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A5D3E42-DB71-4AE7-AFC4-6E839565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90" y="25149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37636F1-DDA2-41F3-98B1-50D76DC6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30" y="3160244"/>
            <a:ext cx="161583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DD905A9-B2AA-4C4F-89E0-04BF6578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17" y="3981735"/>
            <a:ext cx="137346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2E716CE-4D8D-4509-B24E-FF9EDA96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50" y="2429710"/>
            <a:ext cx="100322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B0B930E-D711-41BA-B282-B0688F53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531" y="3510708"/>
            <a:ext cx="171682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174611C-60D8-455D-9B25-356A03C8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831" y="3969333"/>
            <a:ext cx="14457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DC5413-CE6C-4800-BE75-B0AFDB081F18}"/>
              </a:ext>
            </a:extLst>
          </p:cNvPr>
          <p:cNvSpPr/>
          <p:nvPr/>
        </p:nvSpPr>
        <p:spPr>
          <a:xfrm>
            <a:off x="325949" y="1682413"/>
            <a:ext cx="8492102" cy="332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羊群从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闲置到走动和从走动到闲置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是根据周围（邻近网格）走动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闲置的羊数量来判断的；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羊群从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闲置和走动到奔跑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是取决于周围开始奔跑的羊的数量，而最开始奔跑的羊群则是事件触发的。同理，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羊群停止奔跑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也是取决于停止奔跑的羊的数量，不同的是，到中心点的距离很短也会使羊停止奔跑（两者共同作用）</a:t>
            </a:r>
          </a:p>
        </p:txBody>
      </p:sp>
    </p:spTree>
    <p:extLst>
      <p:ext uri="{BB962C8B-B14F-4D97-AF65-F5344CB8AC3E}">
        <p14:creationId xmlns:p14="http://schemas.microsoft.com/office/powerpoint/2010/main" val="19218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769</Words>
  <Application>Microsoft Office PowerPoint</Application>
  <PresentationFormat>全屏显示(4:3)</PresentationFormat>
  <Paragraphs>55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仿宋</vt:lpstr>
      <vt:lpstr>楷体</vt:lpstr>
      <vt:lpstr>Arial</vt:lpstr>
      <vt:lpstr>Arial Black</vt:lpstr>
      <vt:lpstr>Calibri</vt:lpstr>
      <vt:lpstr>Cambria</vt:lpstr>
      <vt:lpstr>Office 主题​​</vt:lpstr>
      <vt:lpstr>1_Office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Moving</dc:creator>
  <cp:lastModifiedBy>Administrator</cp:lastModifiedBy>
  <cp:revision>34</cp:revision>
  <dcterms:created xsi:type="dcterms:W3CDTF">2019-12-15T02:15:42Z</dcterms:created>
  <dcterms:modified xsi:type="dcterms:W3CDTF">2019-12-20T08:13:20Z</dcterms:modified>
</cp:coreProperties>
</file>