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notesSlides/notesSlide5.xml" ContentType="application/vnd.openxmlformats-officedocument.presentationml.notesSl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27" r:id="rId2"/>
    <p:sldId id="462" r:id="rId3"/>
    <p:sldId id="395" r:id="rId4"/>
    <p:sldId id="482" r:id="rId5"/>
    <p:sldId id="510" r:id="rId6"/>
    <p:sldId id="511" r:id="rId7"/>
    <p:sldId id="396" r:id="rId8"/>
    <p:sldId id="481" r:id="rId9"/>
    <p:sldId id="508" r:id="rId10"/>
    <p:sldId id="509" r:id="rId11"/>
    <p:sldId id="397" r:id="rId12"/>
    <p:sldId id="465" r:id="rId13"/>
    <p:sldId id="506" r:id="rId14"/>
    <p:sldId id="467" r:id="rId15"/>
    <p:sldId id="341"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15:clr>
            <a:srgbClr val="A4A3A4"/>
          </p15:clr>
        </p15:guide>
        <p15:guide id="2" pos="285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若宾"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8313"/>
    <a:srgbClr val="0C8485"/>
    <a:srgbClr val="F05C42"/>
    <a:srgbClr val="0F3041"/>
    <a:srgbClr val="2D9E67"/>
    <a:srgbClr val="B3CDB2"/>
    <a:srgbClr val="61AC8D"/>
    <a:srgbClr val="80B4AD"/>
    <a:srgbClr val="EE759A"/>
    <a:srgbClr val="3D3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2" autoAdjust="0"/>
    <p:restoredTop sz="94660"/>
  </p:normalViewPr>
  <p:slideViewPr>
    <p:cSldViewPr>
      <p:cViewPr varScale="1">
        <p:scale>
          <a:sx n="81" d="100"/>
          <a:sy n="81" d="100"/>
        </p:scale>
        <p:origin x="1694" y="62"/>
      </p:cViewPr>
      <p:guideLst>
        <p:guide orient="horz"/>
        <p:guide pos="2854"/>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51C35-3AA8-411C-8192-77E52CFFB48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B29E58D7-7868-48EA-B773-908F5DA9C7CC}">
      <dgm:prSet phldrT="[文本]"/>
      <dgm:spPr/>
      <dgm:t>
        <a:bodyPr/>
        <a:lstStyle/>
        <a:p>
          <a:r>
            <a:rPr lang="zh-CN" altLang="en-US" dirty="0">
              <a:latin typeface="微软雅黑" panose="020B0503020204020204" pitchFamily="34" charset="-122"/>
              <a:ea typeface="微软雅黑" panose="020B0503020204020204" pitchFamily="34" charset="-122"/>
            </a:rPr>
            <a:t>生成模型</a:t>
          </a:r>
        </a:p>
      </dgm:t>
    </dgm:pt>
    <dgm:pt modelId="{2AB34A45-E6FC-466C-B6B9-707E52AC176A}" type="parTrans" cxnId="{7F657AE6-27DE-4F31-A6A8-EC64979AFA89}">
      <dgm:prSet/>
      <dgm:spPr/>
      <dgm:t>
        <a:bodyPr/>
        <a:lstStyle/>
        <a:p>
          <a:endParaRPr lang="zh-CN" altLang="en-US"/>
        </a:p>
      </dgm:t>
    </dgm:pt>
    <dgm:pt modelId="{A7ECD17C-89BE-4252-8E15-64F7C7B19481}" type="sibTrans" cxnId="{7F657AE6-27DE-4F31-A6A8-EC64979AFA89}">
      <dgm:prSet/>
      <dgm:spPr/>
      <dgm:t>
        <a:bodyPr/>
        <a:lstStyle/>
        <a:p>
          <a:endParaRPr lang="zh-CN" altLang="en-US"/>
        </a:p>
      </dgm:t>
    </dgm:pt>
    <dgm:pt modelId="{F40A9580-FE99-43C6-A31A-564FD768A64D}">
      <dgm:prSet phldrT="[文本]" custT="1"/>
      <dgm:spPr/>
      <dgm:t>
        <a:bodyPr/>
        <a:lstStyle/>
        <a:p>
          <a:r>
            <a:rPr lang="zh-CN" altLang="en-US" sz="1900" baseline="0" dirty="0">
              <a:latin typeface="微软雅黑" panose="020B0503020204020204" pitchFamily="34" charset="-122"/>
              <a:ea typeface="微软雅黑" panose="020B0503020204020204" pitchFamily="34" charset="-122"/>
            </a:rPr>
            <a:t>基于</a:t>
          </a:r>
          <a:r>
            <a:rPr lang="en-US" altLang="zh-CN" sz="1900" baseline="0" dirty="0">
              <a:latin typeface="微软雅黑" panose="020B0503020204020204" pitchFamily="34" charset="-122"/>
              <a:ea typeface="微软雅黑" panose="020B0503020204020204" pitchFamily="34" charset="-122"/>
            </a:rPr>
            <a:t>DCGAN</a:t>
          </a:r>
          <a:endParaRPr lang="zh-CN" altLang="en-US" sz="1900" baseline="0" dirty="0">
            <a:latin typeface="微软雅黑" panose="020B0503020204020204" pitchFamily="34" charset="-122"/>
            <a:ea typeface="微软雅黑" panose="020B0503020204020204" pitchFamily="34" charset="-122"/>
          </a:endParaRPr>
        </a:p>
      </dgm:t>
    </dgm:pt>
    <dgm:pt modelId="{77151FA1-A596-4D3F-A1D1-D4BBA8117FCA}" type="parTrans" cxnId="{A95264D5-64E1-4D86-AA85-725BEB251392}">
      <dgm:prSet/>
      <dgm:spPr/>
      <dgm:t>
        <a:bodyPr/>
        <a:lstStyle/>
        <a:p>
          <a:endParaRPr lang="zh-CN" altLang="en-US"/>
        </a:p>
      </dgm:t>
    </dgm:pt>
    <dgm:pt modelId="{57569379-4C0D-4A04-B8AC-220FA03317EC}" type="sibTrans" cxnId="{A95264D5-64E1-4D86-AA85-725BEB251392}">
      <dgm:prSet/>
      <dgm:spPr/>
      <dgm:t>
        <a:bodyPr/>
        <a:lstStyle/>
        <a:p>
          <a:endParaRPr lang="zh-CN" altLang="en-US"/>
        </a:p>
      </dgm:t>
    </dgm:pt>
    <dgm:pt modelId="{ECC9D086-8BE8-4E0C-8F7C-4BC00C293249}">
      <dgm:prSet phldrT="[文本]" custT="1"/>
      <dgm:spPr/>
      <dgm:t>
        <a:bodyPr/>
        <a:lstStyle/>
        <a:p>
          <a:pPr marL="0" lvl="0" indent="0" algn="ctr" defTabSz="711200">
            <a:lnSpc>
              <a:spcPct val="90000"/>
            </a:lnSpc>
            <a:spcBef>
              <a:spcPct val="0"/>
            </a:spcBef>
            <a:spcAft>
              <a:spcPct val="35000"/>
            </a:spcAft>
            <a:buNone/>
          </a:pPr>
          <a:r>
            <a:rPr lang="zh-CN" altLang="en-US" sz="1900" kern="1200" dirty="0">
              <a:solidFill>
                <a:srgbClr val="FFFFFF"/>
              </a:solidFill>
              <a:latin typeface="微软雅黑" panose="020B0503020204020204" pitchFamily="34" charset="-122"/>
              <a:ea typeface="微软雅黑" panose="020B0503020204020204" pitchFamily="34" charset="-122"/>
              <a:cs typeface="+mn-cs"/>
            </a:rPr>
            <a:t>合成</a:t>
          </a:r>
        </a:p>
      </dgm:t>
    </dgm:pt>
    <dgm:pt modelId="{AB60F750-7B65-4778-9DDD-2C390ED0BB0D}" type="parTrans" cxnId="{79CBCE13-94AC-4D2D-910E-38C5971F7612}">
      <dgm:prSet/>
      <dgm:spPr/>
      <dgm:t>
        <a:bodyPr/>
        <a:lstStyle/>
        <a:p>
          <a:endParaRPr lang="zh-CN" altLang="en-US"/>
        </a:p>
      </dgm:t>
    </dgm:pt>
    <dgm:pt modelId="{932385F0-E40C-42F6-8D37-A0847ACA83C2}" type="sibTrans" cxnId="{79CBCE13-94AC-4D2D-910E-38C5971F7612}">
      <dgm:prSet/>
      <dgm:spPr/>
      <dgm:t>
        <a:bodyPr/>
        <a:lstStyle/>
        <a:p>
          <a:endParaRPr lang="zh-CN" altLang="en-US"/>
        </a:p>
      </dgm:t>
    </dgm:pt>
    <dgm:pt modelId="{BB320905-36C5-48EA-B44B-2D26D7BD9E85}">
      <dgm:prSet phldrT="[文本]"/>
      <dgm:spPr/>
      <dgm:t>
        <a:bodyPr/>
        <a:lstStyle/>
        <a:p>
          <a:r>
            <a:rPr lang="zh-CN" altLang="en-US" dirty="0">
              <a:latin typeface="微软雅黑" panose="020B0503020204020204" pitchFamily="34" charset="-122"/>
              <a:ea typeface="微软雅黑" panose="020B0503020204020204" pitchFamily="34" charset="-122"/>
            </a:rPr>
            <a:t>预处理</a:t>
          </a:r>
        </a:p>
      </dgm:t>
    </dgm:pt>
    <dgm:pt modelId="{9B9354F9-3F6F-48AE-8220-7CD9A15CD03C}" type="parTrans" cxnId="{AEF45AF5-1DB2-43F4-9BE8-895D47FA2716}">
      <dgm:prSet/>
      <dgm:spPr/>
      <dgm:t>
        <a:bodyPr/>
        <a:lstStyle/>
        <a:p>
          <a:endParaRPr lang="zh-CN" altLang="en-US"/>
        </a:p>
      </dgm:t>
    </dgm:pt>
    <dgm:pt modelId="{0AD81F12-020A-41DE-BF28-FBFA6F51366C}" type="sibTrans" cxnId="{AEF45AF5-1DB2-43F4-9BE8-895D47FA2716}">
      <dgm:prSet/>
      <dgm:spPr/>
      <dgm:t>
        <a:bodyPr/>
        <a:lstStyle/>
        <a:p>
          <a:endParaRPr lang="zh-CN" altLang="en-US"/>
        </a:p>
      </dgm:t>
    </dgm:pt>
    <dgm:pt modelId="{B859497A-B7AA-4399-A949-C65FA1B219CE}">
      <dgm:prSet phldrT="[文本]" custT="1"/>
      <dgm:spPr/>
      <dgm:t>
        <a:bodyPr/>
        <a:lstStyle/>
        <a:p>
          <a:r>
            <a:rPr lang="zh-CN" altLang="en-US" sz="1900" kern="1200" dirty="0">
              <a:solidFill>
                <a:srgbClr val="FFFFFF"/>
              </a:solidFill>
              <a:latin typeface="微软雅黑" panose="020B0503020204020204" pitchFamily="34" charset="-122"/>
              <a:ea typeface="微软雅黑" panose="020B0503020204020204" pitchFamily="34" charset="-122"/>
              <a:cs typeface="+mn-cs"/>
            </a:rPr>
            <a:t>艺术控制</a:t>
          </a:r>
        </a:p>
      </dgm:t>
    </dgm:pt>
    <dgm:pt modelId="{1F8DF1B7-6349-4E7E-BE68-D55248241C66}" type="parTrans" cxnId="{791B6B4E-8EBC-4151-80B5-5E5A5086A864}">
      <dgm:prSet/>
      <dgm:spPr/>
      <dgm:t>
        <a:bodyPr/>
        <a:lstStyle/>
        <a:p>
          <a:endParaRPr lang="zh-CN" altLang="en-US"/>
        </a:p>
      </dgm:t>
    </dgm:pt>
    <dgm:pt modelId="{E14DE99B-B6C2-403B-8E0D-94F0A241BC19}" type="sibTrans" cxnId="{791B6B4E-8EBC-4151-80B5-5E5A5086A864}">
      <dgm:prSet/>
      <dgm:spPr/>
      <dgm:t>
        <a:bodyPr/>
        <a:lstStyle/>
        <a:p>
          <a:endParaRPr lang="zh-CN" altLang="en-US"/>
        </a:p>
      </dgm:t>
    </dgm:pt>
    <dgm:pt modelId="{E9FE706F-BA19-490A-92A3-B3E55F6868A1}">
      <dgm:prSet phldrT="[文本]"/>
      <dgm:spPr/>
      <dgm:t>
        <a:bodyPr/>
        <a:lstStyle/>
        <a:p>
          <a:r>
            <a:rPr lang="zh-CN" altLang="en-US" dirty="0">
              <a:latin typeface="微软雅黑" panose="020B0503020204020204" pitchFamily="34" charset="-122"/>
              <a:ea typeface="微软雅黑" panose="020B0503020204020204" pitchFamily="34" charset="-122"/>
            </a:rPr>
            <a:t>基于修改</a:t>
          </a:r>
          <a:r>
            <a:rPr lang="en-US" altLang="zh-CN" dirty="0">
              <a:latin typeface="微软雅黑" panose="020B0503020204020204" pitchFamily="34" charset="-122"/>
              <a:ea typeface="微软雅黑" panose="020B0503020204020204" pitchFamily="34" charset="-122"/>
            </a:rPr>
            <a:t>latent field</a:t>
          </a:r>
          <a:endParaRPr lang="zh-CN" altLang="en-US" dirty="0">
            <a:latin typeface="微软雅黑" panose="020B0503020204020204" pitchFamily="34" charset="-122"/>
            <a:ea typeface="微软雅黑" panose="020B0503020204020204" pitchFamily="34" charset="-122"/>
          </a:endParaRPr>
        </a:p>
      </dgm:t>
    </dgm:pt>
    <dgm:pt modelId="{4EDD0D22-C5BA-499C-AE27-979DBB3E80B7}" type="parTrans" cxnId="{C419B559-537B-4150-8C28-E1BF5A9D86CF}">
      <dgm:prSet/>
      <dgm:spPr/>
      <dgm:t>
        <a:bodyPr/>
        <a:lstStyle/>
        <a:p>
          <a:endParaRPr lang="zh-CN" altLang="en-US"/>
        </a:p>
      </dgm:t>
    </dgm:pt>
    <dgm:pt modelId="{5BD57EED-A5B5-4CDF-8E82-30FCD184AD32}" type="sibTrans" cxnId="{C419B559-537B-4150-8C28-E1BF5A9D86CF}">
      <dgm:prSet/>
      <dgm:spPr/>
      <dgm:t>
        <a:bodyPr/>
        <a:lstStyle/>
        <a:p>
          <a:endParaRPr lang="zh-CN" altLang="en-US"/>
        </a:p>
      </dgm:t>
    </dgm:pt>
    <dgm:pt modelId="{5D9910A5-F804-4A2C-94EF-5DE0AAAFDED1}">
      <dgm:prSet phldrT="[文本]"/>
      <dgm:spPr/>
      <dgm:t>
        <a:bodyPr/>
        <a:lstStyle/>
        <a:p>
          <a:r>
            <a:rPr lang="zh-CN" altLang="en-US" dirty="0">
              <a:latin typeface="微软雅黑" panose="020B0503020204020204" pitchFamily="34" charset="-122"/>
              <a:ea typeface="微软雅黑" panose="020B0503020204020204" pitchFamily="34" charset="-122"/>
            </a:rPr>
            <a:t>纹理合成算法</a:t>
          </a:r>
        </a:p>
      </dgm:t>
    </dgm:pt>
    <dgm:pt modelId="{78FD2B0B-091B-41D8-824B-96955394A80D}" type="parTrans" cxnId="{3249EA3D-54A9-4032-B0A5-4C67788206F0}">
      <dgm:prSet/>
      <dgm:spPr/>
      <dgm:t>
        <a:bodyPr/>
        <a:lstStyle/>
        <a:p>
          <a:endParaRPr lang="zh-CN" altLang="en-US"/>
        </a:p>
      </dgm:t>
    </dgm:pt>
    <dgm:pt modelId="{99378F17-08A1-4FA5-B043-E4F74EA54354}" type="sibTrans" cxnId="{3249EA3D-54A9-4032-B0A5-4C67788206F0}">
      <dgm:prSet/>
      <dgm:spPr/>
      <dgm:t>
        <a:bodyPr/>
        <a:lstStyle/>
        <a:p>
          <a:endParaRPr lang="zh-CN" altLang="en-US"/>
        </a:p>
      </dgm:t>
    </dgm:pt>
    <dgm:pt modelId="{55497A08-C892-4DF0-AFD8-802CB1B8BA28}" type="pres">
      <dgm:prSet presAssocID="{FA551C35-3AA8-411C-8192-77E52CFFB480}" presName="linearFlow" presStyleCnt="0">
        <dgm:presLayoutVars>
          <dgm:dir/>
          <dgm:animLvl val="lvl"/>
          <dgm:resizeHandles val="exact"/>
        </dgm:presLayoutVars>
      </dgm:prSet>
      <dgm:spPr/>
    </dgm:pt>
    <dgm:pt modelId="{07D00B89-A567-4CD9-A5F7-4FCED012E70F}" type="pres">
      <dgm:prSet presAssocID="{B29E58D7-7868-48EA-B773-908F5DA9C7CC}" presName="composite" presStyleCnt="0"/>
      <dgm:spPr/>
    </dgm:pt>
    <dgm:pt modelId="{ABE1DFAA-1FBE-4F90-BBC7-AC6D059138B0}" type="pres">
      <dgm:prSet presAssocID="{B29E58D7-7868-48EA-B773-908F5DA9C7CC}" presName="parentText" presStyleLbl="alignNode1" presStyleIdx="0" presStyleCnt="3">
        <dgm:presLayoutVars>
          <dgm:chMax val="1"/>
          <dgm:bulletEnabled val="1"/>
        </dgm:presLayoutVars>
      </dgm:prSet>
      <dgm:spPr/>
    </dgm:pt>
    <dgm:pt modelId="{07603EB2-3ED5-42C6-BA79-D75E33F32197}" type="pres">
      <dgm:prSet presAssocID="{B29E58D7-7868-48EA-B773-908F5DA9C7CC}" presName="descendantText" presStyleLbl="alignAcc1" presStyleIdx="0" presStyleCnt="3">
        <dgm:presLayoutVars>
          <dgm:bulletEnabled val="1"/>
        </dgm:presLayoutVars>
      </dgm:prSet>
      <dgm:spPr/>
    </dgm:pt>
    <dgm:pt modelId="{5E8A54E3-F4ED-4768-A180-975BFF682D4C}" type="pres">
      <dgm:prSet presAssocID="{A7ECD17C-89BE-4252-8E15-64F7C7B19481}" presName="sp" presStyleCnt="0"/>
      <dgm:spPr/>
    </dgm:pt>
    <dgm:pt modelId="{D6679189-AF61-4A68-B6FB-AC039FA7D6D8}" type="pres">
      <dgm:prSet presAssocID="{ECC9D086-8BE8-4E0C-8F7C-4BC00C293249}" presName="composite" presStyleCnt="0"/>
      <dgm:spPr/>
    </dgm:pt>
    <dgm:pt modelId="{24333D72-0148-4359-B8FE-1B5E8D259637}" type="pres">
      <dgm:prSet presAssocID="{ECC9D086-8BE8-4E0C-8F7C-4BC00C293249}" presName="parentText" presStyleLbl="alignNode1" presStyleIdx="1" presStyleCnt="3">
        <dgm:presLayoutVars>
          <dgm:chMax val="1"/>
          <dgm:bulletEnabled val="1"/>
        </dgm:presLayoutVars>
      </dgm:prSet>
      <dgm:spPr/>
    </dgm:pt>
    <dgm:pt modelId="{8DE29206-EE2C-467D-805F-B68B956F5FB9}" type="pres">
      <dgm:prSet presAssocID="{ECC9D086-8BE8-4E0C-8F7C-4BC00C293249}" presName="descendantText" presStyleLbl="alignAcc1" presStyleIdx="1" presStyleCnt="3">
        <dgm:presLayoutVars>
          <dgm:bulletEnabled val="1"/>
        </dgm:presLayoutVars>
      </dgm:prSet>
      <dgm:spPr/>
    </dgm:pt>
    <dgm:pt modelId="{BF258734-6977-4183-8D04-02DF13BAC305}" type="pres">
      <dgm:prSet presAssocID="{932385F0-E40C-42F6-8D37-A0847ACA83C2}" presName="sp" presStyleCnt="0"/>
      <dgm:spPr/>
    </dgm:pt>
    <dgm:pt modelId="{42DB988C-D368-4013-862F-823BBF8F1F11}" type="pres">
      <dgm:prSet presAssocID="{B859497A-B7AA-4399-A949-C65FA1B219CE}" presName="composite" presStyleCnt="0"/>
      <dgm:spPr/>
    </dgm:pt>
    <dgm:pt modelId="{9001ABB8-F323-4862-9FCE-EFFD5AC7120E}" type="pres">
      <dgm:prSet presAssocID="{B859497A-B7AA-4399-A949-C65FA1B219CE}" presName="parentText" presStyleLbl="alignNode1" presStyleIdx="2" presStyleCnt="3">
        <dgm:presLayoutVars>
          <dgm:chMax val="1"/>
          <dgm:bulletEnabled val="1"/>
        </dgm:presLayoutVars>
      </dgm:prSet>
      <dgm:spPr/>
    </dgm:pt>
    <dgm:pt modelId="{18F5DC0B-9C8D-4168-AB38-A190F34C873A}" type="pres">
      <dgm:prSet presAssocID="{B859497A-B7AA-4399-A949-C65FA1B219CE}" presName="descendantText" presStyleLbl="alignAcc1" presStyleIdx="2" presStyleCnt="3">
        <dgm:presLayoutVars>
          <dgm:bulletEnabled val="1"/>
        </dgm:presLayoutVars>
      </dgm:prSet>
      <dgm:spPr/>
    </dgm:pt>
  </dgm:ptLst>
  <dgm:cxnLst>
    <dgm:cxn modelId="{BAAD2205-A075-4C79-8AF9-B79831256E18}" type="presOf" srcId="{E9FE706F-BA19-490A-92A3-B3E55F6868A1}" destId="{18F5DC0B-9C8D-4168-AB38-A190F34C873A}" srcOrd="0" destOrd="0" presId="urn:microsoft.com/office/officeart/2005/8/layout/chevron2"/>
    <dgm:cxn modelId="{79CBCE13-94AC-4D2D-910E-38C5971F7612}" srcId="{FA551C35-3AA8-411C-8192-77E52CFFB480}" destId="{ECC9D086-8BE8-4E0C-8F7C-4BC00C293249}" srcOrd="1" destOrd="0" parTransId="{AB60F750-7B65-4778-9DDD-2C390ED0BB0D}" sibTransId="{932385F0-E40C-42F6-8D37-A0847ACA83C2}"/>
    <dgm:cxn modelId="{3249EA3D-54A9-4032-B0A5-4C67788206F0}" srcId="{ECC9D086-8BE8-4E0C-8F7C-4BC00C293249}" destId="{5D9910A5-F804-4A2C-94EF-5DE0AAAFDED1}" srcOrd="1" destOrd="0" parTransId="{78FD2B0B-091B-41D8-824B-96955394A80D}" sibTransId="{99378F17-08A1-4FA5-B043-E4F74EA54354}"/>
    <dgm:cxn modelId="{394E5867-F47F-4E22-BA0F-7EA06E737FC4}" type="presOf" srcId="{ECC9D086-8BE8-4E0C-8F7C-4BC00C293249}" destId="{24333D72-0148-4359-B8FE-1B5E8D259637}" srcOrd="0" destOrd="0" presId="urn:microsoft.com/office/officeart/2005/8/layout/chevron2"/>
    <dgm:cxn modelId="{4F62F549-FCE7-4B80-8A28-286CE9952593}" type="presOf" srcId="{5D9910A5-F804-4A2C-94EF-5DE0AAAFDED1}" destId="{8DE29206-EE2C-467D-805F-B68B956F5FB9}" srcOrd="0" destOrd="1" presId="urn:microsoft.com/office/officeart/2005/8/layout/chevron2"/>
    <dgm:cxn modelId="{791B6B4E-8EBC-4151-80B5-5E5A5086A864}" srcId="{FA551C35-3AA8-411C-8192-77E52CFFB480}" destId="{B859497A-B7AA-4399-A949-C65FA1B219CE}" srcOrd="2" destOrd="0" parTransId="{1F8DF1B7-6349-4E7E-BE68-D55248241C66}" sibTransId="{E14DE99B-B6C2-403B-8E0D-94F0A241BC19}"/>
    <dgm:cxn modelId="{D1208479-485F-4F76-BCD0-734A94197AC6}" type="presOf" srcId="{BB320905-36C5-48EA-B44B-2D26D7BD9E85}" destId="{8DE29206-EE2C-467D-805F-B68B956F5FB9}" srcOrd="0" destOrd="0" presId="urn:microsoft.com/office/officeart/2005/8/layout/chevron2"/>
    <dgm:cxn modelId="{C419B559-537B-4150-8C28-E1BF5A9D86CF}" srcId="{B859497A-B7AA-4399-A949-C65FA1B219CE}" destId="{E9FE706F-BA19-490A-92A3-B3E55F6868A1}" srcOrd="0" destOrd="0" parTransId="{4EDD0D22-C5BA-499C-AE27-979DBB3E80B7}" sibTransId="{5BD57EED-A5B5-4CDF-8E82-30FCD184AD32}"/>
    <dgm:cxn modelId="{4EA8FC87-2614-4725-BE75-3D591DD275AB}" type="presOf" srcId="{F40A9580-FE99-43C6-A31A-564FD768A64D}" destId="{07603EB2-3ED5-42C6-BA79-D75E33F32197}" srcOrd="0" destOrd="0" presId="urn:microsoft.com/office/officeart/2005/8/layout/chevron2"/>
    <dgm:cxn modelId="{3E0FBAA2-ADC0-4518-943C-3B63243C5E78}" type="presOf" srcId="{B29E58D7-7868-48EA-B773-908F5DA9C7CC}" destId="{ABE1DFAA-1FBE-4F90-BBC7-AC6D059138B0}" srcOrd="0" destOrd="0" presId="urn:microsoft.com/office/officeart/2005/8/layout/chevron2"/>
    <dgm:cxn modelId="{A95264D5-64E1-4D86-AA85-725BEB251392}" srcId="{B29E58D7-7868-48EA-B773-908F5DA9C7CC}" destId="{F40A9580-FE99-43C6-A31A-564FD768A64D}" srcOrd="0" destOrd="0" parTransId="{77151FA1-A596-4D3F-A1D1-D4BBA8117FCA}" sibTransId="{57569379-4C0D-4A04-B8AC-220FA03317EC}"/>
    <dgm:cxn modelId="{E0CD62D7-44DB-44FB-A736-D48B92DDF046}" type="presOf" srcId="{B859497A-B7AA-4399-A949-C65FA1B219CE}" destId="{9001ABB8-F323-4862-9FCE-EFFD5AC7120E}" srcOrd="0" destOrd="0" presId="urn:microsoft.com/office/officeart/2005/8/layout/chevron2"/>
    <dgm:cxn modelId="{69456ADF-F10F-40D9-9E50-82471A9D762A}" type="presOf" srcId="{FA551C35-3AA8-411C-8192-77E52CFFB480}" destId="{55497A08-C892-4DF0-AFD8-802CB1B8BA28}" srcOrd="0" destOrd="0" presId="urn:microsoft.com/office/officeart/2005/8/layout/chevron2"/>
    <dgm:cxn modelId="{7F657AE6-27DE-4F31-A6A8-EC64979AFA89}" srcId="{FA551C35-3AA8-411C-8192-77E52CFFB480}" destId="{B29E58D7-7868-48EA-B773-908F5DA9C7CC}" srcOrd="0" destOrd="0" parTransId="{2AB34A45-E6FC-466C-B6B9-707E52AC176A}" sibTransId="{A7ECD17C-89BE-4252-8E15-64F7C7B19481}"/>
    <dgm:cxn modelId="{AEF45AF5-1DB2-43F4-9BE8-895D47FA2716}" srcId="{ECC9D086-8BE8-4E0C-8F7C-4BC00C293249}" destId="{BB320905-36C5-48EA-B44B-2D26D7BD9E85}" srcOrd="0" destOrd="0" parTransId="{9B9354F9-3F6F-48AE-8220-7CD9A15CD03C}" sibTransId="{0AD81F12-020A-41DE-BF28-FBFA6F51366C}"/>
    <dgm:cxn modelId="{919A8192-8770-4C12-80F7-1169A70C4D28}" type="presParOf" srcId="{55497A08-C892-4DF0-AFD8-802CB1B8BA28}" destId="{07D00B89-A567-4CD9-A5F7-4FCED012E70F}" srcOrd="0" destOrd="0" presId="urn:microsoft.com/office/officeart/2005/8/layout/chevron2"/>
    <dgm:cxn modelId="{FE3A1648-1B58-4992-9D28-2B4D3315D39D}" type="presParOf" srcId="{07D00B89-A567-4CD9-A5F7-4FCED012E70F}" destId="{ABE1DFAA-1FBE-4F90-BBC7-AC6D059138B0}" srcOrd="0" destOrd="0" presId="urn:microsoft.com/office/officeart/2005/8/layout/chevron2"/>
    <dgm:cxn modelId="{4E9C88A9-2B34-4568-A0CF-A47F90A065F6}" type="presParOf" srcId="{07D00B89-A567-4CD9-A5F7-4FCED012E70F}" destId="{07603EB2-3ED5-42C6-BA79-D75E33F32197}" srcOrd="1" destOrd="0" presId="urn:microsoft.com/office/officeart/2005/8/layout/chevron2"/>
    <dgm:cxn modelId="{A2662EBB-2BAD-4527-B805-D45563C32EB2}" type="presParOf" srcId="{55497A08-C892-4DF0-AFD8-802CB1B8BA28}" destId="{5E8A54E3-F4ED-4768-A180-975BFF682D4C}" srcOrd="1" destOrd="0" presId="urn:microsoft.com/office/officeart/2005/8/layout/chevron2"/>
    <dgm:cxn modelId="{96CA66F5-E82C-4FEE-B403-A13238A8F6C2}" type="presParOf" srcId="{55497A08-C892-4DF0-AFD8-802CB1B8BA28}" destId="{D6679189-AF61-4A68-B6FB-AC039FA7D6D8}" srcOrd="2" destOrd="0" presId="urn:microsoft.com/office/officeart/2005/8/layout/chevron2"/>
    <dgm:cxn modelId="{846ECE3C-3C35-4047-814C-18FD59DD54B8}" type="presParOf" srcId="{D6679189-AF61-4A68-B6FB-AC039FA7D6D8}" destId="{24333D72-0148-4359-B8FE-1B5E8D259637}" srcOrd="0" destOrd="0" presId="urn:microsoft.com/office/officeart/2005/8/layout/chevron2"/>
    <dgm:cxn modelId="{2C01678E-92A5-4AF9-ACEF-AD257AD7DFF2}" type="presParOf" srcId="{D6679189-AF61-4A68-B6FB-AC039FA7D6D8}" destId="{8DE29206-EE2C-467D-805F-B68B956F5FB9}" srcOrd="1" destOrd="0" presId="urn:microsoft.com/office/officeart/2005/8/layout/chevron2"/>
    <dgm:cxn modelId="{A38E1D2A-47B1-41B0-810B-FB8F7C9864C2}" type="presParOf" srcId="{55497A08-C892-4DF0-AFD8-802CB1B8BA28}" destId="{BF258734-6977-4183-8D04-02DF13BAC305}" srcOrd="3" destOrd="0" presId="urn:microsoft.com/office/officeart/2005/8/layout/chevron2"/>
    <dgm:cxn modelId="{04AC6107-3D5E-4B64-89FF-ECD37D267CC3}" type="presParOf" srcId="{55497A08-C892-4DF0-AFD8-802CB1B8BA28}" destId="{42DB988C-D368-4013-862F-823BBF8F1F11}" srcOrd="4" destOrd="0" presId="urn:microsoft.com/office/officeart/2005/8/layout/chevron2"/>
    <dgm:cxn modelId="{5FBBE07F-D230-47EA-BA8A-737378139193}" type="presParOf" srcId="{42DB988C-D368-4013-862F-823BBF8F1F11}" destId="{9001ABB8-F323-4862-9FCE-EFFD5AC7120E}" srcOrd="0" destOrd="0" presId="urn:microsoft.com/office/officeart/2005/8/layout/chevron2"/>
    <dgm:cxn modelId="{80B82D00-3BA5-4FBE-AAA0-6288BF26DDA3}" type="presParOf" srcId="{42DB988C-D368-4013-862F-823BBF8F1F11}" destId="{18F5DC0B-9C8D-4168-AB38-A190F34C873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1DFAA-1FBE-4F90-BBC7-AC6D059138B0}">
      <dsp:nvSpPr>
        <dsp:cNvPr id="0" name=""/>
        <dsp:cNvSpPr/>
      </dsp:nvSpPr>
      <dsp:spPr>
        <a:xfrm rot="5400000">
          <a:off x="-222646" y="223826"/>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生成模型</a:t>
          </a:r>
        </a:p>
      </dsp:txBody>
      <dsp:txXfrm rot="-5400000">
        <a:off x="1" y="520688"/>
        <a:ext cx="1039018" cy="445294"/>
      </dsp:txXfrm>
    </dsp:sp>
    <dsp:sp modelId="{07603EB2-3ED5-42C6-BA79-D75E33F32197}">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baseline="0" dirty="0">
              <a:latin typeface="微软雅黑" panose="020B0503020204020204" pitchFamily="34" charset="-122"/>
              <a:ea typeface="微软雅黑" panose="020B0503020204020204" pitchFamily="34" charset="-122"/>
            </a:rPr>
            <a:t>基于</a:t>
          </a:r>
          <a:r>
            <a:rPr lang="en-US" altLang="zh-CN" sz="1900" kern="1200" baseline="0" dirty="0">
              <a:latin typeface="微软雅黑" panose="020B0503020204020204" pitchFamily="34" charset="-122"/>
              <a:ea typeface="微软雅黑" panose="020B0503020204020204" pitchFamily="34" charset="-122"/>
            </a:rPr>
            <a:t>DCGAN</a:t>
          </a:r>
          <a:endParaRPr lang="zh-CN" altLang="en-US" sz="1900" kern="1200" baseline="0" dirty="0">
            <a:latin typeface="微软雅黑" panose="020B0503020204020204" pitchFamily="34" charset="-122"/>
            <a:ea typeface="微软雅黑" panose="020B0503020204020204" pitchFamily="34" charset="-122"/>
          </a:endParaRPr>
        </a:p>
      </dsp:txBody>
      <dsp:txXfrm rot="-5400000">
        <a:off x="1039018" y="48278"/>
        <a:ext cx="5009883" cy="870607"/>
      </dsp:txXfrm>
    </dsp:sp>
    <dsp:sp modelId="{24333D72-0148-4359-B8FE-1B5E8D259637}">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711200">
            <a:lnSpc>
              <a:spcPct val="90000"/>
            </a:lnSpc>
            <a:spcBef>
              <a:spcPct val="0"/>
            </a:spcBef>
            <a:spcAft>
              <a:spcPct val="35000"/>
            </a:spcAft>
            <a:buNone/>
          </a:pPr>
          <a:r>
            <a:rPr lang="zh-CN" altLang="en-US" sz="1900" kern="1200" dirty="0">
              <a:solidFill>
                <a:srgbClr val="FFFFFF"/>
              </a:solidFill>
              <a:latin typeface="微软雅黑" panose="020B0503020204020204" pitchFamily="34" charset="-122"/>
              <a:ea typeface="微软雅黑" panose="020B0503020204020204" pitchFamily="34" charset="-122"/>
              <a:cs typeface="+mn-cs"/>
            </a:rPr>
            <a:t>合成</a:t>
          </a:r>
        </a:p>
      </dsp:txBody>
      <dsp:txXfrm rot="-5400000">
        <a:off x="1" y="1809352"/>
        <a:ext cx="1039018" cy="445294"/>
      </dsp:txXfrm>
    </dsp:sp>
    <dsp:sp modelId="{8DE29206-EE2C-467D-805F-B68B956F5FB9}">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预处理</a:t>
          </a:r>
        </a:p>
        <a:p>
          <a:pPr marL="171450" lvl="1" indent="-171450" algn="l" defTabSz="84455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纹理合成算法</a:t>
          </a:r>
        </a:p>
      </dsp:txBody>
      <dsp:txXfrm rot="-5400000">
        <a:off x="1039018" y="1336942"/>
        <a:ext cx="5009883" cy="870607"/>
      </dsp:txXfrm>
    </dsp:sp>
    <dsp:sp modelId="{9001ABB8-F323-4862-9FCE-EFFD5AC7120E}">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rgbClr val="FFFFFF"/>
              </a:solidFill>
              <a:latin typeface="微软雅黑" panose="020B0503020204020204" pitchFamily="34" charset="-122"/>
              <a:ea typeface="微软雅黑" panose="020B0503020204020204" pitchFamily="34" charset="-122"/>
              <a:cs typeface="+mn-cs"/>
            </a:rPr>
            <a:t>艺术控制</a:t>
          </a:r>
        </a:p>
      </dsp:txBody>
      <dsp:txXfrm rot="-5400000">
        <a:off x="1" y="3098016"/>
        <a:ext cx="1039018" cy="445294"/>
      </dsp:txXfrm>
    </dsp:sp>
    <dsp:sp modelId="{18F5DC0B-9C8D-4168-AB38-A190F34C873A}">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基于修改</a:t>
          </a:r>
          <a:r>
            <a:rPr lang="en-US" altLang="zh-CN" sz="1900" kern="1200" dirty="0">
              <a:latin typeface="微软雅黑" panose="020B0503020204020204" pitchFamily="34" charset="-122"/>
              <a:ea typeface="微软雅黑" panose="020B0503020204020204" pitchFamily="34" charset="-122"/>
            </a:rPr>
            <a:t>latent field</a:t>
          </a:r>
          <a:endParaRPr lang="zh-CN" altLang="en-US" sz="1900" kern="1200" dirty="0">
            <a:latin typeface="微软雅黑" panose="020B0503020204020204" pitchFamily="34" charset="-122"/>
            <a:ea typeface="微软雅黑" panose="020B0503020204020204" pitchFamily="34" charset="-122"/>
          </a:endParaRPr>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t>2019/12/25</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13</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6184"/>
            <a:ext cx="7886700" cy="1325033"/>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p14:dur="9"/>
    </mc:Choice>
    <mc:Fallback xmlns="">
      <p:transition/>
    </mc:Fallback>
  </mc:AlternateContent>
  <p:txStyles>
    <p:titleStyle>
      <a:lvl1pPr algn="ctr" rtl="0" fontAlgn="base">
        <a:spcBef>
          <a:spcPct val="0"/>
        </a:spcBef>
        <a:spcAft>
          <a:spcPct val="0"/>
        </a:spcAft>
        <a:defRPr sz="5865"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457200" indent="-457200" algn="l" rtl="0" fontAlgn="base">
        <a:spcBef>
          <a:spcPts val="130"/>
        </a:spcBef>
        <a:spcAft>
          <a:spcPct val="0"/>
        </a:spcAft>
        <a:buFont typeface="Arial" panose="020B0604020202020204" pitchFamily="34" charset="0"/>
        <a:buChar char="•"/>
        <a:defRPr sz="4265" kern="1200">
          <a:solidFill>
            <a:schemeClr val="tx1"/>
          </a:solidFill>
          <a:latin typeface="+mn-lt"/>
          <a:ea typeface="微软雅黑" panose="020B0503020204020204" pitchFamily="34" charset="-122"/>
          <a:cs typeface="+mn-cs"/>
        </a:defRPr>
      </a:lvl1pPr>
      <a:lvl2pPr marL="990600" indent="-381000" algn="l" rtl="0" fontAlgn="base">
        <a:spcBef>
          <a:spcPts val="130"/>
        </a:spcBef>
        <a:spcAft>
          <a:spcPct val="0"/>
        </a:spcAft>
        <a:buFont typeface="Arial" panose="020B0604020202020204" pitchFamily="34" charset="0"/>
        <a:buChar char="–"/>
        <a:defRPr sz="3735" kern="1200">
          <a:solidFill>
            <a:schemeClr val="tx1"/>
          </a:solidFill>
          <a:latin typeface="+mn-lt"/>
          <a:ea typeface="微软雅黑" panose="020B0503020204020204" pitchFamily="34" charset="-122"/>
          <a:cs typeface="+mn-cs"/>
        </a:defRPr>
      </a:lvl2pPr>
      <a:lvl3pPr marL="1524000" indent="-304800" algn="l" rtl="0" fontAlgn="base">
        <a:spcBef>
          <a:spcPts val="13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3pPr>
      <a:lvl4pPr marL="2133600" indent="-304800" algn="l" rtl="0" fontAlgn="base">
        <a:spcBef>
          <a:spcPts val="130"/>
        </a:spcBef>
        <a:spcAft>
          <a:spcPct val="0"/>
        </a:spcAft>
        <a:buFont typeface="Arial" panose="020B0604020202020204" pitchFamily="34" charset="0"/>
        <a:buChar char="–"/>
        <a:defRPr sz="2665" kern="1200">
          <a:solidFill>
            <a:schemeClr val="tx1"/>
          </a:solidFill>
          <a:latin typeface="+mn-lt"/>
          <a:ea typeface="微软雅黑" panose="020B0503020204020204" pitchFamily="34" charset="-122"/>
          <a:cs typeface="+mn-cs"/>
        </a:defRPr>
      </a:lvl4pPr>
      <a:lvl5pPr marL="2743200" indent="-304800" algn="l" rtl="0" fontAlgn="base">
        <a:spcBef>
          <a:spcPts val="130"/>
        </a:spcBef>
        <a:spcAft>
          <a:spcPct val="0"/>
        </a:spcAft>
        <a:buFont typeface="Arial" panose="020B0604020202020204" pitchFamily="34" charset="0"/>
        <a:buChar char="»"/>
        <a:defRPr sz="2665" kern="1200">
          <a:solidFill>
            <a:schemeClr val="tx1"/>
          </a:solidFill>
          <a:latin typeface="+mn-lt"/>
          <a:ea typeface="微软雅黑" panose="020B0503020204020204" pitchFamily="34" charset="-122"/>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5.xml"/><Relationship Id="rId1" Type="http://schemas.openxmlformats.org/officeDocument/2006/relationships/themeOverride" Target="../theme/themeOverride10.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themeOverride" Target="../theme/themeOverride11.xml"/><Relationship Id="rId5" Type="http://schemas.openxmlformats.org/officeDocument/2006/relationships/image" Target="../media/image3.emf"/><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3.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5.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5.xml"/><Relationship Id="rId1" Type="http://schemas.openxmlformats.org/officeDocument/2006/relationships/themeOverride" Target="../theme/themeOverride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stretch>
            <a:fillRect/>
          </a:stretch>
        </p:blipFill>
        <p:spPr>
          <a:xfrm>
            <a:off x="-29498" y="1268760"/>
            <a:ext cx="3665394" cy="4497782"/>
          </a:xfrm>
          <a:prstGeom prst="rect">
            <a:avLst/>
          </a:prstGeom>
        </p:spPr>
      </p:pic>
      <p:sp>
        <p:nvSpPr>
          <p:cNvPr id="8" name="矩形 7"/>
          <p:cNvSpPr/>
          <p:nvPr/>
        </p:nvSpPr>
        <p:spPr>
          <a:xfrm>
            <a:off x="5147945" y="2030730"/>
            <a:ext cx="2781300" cy="1322070"/>
          </a:xfrm>
          <a:prstGeom prst="rect">
            <a:avLst/>
          </a:prstGeom>
        </p:spPr>
        <p:txBody>
          <a:bodyPr wrap="square">
            <a:spAutoFit/>
          </a:bodyPr>
          <a:lstStyle/>
          <a:p>
            <a:pPr fontAlgn="auto">
              <a:spcBef>
                <a:spcPts val="0"/>
              </a:spcBef>
              <a:spcAft>
                <a:spcPts val="0"/>
              </a:spcAft>
              <a:defRPr/>
            </a:pPr>
            <a:endParaRPr lang="zh-CN" altLang="en-US" sz="8000" spc="300" dirty="0">
              <a:solidFill>
                <a:srgbClr val="0F3041"/>
              </a:solidFill>
              <a:latin typeface="微软雅黑" panose="020B0503020204020204" pitchFamily="34" charset="-122"/>
              <a:ea typeface="微软雅黑" panose="020B0503020204020204" pitchFamily="34" charset="-122"/>
              <a:cs typeface="+mn-ea"/>
              <a:sym typeface="+mn-lt"/>
            </a:endParaRPr>
          </a:p>
        </p:txBody>
      </p:sp>
      <p:sp>
        <p:nvSpPr>
          <p:cNvPr id="9" name="TextBox 7"/>
          <p:cNvSpPr>
            <a:spLocks noChangeArrowheads="1"/>
          </p:cNvSpPr>
          <p:nvPr/>
        </p:nvSpPr>
        <p:spPr bwMode="auto">
          <a:xfrm>
            <a:off x="2921538" y="2951102"/>
            <a:ext cx="597666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0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TileGAN</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大规模非均匀纹理生成</a:t>
            </a:r>
          </a:p>
        </p:txBody>
      </p:sp>
      <p:sp>
        <p:nvSpPr>
          <p:cNvPr id="10" name="TextBox 7"/>
          <p:cNvSpPr>
            <a:spLocks noChangeArrowheads="1"/>
          </p:cNvSpPr>
          <p:nvPr/>
        </p:nvSpPr>
        <p:spPr bwMode="auto">
          <a:xfrm>
            <a:off x="3245574" y="3812877"/>
            <a:ext cx="5328591"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王瀚林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21951127</a:t>
            </a:r>
            <a:endParaRPr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FE00BF1-F560-421F-80FE-831D50410754}"/>
              </a:ext>
            </a:extLst>
          </p:cNvPr>
          <p:cNvSpPr/>
          <p:nvPr/>
        </p:nvSpPr>
        <p:spPr>
          <a:xfrm>
            <a:off x="2921538" y="3258879"/>
            <a:ext cx="6011517" cy="369332"/>
          </a:xfrm>
          <a:prstGeom prst="rect">
            <a:avLst/>
          </a:prstGeom>
          <a:noFill/>
        </p:spPr>
        <p:txBody>
          <a:bodyPr wrap="none" lIns="91440" tIns="45720" rIns="91440" bIns="45720">
            <a:spAutoFit/>
          </a:bodyPr>
          <a:lstStyle/>
          <a:p>
            <a:pPr algn="ctr"/>
            <a:r>
              <a:rPr lang="en-US" altLang="zh-CN" dirty="0" err="1">
                <a:ln w="0"/>
                <a:effectLst>
                  <a:outerShdw blurRad="38100" dist="19050" dir="2700000" algn="tl" rotWithShape="0">
                    <a:schemeClr val="dk1">
                      <a:alpha val="40000"/>
                    </a:schemeClr>
                  </a:outerShdw>
                </a:effectLst>
              </a:rPr>
              <a:t>TileGAN</a:t>
            </a:r>
            <a:r>
              <a:rPr lang="en-US" altLang="zh-CN" dirty="0">
                <a:ln w="0"/>
                <a:effectLst>
                  <a:outerShdw blurRad="38100" dist="19050" dir="2700000" algn="tl" rotWithShape="0">
                    <a:schemeClr val="dk1">
                      <a:alpha val="40000"/>
                    </a:schemeClr>
                  </a:outerShdw>
                </a:effectLst>
              </a:rPr>
              <a:t>: Synthesis of Large-Scale Non-Homogeneous Textures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EBEB05-241E-4F78-99FC-CEF8FA0452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451" y="3378513"/>
            <a:ext cx="8744384" cy="2304256"/>
          </a:xfrm>
          <a:prstGeom prst="rect">
            <a:avLst/>
          </a:prstGeom>
          <a:noFill/>
          <a:ln>
            <a:noFill/>
          </a:ln>
        </p:spPr>
      </p:pic>
      <p:grpSp>
        <p:nvGrpSpPr>
          <p:cNvPr id="5" name="组合 4">
            <a:extLst>
              <a:ext uri="{FF2B5EF4-FFF2-40B4-BE49-F238E27FC236}">
                <a16:creationId xmlns:a16="http://schemas.microsoft.com/office/drawing/2014/main" id="{A588AA92-CD0C-463E-BE01-1A6AAAD4D7F6}"/>
              </a:ext>
            </a:extLst>
          </p:cNvPr>
          <p:cNvGrpSpPr/>
          <p:nvPr/>
        </p:nvGrpSpPr>
        <p:grpSpPr>
          <a:xfrm>
            <a:off x="574880" y="548680"/>
            <a:ext cx="7994015" cy="3059448"/>
            <a:chOff x="1735" y="2175"/>
            <a:chExt cx="10660" cy="4080"/>
          </a:xfrm>
        </p:grpSpPr>
        <p:sp>
          <p:nvSpPr>
            <p:cNvPr id="6" name="Title 1">
              <a:extLst>
                <a:ext uri="{FF2B5EF4-FFF2-40B4-BE49-F238E27FC236}">
                  <a16:creationId xmlns:a16="http://schemas.microsoft.com/office/drawing/2014/main" id="{09010C2F-BEC5-4180-BC3F-5B3FC3145A45}"/>
                </a:ext>
              </a:extLst>
            </p:cNvPr>
            <p:cNvSpPr txBox="1"/>
            <p:nvPr/>
          </p:nvSpPr>
          <p:spPr>
            <a:xfrm>
              <a:off x="5329" y="2175"/>
              <a:ext cx="3354" cy="598"/>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合成过程算法</a:t>
              </a:r>
            </a:p>
          </p:txBody>
        </p:sp>
        <p:sp>
          <p:nvSpPr>
            <p:cNvPr id="7" name="文本框 6">
              <a:extLst>
                <a:ext uri="{FF2B5EF4-FFF2-40B4-BE49-F238E27FC236}">
                  <a16:creationId xmlns:a16="http://schemas.microsoft.com/office/drawing/2014/main" id="{92C0B028-077D-4213-B099-CC307A1F31AF}"/>
                </a:ext>
              </a:extLst>
            </p:cNvPr>
            <p:cNvSpPr txBox="1"/>
            <p:nvPr/>
          </p:nvSpPr>
          <p:spPr>
            <a:xfrm>
              <a:off x="1735" y="3423"/>
              <a:ext cx="10660" cy="2832"/>
            </a:xfrm>
            <a:prstGeom prst="rect">
              <a:avLst/>
            </a:prstGeom>
            <a:noFill/>
          </p:spPr>
          <p:txBody>
            <a:bodyPr wrap="square" lIns="0" tIns="0" rIns="0" bIns="0" rtlCol="0">
              <a:spAutoFit/>
            </a:bodyPr>
            <a:lstStyle/>
            <a:p>
              <a:pPr>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算法整体思路是将生成器以第</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l</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层为界分割为两部分。</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通过从预处理过程中得到的</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中挑选合适的图块进行剪裁拼接，将大规模的拼接结果输入生成器的后半段，最终输出大规模的纹理。</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对图块合适与否的衡量方式首先考虑了潜在场中的每个图块与引导图像</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中对应区域的相似性，之后也考虑了每个图块与其相邻区域之间的相似性。</a:t>
              </a:r>
            </a:p>
            <a:p>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C614AE8F-EB8D-42A5-AB2A-1E9E193A183C}"/>
                </a:ext>
              </a:extLst>
            </p:cNvPr>
            <p:cNvCxnSpPr/>
            <p:nvPr/>
          </p:nvCxnSpPr>
          <p:spPr>
            <a:xfrm>
              <a:off x="1735" y="3201"/>
              <a:ext cx="10542" cy="0"/>
            </a:xfrm>
            <a:prstGeom prst="line">
              <a:avLst/>
            </a:prstGeom>
            <a:ln w="44450"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5221963"/>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80112" y="1556792"/>
            <a:ext cx="1872743" cy="2553335"/>
          </a:xfrm>
          <a:prstGeom prst="rect">
            <a:avLst/>
          </a:prstGeom>
        </p:spPr>
        <p:txBody>
          <a:bodyPr wrap="square">
            <a:spAutoFit/>
          </a:bodyPr>
          <a:lstStyle/>
          <a:p>
            <a:pPr fontAlgn="auto">
              <a:spcBef>
                <a:spcPts val="0"/>
              </a:spcBef>
              <a:spcAft>
                <a:spcPts val="0"/>
              </a:spcAft>
              <a:defRPr/>
            </a:pPr>
            <a:r>
              <a:rPr lang="en-US" altLang="zh-CN" sz="8000" spc="300" dirty="0">
                <a:solidFill>
                  <a:schemeClr val="bg1"/>
                </a:solidFill>
                <a:latin typeface="Agency FB" panose="020B0503020202020204" pitchFamily="34" charset="0"/>
                <a:cs typeface="+mn-ea"/>
                <a:sym typeface="+mn-lt"/>
              </a:rPr>
              <a:t>2019</a:t>
            </a:r>
            <a:endParaRPr lang="zh-CN" altLang="en-US" sz="8000" spc="300" dirty="0">
              <a:solidFill>
                <a:schemeClr val="bg1"/>
              </a:solidFill>
              <a:latin typeface="Agency FB" panose="020B0503020202020204" pitchFamily="34" charset="0"/>
              <a:cs typeface="+mn-ea"/>
              <a:sym typeface="+mn-lt"/>
            </a:endParaRPr>
          </a:p>
        </p:txBody>
      </p:sp>
      <p:sp>
        <p:nvSpPr>
          <p:cNvPr id="11" name="矩形 10"/>
          <p:cNvSpPr/>
          <p:nvPr/>
        </p:nvSpPr>
        <p:spPr>
          <a:xfrm>
            <a:off x="6156176" y="2708920"/>
            <a:ext cx="1574747" cy="829945"/>
          </a:xfrm>
          <a:prstGeom prst="rect">
            <a:avLst/>
          </a:prstGeom>
        </p:spPr>
        <p:txBody>
          <a:bodyPr wrap="square">
            <a:spAutoFit/>
          </a:bodyPr>
          <a:lstStyle/>
          <a:p>
            <a:pPr fontAlgn="auto">
              <a:spcBef>
                <a:spcPts val="0"/>
              </a:spcBef>
              <a:spcAft>
                <a:spcPts val="0"/>
              </a:spcAft>
              <a:defRPr/>
            </a:pPr>
            <a:r>
              <a:rPr lang="en-US" altLang="zh-CN" sz="4800" spc="300" dirty="0">
                <a:solidFill>
                  <a:schemeClr val="tx1">
                    <a:lumMod val="65000"/>
                    <a:lumOff val="35000"/>
                  </a:schemeClr>
                </a:solidFill>
                <a:latin typeface="Berlin Sans FB Demi" panose="020E0802020502020306" pitchFamily="34" charset="0"/>
                <a:cs typeface="+mn-ea"/>
                <a:sym typeface="+mn-lt"/>
              </a:rPr>
              <a:t>03</a:t>
            </a:r>
            <a:endParaRPr lang="zh-CN" altLang="en-US" sz="4800" spc="300" dirty="0">
              <a:solidFill>
                <a:schemeClr val="tx1">
                  <a:lumMod val="65000"/>
                  <a:lumOff val="35000"/>
                </a:schemeClr>
              </a:solidFill>
              <a:latin typeface="Berlin Sans FB Demi" panose="020E0802020502020306" pitchFamily="34" charset="0"/>
              <a:cs typeface="+mn-ea"/>
              <a:sym typeface="+mn-lt"/>
            </a:endParaRPr>
          </a:p>
        </p:txBody>
      </p:sp>
      <p:sp>
        <p:nvSpPr>
          <p:cNvPr id="12" name="TextBox 7"/>
          <p:cNvSpPr>
            <a:spLocks noChangeArrowheads="1"/>
          </p:cNvSpPr>
          <p:nvPr/>
        </p:nvSpPr>
        <p:spPr bwMode="auto">
          <a:xfrm>
            <a:off x="5310937" y="3395901"/>
            <a:ext cx="264543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研究创新点</a:t>
            </a:r>
          </a:p>
        </p:txBody>
      </p:sp>
      <p:pic>
        <p:nvPicPr>
          <p:cNvPr id="7" name="图片 6"/>
          <p:cNvPicPr>
            <a:picLocks noChangeAspect="1"/>
          </p:cNvPicPr>
          <p:nvPr/>
        </p:nvPicPr>
        <p:blipFill>
          <a:blip r:embed="rId4" cstate="print"/>
          <a:stretch>
            <a:fillRect/>
          </a:stretch>
        </p:blipFill>
        <p:spPr>
          <a:xfrm>
            <a:off x="489026" y="1268760"/>
            <a:ext cx="3665394" cy="449778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p:nvPr/>
        </p:nvSpPr>
        <p:spPr>
          <a:xfrm>
            <a:off x="467544" y="40466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defRPr/>
            </a:pP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a:extLst>
              <a:ext uri="{FF2B5EF4-FFF2-40B4-BE49-F238E27FC236}">
                <a16:creationId xmlns:a16="http://schemas.microsoft.com/office/drawing/2014/main" id="{984F9FD8-92FD-4724-8C60-E9057BCCA88B}"/>
              </a:ext>
            </a:extLst>
          </p:cNvPr>
          <p:cNvPicPr>
            <a:picLocks noChangeAspect="1"/>
          </p:cNvPicPr>
          <p:nvPr/>
        </p:nvPicPr>
        <p:blipFill>
          <a:blip r:embed="rId4"/>
          <a:stretch>
            <a:fillRect/>
          </a:stretch>
        </p:blipFill>
        <p:spPr>
          <a:xfrm>
            <a:off x="2987824" y="4401977"/>
            <a:ext cx="3914775" cy="2047875"/>
          </a:xfrm>
          <a:prstGeom prst="rect">
            <a:avLst/>
          </a:prstGeom>
        </p:spPr>
      </p:pic>
      <p:grpSp>
        <p:nvGrpSpPr>
          <p:cNvPr id="37" name="组合 36">
            <a:extLst>
              <a:ext uri="{FF2B5EF4-FFF2-40B4-BE49-F238E27FC236}">
                <a16:creationId xmlns:a16="http://schemas.microsoft.com/office/drawing/2014/main" id="{D7212B28-5601-4532-990A-5C371EBFF510}"/>
              </a:ext>
            </a:extLst>
          </p:cNvPr>
          <p:cNvGrpSpPr/>
          <p:nvPr/>
        </p:nvGrpSpPr>
        <p:grpSpPr>
          <a:xfrm>
            <a:off x="574880" y="548681"/>
            <a:ext cx="7994015" cy="3893302"/>
            <a:chOff x="1735" y="2175"/>
            <a:chExt cx="10660" cy="5192"/>
          </a:xfrm>
        </p:grpSpPr>
        <p:sp>
          <p:nvSpPr>
            <p:cNvPr id="38" name="Title 1">
              <a:extLst>
                <a:ext uri="{FF2B5EF4-FFF2-40B4-BE49-F238E27FC236}">
                  <a16:creationId xmlns:a16="http://schemas.microsoft.com/office/drawing/2014/main" id="{4C746710-03B9-4EBE-AAB4-3F4A8C207C2E}"/>
                </a:ext>
              </a:extLst>
            </p:cNvPr>
            <p:cNvSpPr txBox="1"/>
            <p:nvPr/>
          </p:nvSpPr>
          <p:spPr>
            <a:xfrm>
              <a:off x="5329" y="2175"/>
              <a:ext cx="3354" cy="598"/>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研究创新点</a:t>
              </a:r>
            </a:p>
          </p:txBody>
        </p:sp>
        <p:sp>
          <p:nvSpPr>
            <p:cNvPr id="39" name="文本框 38">
              <a:extLst>
                <a:ext uri="{FF2B5EF4-FFF2-40B4-BE49-F238E27FC236}">
                  <a16:creationId xmlns:a16="http://schemas.microsoft.com/office/drawing/2014/main" id="{E72BB336-32B0-4ACC-B478-460EF3C594FB}"/>
                </a:ext>
              </a:extLst>
            </p:cNvPr>
            <p:cNvSpPr txBox="1"/>
            <p:nvPr/>
          </p:nvSpPr>
          <p:spPr>
            <a:xfrm>
              <a:off x="1735" y="3423"/>
              <a:ext cx="10660" cy="3944"/>
            </a:xfrm>
            <a:prstGeom prst="rect">
              <a:avLst/>
            </a:prstGeom>
            <a:noFill/>
          </p:spPr>
          <p:txBody>
            <a:bodyPr wrap="square" lIns="0" tIns="0" rIns="0" bIns="0" rtlCol="0">
              <a:spAutoFit/>
            </a:bodyPr>
            <a:lstStyle/>
            <a:p>
              <a:pPr>
                <a:lnSpc>
                  <a:spcPct val="15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论文中作者面对大规模输出的问题，选择提出了一种更加灵活的中间层拼接算法，使得该纹理生成算法可以用于生成近乎不限规模的图像，而又保持整体与局部上的纹理特征。</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算法考虑到了应用时中的操作反馈速度，将算法分割，在首次进行纹理快速生成，再在后台逐步优化纹理，使交互体验得到改善。网络的卷积结构在局部纹理更新上更加快捷，在艺术控制界面的实现上有天然优势。</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当前存在的缺陷主要是在缺乏在大规模图像生成时的内存管理优化方法。以及面对极端情况时的生成效果缺陷。</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0" name="直接连接符 39">
              <a:extLst>
                <a:ext uri="{FF2B5EF4-FFF2-40B4-BE49-F238E27FC236}">
                  <a16:creationId xmlns:a16="http://schemas.microsoft.com/office/drawing/2014/main" id="{F4379DC6-43D1-4CA6-8294-0A8FB1E68A81}"/>
                </a:ext>
              </a:extLst>
            </p:cNvPr>
            <p:cNvCxnSpPr/>
            <p:nvPr/>
          </p:nvCxnSpPr>
          <p:spPr>
            <a:xfrm>
              <a:off x="1735" y="3201"/>
              <a:ext cx="10542" cy="0"/>
            </a:xfrm>
            <a:prstGeom prst="line">
              <a:avLst/>
            </a:prstGeom>
            <a:ln w="44450"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80112" y="1556792"/>
            <a:ext cx="1872743" cy="2553335"/>
          </a:xfrm>
          <a:prstGeom prst="rect">
            <a:avLst/>
          </a:prstGeom>
        </p:spPr>
        <p:txBody>
          <a:bodyPr wrap="square">
            <a:spAutoFit/>
          </a:bodyPr>
          <a:lstStyle/>
          <a:p>
            <a:pPr fontAlgn="auto">
              <a:spcBef>
                <a:spcPts val="0"/>
              </a:spcBef>
              <a:spcAft>
                <a:spcPts val="0"/>
              </a:spcAft>
              <a:defRPr/>
            </a:pPr>
            <a:r>
              <a:rPr lang="en-US" altLang="zh-CN" sz="8000" spc="300" dirty="0">
                <a:solidFill>
                  <a:schemeClr val="bg1"/>
                </a:solidFill>
                <a:latin typeface="Agency FB" panose="020B0503020202020204" pitchFamily="34" charset="0"/>
                <a:cs typeface="+mn-ea"/>
                <a:sym typeface="+mn-lt"/>
              </a:rPr>
              <a:t>2019</a:t>
            </a:r>
            <a:endParaRPr lang="zh-CN" altLang="en-US" sz="8000" spc="300" dirty="0">
              <a:solidFill>
                <a:schemeClr val="bg1"/>
              </a:solidFill>
              <a:latin typeface="Agency FB" panose="020B0503020202020204" pitchFamily="34" charset="0"/>
              <a:cs typeface="+mn-ea"/>
              <a:sym typeface="+mn-lt"/>
            </a:endParaRPr>
          </a:p>
        </p:txBody>
      </p:sp>
      <p:sp>
        <p:nvSpPr>
          <p:cNvPr id="11" name="矩形 10"/>
          <p:cNvSpPr/>
          <p:nvPr/>
        </p:nvSpPr>
        <p:spPr>
          <a:xfrm>
            <a:off x="6156176" y="2708920"/>
            <a:ext cx="1574747" cy="829945"/>
          </a:xfrm>
          <a:prstGeom prst="rect">
            <a:avLst/>
          </a:prstGeom>
        </p:spPr>
        <p:txBody>
          <a:bodyPr wrap="square">
            <a:spAutoFit/>
          </a:bodyPr>
          <a:lstStyle/>
          <a:p>
            <a:pPr fontAlgn="auto">
              <a:spcBef>
                <a:spcPts val="0"/>
              </a:spcBef>
              <a:spcAft>
                <a:spcPts val="0"/>
              </a:spcAft>
              <a:defRPr/>
            </a:pPr>
            <a:r>
              <a:rPr lang="en-US" altLang="zh-CN" sz="4800" spc="300" dirty="0">
                <a:solidFill>
                  <a:schemeClr val="tx1">
                    <a:lumMod val="65000"/>
                    <a:lumOff val="35000"/>
                  </a:schemeClr>
                </a:solidFill>
                <a:latin typeface="Berlin Sans FB Demi" panose="020E0802020502020306" pitchFamily="34" charset="0"/>
                <a:cs typeface="+mn-ea"/>
                <a:sym typeface="+mn-lt"/>
              </a:rPr>
              <a:t>04</a:t>
            </a:r>
            <a:endParaRPr lang="zh-CN" altLang="en-US" sz="4800" spc="300" dirty="0">
              <a:solidFill>
                <a:schemeClr val="tx1">
                  <a:lumMod val="65000"/>
                  <a:lumOff val="35000"/>
                </a:schemeClr>
              </a:solidFill>
              <a:latin typeface="Berlin Sans FB Demi" panose="020E0802020502020306" pitchFamily="34" charset="0"/>
              <a:cs typeface="+mn-ea"/>
              <a:sym typeface="+mn-lt"/>
            </a:endParaRPr>
          </a:p>
        </p:txBody>
      </p:sp>
      <p:sp>
        <p:nvSpPr>
          <p:cNvPr id="12" name="TextBox 7"/>
          <p:cNvSpPr>
            <a:spLocks noChangeArrowheads="1"/>
          </p:cNvSpPr>
          <p:nvPr/>
        </p:nvSpPr>
        <p:spPr bwMode="auto">
          <a:xfrm>
            <a:off x="5310937" y="3395901"/>
            <a:ext cx="2645439" cy="36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项目成果</a:t>
            </a:r>
          </a:p>
        </p:txBody>
      </p:sp>
      <p:pic>
        <p:nvPicPr>
          <p:cNvPr id="7" name="图片 6"/>
          <p:cNvPicPr>
            <a:picLocks noChangeAspect="1"/>
          </p:cNvPicPr>
          <p:nvPr/>
        </p:nvPicPr>
        <p:blipFill>
          <a:blip r:embed="rId4" cstate="print"/>
          <a:stretch>
            <a:fillRect/>
          </a:stretch>
        </p:blipFill>
        <p:spPr>
          <a:xfrm>
            <a:off x="489026" y="1268760"/>
            <a:ext cx="3665394" cy="449778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9D1CB508-3D32-4D11-A954-BF270E941B0D}"/>
              </a:ext>
            </a:extLst>
          </p:cNvPr>
          <p:cNvGrpSpPr/>
          <p:nvPr/>
        </p:nvGrpSpPr>
        <p:grpSpPr>
          <a:xfrm>
            <a:off x="574880" y="548681"/>
            <a:ext cx="7994015" cy="2964219"/>
            <a:chOff x="1735" y="2175"/>
            <a:chExt cx="10660" cy="3953"/>
          </a:xfrm>
        </p:grpSpPr>
        <p:sp>
          <p:nvSpPr>
            <p:cNvPr id="33" name="Title 1">
              <a:extLst>
                <a:ext uri="{FF2B5EF4-FFF2-40B4-BE49-F238E27FC236}">
                  <a16:creationId xmlns:a16="http://schemas.microsoft.com/office/drawing/2014/main" id="{0E0629CF-2742-404A-B882-539C388465FB}"/>
                </a:ext>
              </a:extLst>
            </p:cNvPr>
            <p:cNvSpPr txBox="1"/>
            <p:nvPr/>
          </p:nvSpPr>
          <p:spPr>
            <a:xfrm>
              <a:off x="5329" y="2175"/>
              <a:ext cx="3354" cy="598"/>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成果应用</a:t>
              </a:r>
            </a:p>
          </p:txBody>
        </p:sp>
        <p:sp>
          <p:nvSpPr>
            <p:cNvPr id="34" name="文本框 33">
              <a:extLst>
                <a:ext uri="{FF2B5EF4-FFF2-40B4-BE49-F238E27FC236}">
                  <a16:creationId xmlns:a16="http://schemas.microsoft.com/office/drawing/2014/main" id="{9CF1ADD9-80A7-4913-A4B3-6D3B2DB8BDC0}"/>
                </a:ext>
              </a:extLst>
            </p:cNvPr>
            <p:cNvSpPr txBox="1"/>
            <p:nvPr/>
          </p:nvSpPr>
          <p:spPr>
            <a:xfrm>
              <a:off x="1735" y="3423"/>
              <a:ext cx="10660" cy="2705"/>
            </a:xfrm>
            <a:prstGeom prst="rect">
              <a:avLst/>
            </a:prstGeom>
            <a:noFill/>
          </p:spPr>
          <p:txBody>
            <a:bodyPr wrap="square" lIns="0" tIns="0" rIns="0" bIns="0" rtlCol="0">
              <a:spAutoFit/>
            </a:bodyPr>
            <a:lstStyle/>
            <a:p>
              <a:pPr>
                <a:lnSpc>
                  <a:spcPct val="15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       论文中的算法主要用于大规模的纹理生成，可以用于高分辨率的艺术创作以及高精度大规模地图纹理的生成。</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算法对艺术控制的添加十分友好，可以进一步扩展作为更加专业的图像处理工具来使用。同样可以用于像游戏、影视等规模较大且需要艺术控制功能的场景。</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5" name="直接连接符 34">
              <a:extLst>
                <a:ext uri="{FF2B5EF4-FFF2-40B4-BE49-F238E27FC236}">
                  <a16:creationId xmlns:a16="http://schemas.microsoft.com/office/drawing/2014/main" id="{908802BA-8F98-40BA-93D6-C3AAF2212539}"/>
                </a:ext>
              </a:extLst>
            </p:cNvPr>
            <p:cNvCxnSpPr/>
            <p:nvPr/>
          </p:nvCxnSpPr>
          <p:spPr>
            <a:xfrm>
              <a:off x="1735" y="3201"/>
              <a:ext cx="10542" cy="0"/>
            </a:xfrm>
            <a:prstGeom prst="line">
              <a:avLst/>
            </a:prstGeom>
            <a:ln w="44450"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7" name="图片 36">
            <a:extLst>
              <a:ext uri="{FF2B5EF4-FFF2-40B4-BE49-F238E27FC236}">
                <a16:creationId xmlns:a16="http://schemas.microsoft.com/office/drawing/2014/main" id="{E1BF1809-D604-4CA9-9EA7-45DEF322B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4293096"/>
            <a:ext cx="4724400" cy="1752600"/>
          </a:xfrm>
          <a:prstGeom prst="rect">
            <a:avLst/>
          </a:prstGeom>
        </p:spPr>
      </p:pic>
      <p:pic>
        <p:nvPicPr>
          <p:cNvPr id="38" name="图片 37">
            <a:extLst>
              <a:ext uri="{FF2B5EF4-FFF2-40B4-BE49-F238E27FC236}">
                <a16:creationId xmlns:a16="http://schemas.microsoft.com/office/drawing/2014/main" id="{DE1578DB-FB24-4281-A889-B1CE8BD99EDE}"/>
              </a:ext>
            </a:extLst>
          </p:cNvPr>
          <p:cNvPicPr>
            <a:picLocks noChangeAspect="1"/>
          </p:cNvPicPr>
          <p:nvPr/>
        </p:nvPicPr>
        <p:blipFill>
          <a:blip r:embed="rId4"/>
          <a:stretch>
            <a:fillRect/>
          </a:stretch>
        </p:blipFill>
        <p:spPr>
          <a:xfrm>
            <a:off x="683568" y="3861048"/>
            <a:ext cx="2720458" cy="237626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7239839"/>
            <a:ext cx="868680" cy="368300"/>
          </a:xfrm>
          <a:prstGeom prst="rect">
            <a:avLst/>
          </a:prstGeom>
          <a:noFill/>
        </p:spPr>
        <p:txBody>
          <a:bodyPr wrap="none" rtlCol="0">
            <a:spAutoFit/>
          </a:bodyPr>
          <a:lstStyle/>
          <a:p>
            <a:r>
              <a:rPr lang="zh-CN" altLang="en-US" dirty="0"/>
              <a:t>延时符</a:t>
            </a:r>
          </a:p>
        </p:txBody>
      </p:sp>
      <p:sp>
        <p:nvSpPr>
          <p:cNvPr id="9" name="矩形 8"/>
          <p:cNvSpPr/>
          <p:nvPr/>
        </p:nvSpPr>
        <p:spPr>
          <a:xfrm>
            <a:off x="5580112" y="1556792"/>
            <a:ext cx="1872743" cy="2553335"/>
          </a:xfrm>
          <a:prstGeom prst="rect">
            <a:avLst/>
          </a:prstGeom>
        </p:spPr>
        <p:txBody>
          <a:bodyPr wrap="square">
            <a:spAutoFit/>
          </a:bodyPr>
          <a:lstStyle/>
          <a:p>
            <a:pPr fontAlgn="auto">
              <a:spcBef>
                <a:spcPts val="0"/>
              </a:spcBef>
              <a:spcAft>
                <a:spcPts val="0"/>
              </a:spcAft>
              <a:defRPr/>
            </a:pPr>
            <a:r>
              <a:rPr lang="en-US" altLang="zh-CN" sz="8000" spc="300" dirty="0">
                <a:solidFill>
                  <a:schemeClr val="bg1"/>
                </a:solidFill>
                <a:latin typeface="Agency FB" panose="020B0503020202020204" pitchFamily="34" charset="0"/>
                <a:cs typeface="+mn-ea"/>
                <a:sym typeface="+mn-lt"/>
              </a:rPr>
              <a:t>2019</a:t>
            </a:r>
            <a:endParaRPr lang="zh-CN" altLang="en-US" sz="8000" spc="300" dirty="0">
              <a:solidFill>
                <a:schemeClr val="bg1"/>
              </a:solidFill>
              <a:latin typeface="Agency FB" panose="020B0503020202020204" pitchFamily="34" charset="0"/>
              <a:cs typeface="+mn-ea"/>
              <a:sym typeface="+mn-lt"/>
            </a:endParaRPr>
          </a:p>
        </p:txBody>
      </p:sp>
      <p:sp>
        <p:nvSpPr>
          <p:cNvPr id="17" name="TextBox 7"/>
          <p:cNvSpPr>
            <a:spLocks noChangeArrowheads="1"/>
          </p:cNvSpPr>
          <p:nvPr/>
        </p:nvSpPr>
        <p:spPr bwMode="auto">
          <a:xfrm>
            <a:off x="5436096" y="3148398"/>
            <a:ext cx="2645439" cy="738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1" hangingPunct="1"/>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演示完毕</a:t>
            </a:r>
          </a:p>
          <a:p>
            <a:pPr eaLnBrk="1" hangingPunct="1"/>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p:cNvPicPr>
            <a:picLocks noChangeAspect="1"/>
          </p:cNvPicPr>
          <p:nvPr/>
        </p:nvPicPr>
        <p:blipFill>
          <a:blip r:embed="rId5" cstate="print"/>
          <a:stretch>
            <a:fillRect/>
          </a:stretch>
        </p:blipFill>
        <p:spPr>
          <a:xfrm>
            <a:off x="489026" y="1268760"/>
            <a:ext cx="3665394" cy="4497782"/>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13535" y="1679575"/>
            <a:ext cx="8749030" cy="3342219"/>
            <a:chOff x="3458" y="3414"/>
            <a:chExt cx="10301" cy="3935"/>
          </a:xfrm>
        </p:grpSpPr>
        <p:grpSp>
          <p:nvGrpSpPr>
            <p:cNvPr id="37" name="组合 36"/>
            <p:cNvGrpSpPr/>
            <p:nvPr/>
          </p:nvGrpSpPr>
          <p:grpSpPr>
            <a:xfrm>
              <a:off x="7251" y="3414"/>
              <a:ext cx="6508" cy="827"/>
              <a:chOff x="862619" y="1310913"/>
              <a:chExt cx="4132488" cy="524845"/>
            </a:xfrm>
          </p:grpSpPr>
          <p:sp>
            <p:nvSpPr>
              <p:cNvPr id="14" name="Arrow: Pentagon 23"/>
              <p:cNvSpPr/>
              <p:nvPr/>
            </p:nvSpPr>
            <p:spPr>
              <a:xfrm>
                <a:off x="862619" y="1436824"/>
                <a:ext cx="455636" cy="27308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0000" lnSpcReduction="10000"/>
              </a:bodyPr>
              <a:lstStyle/>
              <a:p>
                <a:pPr algn="ctr"/>
                <a:r>
                  <a:rPr lang="en-US" sz="2000"/>
                  <a:t>01</a:t>
                </a:r>
              </a:p>
            </p:txBody>
          </p:sp>
          <p:sp>
            <p:nvSpPr>
              <p:cNvPr id="15" name="Rectangle 24"/>
              <p:cNvSpPr/>
              <p:nvPr/>
            </p:nvSpPr>
            <p:spPr>
              <a:xfrm>
                <a:off x="1357995" y="1310913"/>
                <a:ext cx="3637112" cy="524845"/>
              </a:xfrm>
              <a:prstGeom prst="rect">
                <a:avLst/>
              </a:prstGeom>
            </p:spPr>
            <p:txBody>
              <a:bodyPr wrap="none" anchor="ctr">
                <a:noAutofit/>
                <a:scene3d>
                  <a:camera prst="orthographicFront"/>
                  <a:lightRig rig="threePt" dir="t"/>
                </a:scene3d>
              </a:bodyPr>
              <a:lstStyle/>
              <a:p>
                <a:pPr algn="l"/>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sym typeface="Arial" panose="020B0604020202020204" pitchFamily="34" charset="0"/>
                  </a:rPr>
                  <a:t>研究问题</a:t>
                </a:r>
              </a:p>
            </p:txBody>
          </p:sp>
        </p:grpSp>
        <p:sp>
          <p:nvSpPr>
            <p:cNvPr id="16" name="Arrow: Pentagon 25"/>
            <p:cNvSpPr/>
            <p:nvPr/>
          </p:nvSpPr>
          <p:spPr>
            <a:xfrm>
              <a:off x="7251" y="4612"/>
              <a:ext cx="718" cy="43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0000" lnSpcReduction="10000"/>
            </a:bodyPr>
            <a:lstStyle/>
            <a:p>
              <a:pPr algn="ctr"/>
              <a:r>
                <a:rPr lang="en-US" sz="2000" dirty="0"/>
                <a:t>02</a:t>
              </a:r>
            </a:p>
          </p:txBody>
        </p:sp>
        <p:sp>
          <p:nvSpPr>
            <p:cNvPr id="18" name="Arrow: Pentagon 27"/>
            <p:cNvSpPr/>
            <p:nvPr/>
          </p:nvSpPr>
          <p:spPr>
            <a:xfrm>
              <a:off x="7251" y="5649"/>
              <a:ext cx="718" cy="430"/>
            </a:xfrm>
            <a:prstGeom prst="homePlate">
              <a:avLst/>
            </a:prstGeom>
            <a:solidFill>
              <a:srgbClr val="F05C4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0000" lnSpcReduction="10000"/>
            </a:bodyPr>
            <a:lstStyle/>
            <a:p>
              <a:pPr algn="ctr"/>
              <a:r>
                <a:rPr lang="en-US" sz="2000"/>
                <a:t>03</a:t>
              </a:r>
            </a:p>
          </p:txBody>
        </p:sp>
        <p:sp>
          <p:nvSpPr>
            <p:cNvPr id="20" name="Arrow: Pentagon 29"/>
            <p:cNvSpPr/>
            <p:nvPr/>
          </p:nvSpPr>
          <p:spPr>
            <a:xfrm>
              <a:off x="7251" y="6721"/>
              <a:ext cx="718" cy="430"/>
            </a:xfrm>
            <a:prstGeom prst="homePlate">
              <a:avLst/>
            </a:prstGeom>
            <a:solidFill>
              <a:srgbClr val="0C848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0000" lnSpcReduction="10000"/>
            </a:bodyPr>
            <a:lstStyle/>
            <a:p>
              <a:pPr algn="ctr"/>
              <a:r>
                <a:rPr lang="en-US" sz="2000" dirty="0"/>
                <a:t>04</a:t>
              </a:r>
            </a:p>
          </p:txBody>
        </p:sp>
        <p:grpSp>
          <p:nvGrpSpPr>
            <p:cNvPr id="31" name="Group 6"/>
            <p:cNvGrpSpPr/>
            <p:nvPr/>
          </p:nvGrpSpPr>
          <p:grpSpPr>
            <a:xfrm>
              <a:off x="3458" y="4946"/>
              <a:ext cx="1332" cy="928"/>
              <a:chOff x="1620182" y="4689140"/>
              <a:chExt cx="1127446" cy="785674"/>
            </a:xfrm>
          </p:grpSpPr>
          <p:sp>
            <p:nvSpPr>
              <p:cNvPr id="32" name="TextBox 3"/>
              <p:cNvSpPr txBox="1"/>
              <p:nvPr/>
            </p:nvSpPr>
            <p:spPr>
              <a:xfrm>
                <a:off x="1620182" y="4689140"/>
                <a:ext cx="1127446" cy="615553"/>
              </a:xfrm>
              <a:prstGeom prst="rect">
                <a:avLst/>
              </a:prstGeom>
              <a:noFill/>
            </p:spPr>
            <p:txBody>
              <a:bodyPr wrap="square" lIns="0" tIns="0" rIns="0" bIns="0">
                <a:normAutofit/>
              </a:bodyPr>
              <a:lstStyle/>
              <a:p>
                <a:pPr algn="dist"/>
                <a:r>
                  <a:rPr lang="zh-CN" altLang="en-US" sz="4000" b="1" dirty="0">
                    <a:solidFill>
                      <a:schemeClr val="tx1">
                        <a:lumMod val="65000"/>
                        <a:lumOff val="35000"/>
                      </a:schemeClr>
                    </a:solidFill>
                    <a:latin typeface="黑体" panose="02010609060101010101" pitchFamily="49" charset="-122"/>
                    <a:ea typeface="黑体" panose="02010609060101010101" pitchFamily="49" charset="-122"/>
                  </a:rPr>
                  <a:t>内容</a:t>
                </a:r>
                <a:endParaRPr lang="en-US" altLang="zh-CN" sz="4000" b="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3" name="TextBox 4"/>
              <p:cNvSpPr txBox="1"/>
              <p:nvPr/>
            </p:nvSpPr>
            <p:spPr>
              <a:xfrm>
                <a:off x="1670361" y="5373216"/>
                <a:ext cx="1071562" cy="101598"/>
              </a:xfrm>
              <a:prstGeom prst="rect">
                <a:avLst/>
              </a:prstGeom>
              <a:noFill/>
            </p:spPr>
            <p:txBody>
              <a:bodyPr wrap="square" lIns="0" tIns="0" rIns="0" bIns="0">
                <a:prstTxWarp prst="textPlain">
                  <a:avLst/>
                </a:prstTxWarp>
                <a:normAutofit/>
              </a:bodyPr>
              <a:lstStyle/>
              <a:p>
                <a:pPr algn="ctr"/>
                <a:r>
                  <a:rPr lang="en-US" altLang="zh-CN" sz="500" spc="300" dirty="0">
                    <a:solidFill>
                      <a:schemeClr val="tx1">
                        <a:lumMod val="65000"/>
                        <a:lumOff val="35000"/>
                      </a:schemeClr>
                    </a:solidFill>
                    <a:latin typeface="黑体" panose="02010609060101010101" pitchFamily="49" charset="-122"/>
                    <a:ea typeface="黑体" panose="02010609060101010101" pitchFamily="49" charset="-122"/>
                  </a:rPr>
                  <a:t>CONTENTS</a:t>
                </a:r>
              </a:p>
            </p:txBody>
          </p:sp>
        </p:grpSp>
        <p:sp>
          <p:nvSpPr>
            <p:cNvPr id="2" name="Rectangle 24"/>
            <p:cNvSpPr/>
            <p:nvPr/>
          </p:nvSpPr>
          <p:spPr>
            <a:xfrm>
              <a:off x="8031" y="6522"/>
              <a:ext cx="5728" cy="827"/>
            </a:xfrm>
            <a:prstGeom prst="rect">
              <a:avLst/>
            </a:prstGeom>
          </p:spPr>
          <p:txBody>
            <a:bodyPr wrap="none" anchor="ctr">
              <a:noAutofit/>
              <a:scene3d>
                <a:camera prst="orthographicFront"/>
                <a:lightRig rig="threePt" dir="t"/>
              </a:scene3d>
            </a:bodyPr>
            <a:lstStyle/>
            <a:p>
              <a:pPr algn="l"/>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sym typeface="Arial" panose="020B0604020202020204" pitchFamily="34" charset="0"/>
                </a:rPr>
                <a:t>成果应用</a:t>
              </a:r>
            </a:p>
          </p:txBody>
        </p:sp>
        <p:sp>
          <p:nvSpPr>
            <p:cNvPr id="3" name="Rectangle 24"/>
            <p:cNvSpPr/>
            <p:nvPr/>
          </p:nvSpPr>
          <p:spPr>
            <a:xfrm>
              <a:off x="8031" y="4413"/>
              <a:ext cx="5728" cy="827"/>
            </a:xfrm>
            <a:prstGeom prst="rect">
              <a:avLst/>
            </a:prstGeom>
          </p:spPr>
          <p:txBody>
            <a:bodyPr wrap="none" anchor="ctr">
              <a:noAutofit/>
              <a:scene3d>
                <a:camera prst="orthographicFront"/>
                <a:lightRig rig="threePt" dir="t"/>
              </a:scene3d>
            </a:bodyPr>
            <a:lstStyle/>
            <a:p>
              <a:pPr algn="l"/>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sym typeface="Arial" panose="020B0604020202020204" pitchFamily="34" charset="0"/>
                </a:rPr>
                <a:t>研究过程</a:t>
              </a:r>
            </a:p>
          </p:txBody>
        </p:sp>
        <p:sp>
          <p:nvSpPr>
            <p:cNvPr id="4" name="Rectangle 24"/>
            <p:cNvSpPr/>
            <p:nvPr/>
          </p:nvSpPr>
          <p:spPr>
            <a:xfrm>
              <a:off x="8009" y="5467"/>
              <a:ext cx="5728" cy="827"/>
            </a:xfrm>
            <a:prstGeom prst="rect">
              <a:avLst/>
            </a:prstGeom>
          </p:spPr>
          <p:txBody>
            <a:bodyPr wrap="none" anchor="ctr">
              <a:noAutofit/>
              <a:scene3d>
                <a:camera prst="orthographicFront"/>
                <a:lightRig rig="threePt" dir="t"/>
              </a:scene3d>
            </a:bodyPr>
            <a:lstStyle/>
            <a:p>
              <a:pPr lvl="0" indent="0" algn="l" defTabSz="685800">
                <a:lnSpc>
                  <a:spcPct val="13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研究创新点</a:t>
              </a:r>
              <a:endPar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80112" y="1556792"/>
            <a:ext cx="1872743" cy="2553335"/>
          </a:xfrm>
          <a:prstGeom prst="rect">
            <a:avLst/>
          </a:prstGeom>
        </p:spPr>
        <p:txBody>
          <a:bodyPr wrap="square">
            <a:spAutoFit/>
          </a:bodyPr>
          <a:lstStyle/>
          <a:p>
            <a:pPr fontAlgn="auto">
              <a:spcBef>
                <a:spcPts val="0"/>
              </a:spcBef>
              <a:spcAft>
                <a:spcPts val="0"/>
              </a:spcAft>
              <a:defRPr/>
            </a:pPr>
            <a:r>
              <a:rPr lang="en-US" altLang="zh-CN" sz="8000" spc="300" dirty="0">
                <a:solidFill>
                  <a:schemeClr val="bg1"/>
                </a:solidFill>
                <a:latin typeface="Agency FB" panose="020B0503020202020204" pitchFamily="34" charset="0"/>
                <a:cs typeface="+mn-ea"/>
                <a:sym typeface="+mn-lt"/>
              </a:rPr>
              <a:t>2019</a:t>
            </a:r>
            <a:endParaRPr lang="zh-CN" altLang="en-US" sz="8000" spc="300" dirty="0">
              <a:solidFill>
                <a:schemeClr val="bg1"/>
              </a:solidFill>
              <a:latin typeface="Agency FB" panose="020B0503020202020204" pitchFamily="34" charset="0"/>
              <a:cs typeface="+mn-ea"/>
              <a:sym typeface="+mn-lt"/>
            </a:endParaRPr>
          </a:p>
        </p:txBody>
      </p:sp>
      <p:sp>
        <p:nvSpPr>
          <p:cNvPr id="11" name="矩形 10"/>
          <p:cNvSpPr/>
          <p:nvPr/>
        </p:nvSpPr>
        <p:spPr>
          <a:xfrm>
            <a:off x="5878108" y="2708920"/>
            <a:ext cx="1574747" cy="829945"/>
          </a:xfrm>
          <a:prstGeom prst="rect">
            <a:avLst/>
          </a:prstGeom>
        </p:spPr>
        <p:txBody>
          <a:bodyPr wrap="square">
            <a:spAutoFit/>
          </a:bodyPr>
          <a:lstStyle/>
          <a:p>
            <a:pPr fontAlgn="auto">
              <a:spcBef>
                <a:spcPts val="0"/>
              </a:spcBef>
              <a:spcAft>
                <a:spcPts val="0"/>
              </a:spcAft>
              <a:defRPr/>
            </a:pPr>
            <a:r>
              <a:rPr lang="en-US" altLang="zh-CN" sz="4800" spc="300" dirty="0">
                <a:solidFill>
                  <a:schemeClr val="tx1">
                    <a:lumMod val="65000"/>
                    <a:lumOff val="35000"/>
                  </a:schemeClr>
                </a:solidFill>
                <a:latin typeface="Berlin Sans FB Demi" panose="020E0802020502020306" pitchFamily="34" charset="0"/>
                <a:cs typeface="+mn-ea"/>
                <a:sym typeface="+mn-lt"/>
              </a:rPr>
              <a:t>01</a:t>
            </a:r>
            <a:endParaRPr lang="zh-CN" altLang="en-US" sz="4800" spc="300" dirty="0">
              <a:solidFill>
                <a:schemeClr val="tx1">
                  <a:lumMod val="65000"/>
                  <a:lumOff val="35000"/>
                </a:schemeClr>
              </a:solidFill>
              <a:latin typeface="Berlin Sans FB Demi" panose="020E0802020502020306" pitchFamily="34" charset="0"/>
              <a:cs typeface="+mn-ea"/>
              <a:sym typeface="+mn-lt"/>
            </a:endParaRPr>
          </a:p>
        </p:txBody>
      </p:sp>
      <p:sp>
        <p:nvSpPr>
          <p:cNvPr id="12" name="TextBox 7"/>
          <p:cNvSpPr>
            <a:spLocks noChangeArrowheads="1"/>
          </p:cNvSpPr>
          <p:nvPr/>
        </p:nvSpPr>
        <p:spPr bwMode="auto">
          <a:xfrm>
            <a:off x="5033010" y="3395980"/>
            <a:ext cx="265176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400" dirty="0">
                <a:solidFill>
                  <a:schemeClr val="tx1">
                    <a:lumMod val="65000"/>
                    <a:lumOff val="35000"/>
                  </a:schemeClr>
                </a:solidFill>
                <a:effectLst/>
                <a:latin typeface="微软雅黑" panose="020B0503020204020204" pitchFamily="34" charset="-122"/>
                <a:ea typeface="微软雅黑" panose="020B0503020204020204" pitchFamily="34" charset="-122"/>
                <a:sym typeface="Arial" panose="020B0604020202020204" pitchFamily="34" charset="0"/>
              </a:rPr>
              <a:t>研究问题</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4" cstate="print"/>
          <a:stretch>
            <a:fillRect/>
          </a:stretch>
        </p:blipFill>
        <p:spPr>
          <a:xfrm>
            <a:off x="489026" y="1268760"/>
            <a:ext cx="3665394" cy="449778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58197" y="692732"/>
            <a:ext cx="8146244" cy="4002900"/>
            <a:chOff x="1644" y="1108"/>
            <a:chExt cx="11000" cy="5405"/>
          </a:xfrm>
        </p:grpSpPr>
        <p:sp>
          <p:nvSpPr>
            <p:cNvPr id="22" name="Title 1"/>
            <p:cNvSpPr txBox="1"/>
            <p:nvPr/>
          </p:nvSpPr>
          <p:spPr>
            <a:xfrm>
              <a:off x="4753" y="1108"/>
              <a:ext cx="4987" cy="598"/>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研究问题</a:t>
              </a:r>
              <a:endParaRPr lang="en-GB"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57" y="3339"/>
              <a:ext cx="3699" cy="332"/>
            </a:xfrm>
            <a:prstGeom prst="rect">
              <a:avLst/>
            </a:prstGeom>
            <a:noFill/>
          </p:spPr>
          <p:txBody>
            <a:bodyPr wrap="square" lIns="0" tIns="0" rIns="0" bIns="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纹理合成</a:t>
              </a:r>
            </a:p>
          </p:txBody>
        </p:sp>
        <p:sp>
          <p:nvSpPr>
            <p:cNvPr id="25" name="文本框 24"/>
            <p:cNvSpPr txBox="1"/>
            <p:nvPr/>
          </p:nvSpPr>
          <p:spPr>
            <a:xfrm>
              <a:off x="1644" y="4186"/>
              <a:ext cx="3685" cy="2327"/>
            </a:xfrm>
            <a:prstGeom prst="rect">
              <a:avLst/>
            </a:prstGeom>
            <a:noFill/>
          </p:spPr>
          <p:txBody>
            <a:bodyPr wrap="square" lIns="0" tIns="0" rIns="0" bIns="0" rtlCol="0">
              <a:spAutoFit/>
            </a:bodyPr>
            <a:lstStyle/>
            <a:p>
              <a:pPr>
                <a:lnSpc>
                  <a:spcPct val="100000"/>
                </a:lnSpc>
                <a:spcBef>
                  <a:spcPts val="0"/>
                </a:spcBef>
                <a:spcAft>
                  <a:spcPts val="0"/>
                </a:spcAft>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基实例的纹理合成指的是对于给定的输入实例通过特定的算法生成与给定实例相似的纹理的任务。其中输入纹理的视觉特征应在生成纹理中得到再现，同时保留实例的局部与全局特征。</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845" y="4025"/>
              <a:ext cx="3284" cy="0"/>
            </a:xfrm>
            <a:prstGeom prst="line">
              <a:avLst/>
            </a:prstGeom>
            <a:ln w="44450" cmpd="sng"/>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628" y="3339"/>
              <a:ext cx="1141" cy="332"/>
            </a:xfrm>
            <a:prstGeom prst="rect">
              <a:avLst/>
            </a:prstGeom>
            <a:noFill/>
          </p:spPr>
          <p:txBody>
            <a:bodyPr wrap="square" lIns="0" tIns="0" rIns="0" bIns="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大规模</a:t>
              </a:r>
            </a:p>
          </p:txBody>
        </p:sp>
        <p:sp>
          <p:nvSpPr>
            <p:cNvPr id="28" name="文本框 27"/>
            <p:cNvSpPr txBox="1"/>
            <p:nvPr/>
          </p:nvSpPr>
          <p:spPr>
            <a:xfrm>
              <a:off x="5558" y="4185"/>
              <a:ext cx="3378" cy="1330"/>
            </a:xfrm>
            <a:prstGeom prst="rect">
              <a:avLst/>
            </a:prstGeom>
            <a:noFill/>
          </p:spPr>
          <p:txBody>
            <a:bodyPr wrap="square" lIns="0" tIns="0" rIns="0" bIns="0" rtlCol="0">
              <a:spAutoFit/>
            </a:bodyPr>
            <a:lstStyle/>
            <a:p>
              <a:pPr>
                <a:lnSpc>
                  <a:spcPct val="100000"/>
                </a:lnSpc>
                <a:spcBef>
                  <a:spcPts val="0"/>
                </a:spcBef>
                <a:spcAft>
                  <a:spcPts val="0"/>
                </a:spcAft>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传统算法大多仅用于生成有限分辨率的图片，在大规模的图片生成问题下难以起到较好效果。</a:t>
              </a:r>
            </a:p>
          </p:txBody>
        </p:sp>
        <p:cxnSp>
          <p:nvCxnSpPr>
            <p:cNvPr id="29" name="直接连接符 28"/>
            <p:cNvCxnSpPr/>
            <p:nvPr/>
          </p:nvCxnSpPr>
          <p:spPr>
            <a:xfrm>
              <a:off x="5557" y="4025"/>
              <a:ext cx="3284" cy="0"/>
            </a:xfrm>
            <a:prstGeom prst="line">
              <a:avLst/>
            </a:prstGeom>
            <a:ln w="44450" cmpd="sng">
              <a:solidFill>
                <a:srgbClr val="F05C4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0358" y="3339"/>
              <a:ext cx="1141" cy="332"/>
            </a:xfrm>
            <a:prstGeom prst="rect">
              <a:avLst/>
            </a:prstGeom>
            <a:noFill/>
          </p:spPr>
          <p:txBody>
            <a:bodyPr wrap="square" lIns="0" tIns="0" rIns="0" bIns="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艺术控制</a:t>
              </a:r>
            </a:p>
          </p:txBody>
        </p:sp>
        <p:sp>
          <p:nvSpPr>
            <p:cNvPr id="31" name="文本框 30"/>
            <p:cNvSpPr txBox="1"/>
            <p:nvPr/>
          </p:nvSpPr>
          <p:spPr>
            <a:xfrm>
              <a:off x="9286" y="4185"/>
              <a:ext cx="3358" cy="1662"/>
            </a:xfrm>
            <a:prstGeom prst="rect">
              <a:avLst/>
            </a:prstGeom>
            <a:noFill/>
          </p:spPr>
          <p:txBody>
            <a:bodyPr wrap="square" lIns="0" tIns="0" rIns="0" bIns="0" rtlCol="0">
              <a:spAutoFit/>
            </a:bodyPr>
            <a:lstStyle/>
            <a:p>
              <a:pPr>
                <a:lnSpc>
                  <a:spcPct val="100000"/>
                </a:lnSpc>
                <a:spcBef>
                  <a:spcPts val="0"/>
                </a:spcBef>
                <a:spcAft>
                  <a:spcPts val="0"/>
                </a:spcAft>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纹理合成问题有对合成结果进行编辑的需求。极少数基于</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GAN</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的纹理合成方法提供艺术控制，更难以做到实时编辑</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mn-ea"/>
                </a:rPr>
                <a:t>。</a:t>
              </a:r>
            </a:p>
          </p:txBody>
        </p:sp>
        <p:cxnSp>
          <p:nvCxnSpPr>
            <p:cNvPr id="32" name="直接连接符 31"/>
            <p:cNvCxnSpPr/>
            <p:nvPr/>
          </p:nvCxnSpPr>
          <p:spPr>
            <a:xfrm>
              <a:off x="9286" y="4025"/>
              <a:ext cx="3284" cy="0"/>
            </a:xfrm>
            <a:prstGeom prst="line">
              <a:avLst/>
            </a:prstGeom>
            <a:ln w="44450" cmpd="sng">
              <a:solidFill>
                <a:srgbClr val="2D9E6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66BE83-F9F5-453B-B00A-FC2B09343333}"/>
              </a:ext>
            </a:extLst>
          </p:cNvPr>
          <p:cNvPicPr>
            <a:picLocks noChangeAspect="1"/>
          </p:cNvPicPr>
          <p:nvPr/>
        </p:nvPicPr>
        <p:blipFill>
          <a:blip r:embed="rId2"/>
          <a:stretch>
            <a:fillRect/>
          </a:stretch>
        </p:blipFill>
        <p:spPr>
          <a:xfrm>
            <a:off x="1981014" y="404664"/>
            <a:ext cx="5181972" cy="1856978"/>
          </a:xfrm>
          <a:prstGeom prst="rect">
            <a:avLst/>
          </a:prstGeom>
        </p:spPr>
      </p:pic>
      <p:pic>
        <p:nvPicPr>
          <p:cNvPr id="3" name="图片 2">
            <a:extLst>
              <a:ext uri="{FF2B5EF4-FFF2-40B4-BE49-F238E27FC236}">
                <a16:creationId xmlns:a16="http://schemas.microsoft.com/office/drawing/2014/main" id="{4E91F2B2-5093-4A84-AAB0-C3BEE1B131BF}"/>
              </a:ext>
            </a:extLst>
          </p:cNvPr>
          <p:cNvPicPr>
            <a:picLocks noChangeAspect="1"/>
          </p:cNvPicPr>
          <p:nvPr/>
        </p:nvPicPr>
        <p:blipFill>
          <a:blip r:embed="rId3"/>
          <a:stretch>
            <a:fillRect/>
          </a:stretch>
        </p:blipFill>
        <p:spPr>
          <a:xfrm>
            <a:off x="2123728" y="2353493"/>
            <a:ext cx="4693692" cy="4099843"/>
          </a:xfrm>
          <a:prstGeom prst="rect">
            <a:avLst/>
          </a:prstGeom>
        </p:spPr>
      </p:pic>
    </p:spTree>
    <p:extLst>
      <p:ext uri="{BB962C8B-B14F-4D97-AF65-F5344CB8AC3E}">
        <p14:creationId xmlns:p14="http://schemas.microsoft.com/office/powerpoint/2010/main" val="513498518"/>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39AC9EC-1F02-4EE2-9CF7-1CDED3D928D8}"/>
              </a:ext>
            </a:extLst>
          </p:cNvPr>
          <p:cNvPicPr/>
          <p:nvPr/>
        </p:nvPicPr>
        <p:blipFill>
          <a:blip r:embed="rId2"/>
          <a:stretch>
            <a:fillRect/>
          </a:stretch>
        </p:blipFill>
        <p:spPr>
          <a:xfrm>
            <a:off x="338058" y="188640"/>
            <a:ext cx="8467884" cy="2718980"/>
          </a:xfrm>
          <a:prstGeom prst="rect">
            <a:avLst/>
          </a:prstGeom>
        </p:spPr>
      </p:pic>
      <p:pic>
        <p:nvPicPr>
          <p:cNvPr id="3" name="图片 2">
            <a:extLst>
              <a:ext uri="{FF2B5EF4-FFF2-40B4-BE49-F238E27FC236}">
                <a16:creationId xmlns:a16="http://schemas.microsoft.com/office/drawing/2014/main" id="{C003A03D-089A-490F-99EC-02A82FE4674A}"/>
              </a:ext>
            </a:extLst>
          </p:cNvPr>
          <p:cNvPicPr/>
          <p:nvPr/>
        </p:nvPicPr>
        <p:blipFill>
          <a:blip r:embed="rId3"/>
          <a:stretch>
            <a:fillRect/>
          </a:stretch>
        </p:blipFill>
        <p:spPr>
          <a:xfrm>
            <a:off x="827584" y="2894488"/>
            <a:ext cx="7090191" cy="3668871"/>
          </a:xfrm>
          <a:prstGeom prst="rect">
            <a:avLst/>
          </a:prstGeom>
        </p:spPr>
      </p:pic>
    </p:spTree>
    <p:extLst>
      <p:ext uri="{BB962C8B-B14F-4D97-AF65-F5344CB8AC3E}">
        <p14:creationId xmlns:p14="http://schemas.microsoft.com/office/powerpoint/2010/main" val="1742581631"/>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80112" y="1556792"/>
            <a:ext cx="1872743" cy="2553335"/>
          </a:xfrm>
          <a:prstGeom prst="rect">
            <a:avLst/>
          </a:prstGeom>
        </p:spPr>
        <p:txBody>
          <a:bodyPr wrap="square">
            <a:spAutoFit/>
          </a:bodyPr>
          <a:lstStyle/>
          <a:p>
            <a:pPr fontAlgn="auto">
              <a:spcBef>
                <a:spcPts val="0"/>
              </a:spcBef>
              <a:spcAft>
                <a:spcPts val="0"/>
              </a:spcAft>
              <a:defRPr/>
            </a:pPr>
            <a:r>
              <a:rPr lang="en-US" altLang="zh-CN" sz="8000" spc="300" dirty="0">
                <a:solidFill>
                  <a:schemeClr val="bg1"/>
                </a:solidFill>
                <a:latin typeface="Agency FB" panose="020B0503020202020204" pitchFamily="34" charset="0"/>
                <a:cs typeface="+mn-ea"/>
                <a:sym typeface="+mn-lt"/>
              </a:rPr>
              <a:t>2019</a:t>
            </a:r>
            <a:endParaRPr lang="zh-CN" altLang="en-US" sz="8000" spc="300" dirty="0">
              <a:solidFill>
                <a:schemeClr val="bg1"/>
              </a:solidFill>
              <a:latin typeface="Agency FB" panose="020B0503020202020204" pitchFamily="34" charset="0"/>
              <a:cs typeface="+mn-ea"/>
              <a:sym typeface="+mn-lt"/>
            </a:endParaRPr>
          </a:p>
        </p:txBody>
      </p:sp>
      <p:sp>
        <p:nvSpPr>
          <p:cNvPr id="11" name="矩形 10"/>
          <p:cNvSpPr/>
          <p:nvPr/>
        </p:nvSpPr>
        <p:spPr>
          <a:xfrm>
            <a:off x="6146651" y="2708920"/>
            <a:ext cx="1574747" cy="829945"/>
          </a:xfrm>
          <a:prstGeom prst="rect">
            <a:avLst/>
          </a:prstGeom>
        </p:spPr>
        <p:txBody>
          <a:bodyPr wrap="square">
            <a:spAutoFit/>
          </a:bodyPr>
          <a:lstStyle/>
          <a:p>
            <a:pPr fontAlgn="auto">
              <a:spcBef>
                <a:spcPts val="0"/>
              </a:spcBef>
              <a:spcAft>
                <a:spcPts val="0"/>
              </a:spcAft>
              <a:defRPr/>
            </a:pPr>
            <a:r>
              <a:rPr lang="en-US" altLang="zh-CN" sz="4800" spc="300" dirty="0">
                <a:solidFill>
                  <a:schemeClr val="tx1">
                    <a:lumMod val="65000"/>
                    <a:lumOff val="35000"/>
                  </a:schemeClr>
                </a:solidFill>
                <a:latin typeface="Berlin Sans FB Demi" panose="020E0802020502020306" pitchFamily="34" charset="0"/>
                <a:cs typeface="+mn-ea"/>
                <a:sym typeface="+mn-lt"/>
              </a:rPr>
              <a:t>02</a:t>
            </a:r>
            <a:endParaRPr lang="zh-CN" altLang="en-US" sz="4800" spc="300" dirty="0">
              <a:solidFill>
                <a:schemeClr val="tx1">
                  <a:lumMod val="65000"/>
                  <a:lumOff val="35000"/>
                </a:schemeClr>
              </a:solidFill>
              <a:latin typeface="Berlin Sans FB Demi" panose="020E0802020502020306" pitchFamily="34" charset="0"/>
              <a:cs typeface="+mn-ea"/>
              <a:sym typeface="+mn-lt"/>
            </a:endParaRPr>
          </a:p>
        </p:txBody>
      </p:sp>
      <p:sp>
        <p:nvSpPr>
          <p:cNvPr id="12" name="TextBox 7"/>
          <p:cNvSpPr>
            <a:spLocks noChangeArrowheads="1"/>
          </p:cNvSpPr>
          <p:nvPr/>
        </p:nvSpPr>
        <p:spPr bwMode="auto">
          <a:xfrm>
            <a:off x="5310937" y="3395901"/>
            <a:ext cx="2645439" cy="36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研究过程</a:t>
            </a:r>
          </a:p>
        </p:txBody>
      </p:sp>
      <p:pic>
        <p:nvPicPr>
          <p:cNvPr id="7" name="图片 6"/>
          <p:cNvPicPr>
            <a:picLocks noChangeAspect="1"/>
          </p:cNvPicPr>
          <p:nvPr/>
        </p:nvPicPr>
        <p:blipFill>
          <a:blip r:embed="rId4" cstate="print"/>
          <a:stretch>
            <a:fillRect/>
          </a:stretch>
        </p:blipFill>
        <p:spPr>
          <a:xfrm>
            <a:off x="489026" y="1268760"/>
            <a:ext cx="3665394" cy="449778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4880" y="548680"/>
            <a:ext cx="7994015" cy="1633207"/>
            <a:chOff x="1735" y="2175"/>
            <a:chExt cx="10660" cy="2178"/>
          </a:xfrm>
        </p:grpSpPr>
        <p:sp>
          <p:nvSpPr>
            <p:cNvPr id="32" name="Title 1"/>
            <p:cNvSpPr txBox="1"/>
            <p:nvPr/>
          </p:nvSpPr>
          <p:spPr>
            <a:xfrm>
              <a:off x="5329" y="2175"/>
              <a:ext cx="3354" cy="598"/>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研究过程</a:t>
              </a:r>
            </a:p>
          </p:txBody>
        </p:sp>
        <p:sp>
          <p:nvSpPr>
            <p:cNvPr id="2" name="文本框 1"/>
            <p:cNvSpPr txBox="1"/>
            <p:nvPr/>
          </p:nvSpPr>
          <p:spPr>
            <a:xfrm>
              <a:off x="1735" y="3655"/>
              <a:ext cx="10660" cy="698"/>
            </a:xfrm>
            <a:prstGeom prst="rect">
              <a:avLst/>
            </a:prstGeom>
            <a:noFill/>
          </p:spPr>
          <p:txBody>
            <a:bodyPr wrap="square" lIns="0" tIns="0" rIns="0" bIns="0" rtlCol="0">
              <a:spAutoFit/>
            </a:bodyPr>
            <a:lstStyle/>
            <a:p>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作者的方案主要分为生成模型、合成与艺术控制三个部分。</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1735" y="3201"/>
              <a:ext cx="10542" cy="0"/>
            </a:xfrm>
            <a:prstGeom prst="line">
              <a:avLst/>
            </a:prstGeom>
            <a:ln w="44450"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4" name="图示 3">
            <a:extLst>
              <a:ext uri="{FF2B5EF4-FFF2-40B4-BE49-F238E27FC236}">
                <a16:creationId xmlns:a16="http://schemas.microsoft.com/office/drawing/2014/main" id="{1FA9CAE1-6F00-4C8B-B396-5EC53CEFCE5B}"/>
              </a:ext>
            </a:extLst>
          </p:cNvPr>
          <p:cNvGraphicFramePr/>
          <p:nvPr>
            <p:extLst>
              <p:ext uri="{D42A27DB-BD31-4B8C-83A1-F6EECF244321}">
                <p14:modId xmlns:p14="http://schemas.microsoft.com/office/powerpoint/2010/main" val="821161057"/>
              </p:ext>
            </p:extLst>
          </p:nvPr>
        </p:nvGraphicFramePr>
        <p:xfrm>
          <a:off x="1479643" y="2201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EBEB05-241E-4F78-99FC-CEF8FA0452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451" y="3378513"/>
            <a:ext cx="8744384" cy="2304256"/>
          </a:xfrm>
          <a:prstGeom prst="rect">
            <a:avLst/>
          </a:prstGeom>
          <a:noFill/>
          <a:ln>
            <a:noFill/>
          </a:ln>
        </p:spPr>
      </p:pic>
      <p:grpSp>
        <p:nvGrpSpPr>
          <p:cNvPr id="5" name="组合 4">
            <a:extLst>
              <a:ext uri="{FF2B5EF4-FFF2-40B4-BE49-F238E27FC236}">
                <a16:creationId xmlns:a16="http://schemas.microsoft.com/office/drawing/2014/main" id="{A588AA92-CD0C-463E-BE01-1A6AAAD4D7F6}"/>
              </a:ext>
            </a:extLst>
          </p:cNvPr>
          <p:cNvGrpSpPr/>
          <p:nvPr/>
        </p:nvGrpSpPr>
        <p:grpSpPr>
          <a:xfrm>
            <a:off x="574880" y="548680"/>
            <a:ext cx="7994015" cy="2864486"/>
            <a:chOff x="1735" y="2175"/>
            <a:chExt cx="10660" cy="3820"/>
          </a:xfrm>
        </p:grpSpPr>
        <p:sp>
          <p:nvSpPr>
            <p:cNvPr id="6" name="Title 1">
              <a:extLst>
                <a:ext uri="{FF2B5EF4-FFF2-40B4-BE49-F238E27FC236}">
                  <a16:creationId xmlns:a16="http://schemas.microsoft.com/office/drawing/2014/main" id="{09010C2F-BEC5-4180-BC3F-5B3FC3145A45}"/>
                </a:ext>
              </a:extLst>
            </p:cNvPr>
            <p:cNvSpPr txBox="1"/>
            <p:nvPr/>
          </p:nvSpPr>
          <p:spPr>
            <a:xfrm>
              <a:off x="5329" y="2175"/>
              <a:ext cx="3354" cy="598"/>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预处理过程</a:t>
              </a:r>
            </a:p>
          </p:txBody>
        </p:sp>
        <p:sp>
          <p:nvSpPr>
            <p:cNvPr id="7" name="文本框 6">
              <a:extLst>
                <a:ext uri="{FF2B5EF4-FFF2-40B4-BE49-F238E27FC236}">
                  <a16:creationId xmlns:a16="http://schemas.microsoft.com/office/drawing/2014/main" id="{92C0B028-077D-4213-B099-CC307A1F31AF}"/>
                </a:ext>
              </a:extLst>
            </p:cNvPr>
            <p:cNvSpPr txBox="1"/>
            <p:nvPr/>
          </p:nvSpPr>
          <p:spPr>
            <a:xfrm>
              <a:off x="1735" y="3655"/>
              <a:ext cx="10660" cy="2340"/>
            </a:xfrm>
            <a:prstGeom prst="rect">
              <a:avLst/>
            </a:prstGeom>
            <a:noFill/>
          </p:spPr>
          <p:txBody>
            <a:bodyPr wrap="square" lIns="0" tIns="0" rIns="0" bIns="0" rtlCol="0">
              <a:spAutoFit/>
            </a:bodyPr>
            <a:lstStyle/>
            <a:p>
              <a:pPr>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第一步是使用标准的生成器网络生成一个巨大的纹理集</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，集合中的每个样本包含两个部分：在第</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l</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层的中间张量</a:t>
              </a: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rPr>
                <a:t>t</a:t>
              </a: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rPr>
                <a:t>l</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与最终生成图像的降采样结果</a:t>
              </a: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rPr>
                <a:t>d</a:t>
              </a: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rPr>
                <a:t>r</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第二步根据</a:t>
              </a: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rPr>
                <a:t>d</a:t>
              </a: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rPr>
                <a:t>r</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展现出的图像特征对</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中的样本进行</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k-means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聚类，得到各个类别的中心点</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c</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。在之后的步骤中可以通过聚类结果来进行相似图块的快速搜索。</a:t>
              </a:r>
            </a:p>
            <a:p>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C614AE8F-EB8D-42A5-AB2A-1E9E193A183C}"/>
                </a:ext>
              </a:extLst>
            </p:cNvPr>
            <p:cNvCxnSpPr/>
            <p:nvPr/>
          </p:nvCxnSpPr>
          <p:spPr>
            <a:xfrm>
              <a:off x="1735" y="3201"/>
              <a:ext cx="10542" cy="0"/>
            </a:xfrm>
            <a:prstGeom prst="line">
              <a:avLst/>
            </a:prstGeom>
            <a:ln w="44450"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9304140"/>
      </p:ext>
    </p:ext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10.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11.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2.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3.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4.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5.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6.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7.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8.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ppt/theme/themeOverride9.xml><?xml version="1.0" encoding="utf-8"?>
<a:themeOverride xmlns:a="http://schemas.openxmlformats.org/drawingml/2006/main">
  <a:clrScheme name="自定义 2">
    <a:dk1>
      <a:srgbClr val="000000"/>
    </a:dk1>
    <a:lt1>
      <a:srgbClr val="FFFFFF"/>
    </a:lt1>
    <a:dk2>
      <a:srgbClr val="FFFFFF"/>
    </a:dk2>
    <a:lt2>
      <a:srgbClr val="FFFFFF"/>
    </a:lt2>
    <a:accent1>
      <a:srgbClr val="0C8485"/>
    </a:accent1>
    <a:accent2>
      <a:srgbClr val="FAAE3E"/>
    </a:accent2>
    <a:accent3>
      <a:srgbClr val="F05C42"/>
    </a:accent3>
    <a:accent4>
      <a:srgbClr val="0C8485"/>
    </a:accent4>
    <a:accent5>
      <a:srgbClr val="FAAE3E"/>
    </a:accent5>
    <a:accent6>
      <a:srgbClr val="F05C42"/>
    </a:accent6>
    <a:hlink>
      <a:srgbClr val="404354"/>
    </a:hlink>
    <a:folHlink>
      <a:srgbClr val="A19178"/>
    </a:folHlink>
  </a:clrScheme>
</a:themeOverride>
</file>

<file path=docProps/app.xml><?xml version="1.0" encoding="utf-8"?>
<Properties xmlns="http://schemas.openxmlformats.org/officeDocument/2006/extended-properties" xmlns:vt="http://schemas.openxmlformats.org/officeDocument/2006/docPropsVTypes">
  <TotalTime>74</TotalTime>
  <Words>605</Words>
  <Application>Microsoft Office PowerPoint</Application>
  <PresentationFormat>全屏显示(4:3)</PresentationFormat>
  <Paragraphs>64</Paragraphs>
  <Slides>15</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黑体</vt:lpstr>
      <vt:lpstr>微软雅黑</vt:lpstr>
      <vt:lpstr>Agency FB</vt:lpstr>
      <vt:lpstr>Arial</vt:lpstr>
      <vt:lpstr>Berlin Sans FB Demi</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Wang Hanlin</cp:lastModifiedBy>
  <cp:revision>1022</cp:revision>
  <dcterms:created xsi:type="dcterms:W3CDTF">2015-04-24T01:01:00Z</dcterms:created>
  <dcterms:modified xsi:type="dcterms:W3CDTF">2019-12-25T14:04:51Z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1033-10.2.0.5831</vt:lpwstr>
  </property>
</Properties>
</file>