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3"/>
  </p:notesMasterIdLst>
  <p:sldIdLst>
    <p:sldId id="256" r:id="rId3"/>
    <p:sldId id="272" r:id="rId4"/>
    <p:sldId id="257" r:id="rId5"/>
    <p:sldId id="259" r:id="rId6"/>
    <p:sldId id="280" r:id="rId7"/>
    <p:sldId id="279" r:id="rId8"/>
    <p:sldId id="281" r:id="rId9"/>
    <p:sldId id="284" r:id="rId10"/>
    <p:sldId id="285" r:id="rId11"/>
    <p:sldId id="286" r:id="rId12"/>
    <p:sldId id="287" r:id="rId13"/>
    <p:sldId id="288" r:id="rId14"/>
    <p:sldId id="289" r:id="rId15"/>
    <p:sldId id="290" r:id="rId16"/>
    <p:sldId id="291" r:id="rId17"/>
    <p:sldId id="292" r:id="rId18"/>
    <p:sldId id="299" r:id="rId19"/>
    <p:sldId id="300" r:id="rId20"/>
    <p:sldId id="277" r:id="rId21"/>
    <p:sldId id="2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92" autoAdjust="0"/>
    <p:restoredTop sz="94660"/>
  </p:normalViewPr>
  <p:slideViewPr>
    <p:cSldViewPr snapToGrid="0">
      <p:cViewPr varScale="1">
        <p:scale>
          <a:sx n="67" d="100"/>
          <a:sy n="67" d="100"/>
        </p:scale>
        <p:origin x="13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786C4-9064-4000-AFE3-2CF281853833}" type="datetimeFigureOut">
              <a:rPr lang="zh-CN" altLang="en-US" smtClean="0"/>
              <a:t>2019/12/25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273E7-5DE5-4DC6-AEDD-166607B9FC11}" type="slidenum">
              <a:rPr lang="zh-CN" altLang="en-US" smtClean="0"/>
              <a:t>‹#›</a:t>
            </a:fld>
            <a:endParaRPr lang="zh-CN" altLang="en-US"/>
          </a:p>
        </p:txBody>
      </p:sp>
    </p:spTree>
    <p:extLst>
      <p:ext uri="{BB962C8B-B14F-4D97-AF65-F5344CB8AC3E}">
        <p14:creationId xmlns:p14="http://schemas.microsoft.com/office/powerpoint/2010/main" val="324165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01915443-1654-498C-BAF5-B2AFE374EC7B}"/>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9B704D91-B8E4-4698-B113-900587CD4735}" type="slidenum">
              <a:t>8</a:t>
            </a:fld>
            <a:endParaRPr lang="en-US"/>
          </a:p>
        </p:txBody>
      </p:sp>
      <p:sp>
        <p:nvSpPr>
          <p:cNvPr id="2" name="幻灯片图像占位符 1">
            <a:extLst>
              <a:ext uri="{FF2B5EF4-FFF2-40B4-BE49-F238E27FC236}">
                <a16:creationId xmlns:a16="http://schemas.microsoft.com/office/drawing/2014/main" id="{37895538-7805-4AAF-A990-D221070025F6}"/>
              </a:ext>
            </a:extLst>
          </p:cNvPr>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772BDDFC-F031-4C01-98C0-07817BCFFCE7}"/>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DE67E570-26EC-43E3-91A4-DEF16B24AF64}"/>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97342CD1-22BB-4EEA-9FDB-75066088C904}" type="slidenum">
              <a:t>17</a:t>
            </a:fld>
            <a:endParaRPr lang="en-US"/>
          </a:p>
        </p:txBody>
      </p:sp>
      <p:sp>
        <p:nvSpPr>
          <p:cNvPr id="2" name="幻灯片图像占位符 1">
            <a:extLst>
              <a:ext uri="{FF2B5EF4-FFF2-40B4-BE49-F238E27FC236}">
                <a16:creationId xmlns:a16="http://schemas.microsoft.com/office/drawing/2014/main" id="{8560A6B9-9FF6-4F10-A9BA-8A3FF89BD1A3}"/>
              </a:ext>
            </a:extLst>
          </p:cNvPr>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57ED57F-8A8B-41BE-A7E5-DA6F95886DF4}"/>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8FD7CCE9-2BA8-4D8D-9750-A7C7A7CF0382}"/>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D1D3812E-F6F7-4A9B-B2B9-26EA4CD11B3C}" type="slidenum">
              <a:t>18</a:t>
            </a:fld>
            <a:endParaRPr lang="en-US"/>
          </a:p>
        </p:txBody>
      </p:sp>
      <p:sp>
        <p:nvSpPr>
          <p:cNvPr id="2" name="幻灯片图像占位符 1">
            <a:extLst>
              <a:ext uri="{FF2B5EF4-FFF2-40B4-BE49-F238E27FC236}">
                <a16:creationId xmlns:a16="http://schemas.microsoft.com/office/drawing/2014/main" id="{DD4DFFC5-6501-45D6-A342-B1E85CD5B2B8}"/>
              </a:ext>
            </a:extLst>
          </p:cNvPr>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B34DF6A-F9CA-4FE4-A8E6-9F5019F3744C}"/>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602BA115-4E4A-44DF-8896-500A2D3AB751}"/>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B5E90603-774F-425F-A2FD-B115FF6625EA}" type="slidenum">
              <a:t>9</a:t>
            </a:fld>
            <a:endParaRPr lang="en-US"/>
          </a:p>
        </p:txBody>
      </p:sp>
      <p:sp>
        <p:nvSpPr>
          <p:cNvPr id="2" name="幻灯片图像占位符 1">
            <a:extLst>
              <a:ext uri="{FF2B5EF4-FFF2-40B4-BE49-F238E27FC236}">
                <a16:creationId xmlns:a16="http://schemas.microsoft.com/office/drawing/2014/main" id="{DAEC41E4-0AE5-4949-9772-B141381EBA8A}"/>
              </a:ext>
            </a:extLst>
          </p:cNvPr>
          <p:cNvSpPr>
            <a:spLocks noGrp="1" noRot="1" noChangeAspect="1" noResize="1"/>
          </p:cNvSpPr>
          <p:nvPr>
            <p:ph type="sldImg"/>
          </p:nvPr>
        </p:nvSpPr>
        <p:spPr>
          <a:xfrm>
            <a:off x="1143000" y="685799"/>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358E0E0C-F3AD-4E14-BFF0-70575EF7DF73}"/>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DF2C5ED6-C6DC-441A-837E-26DD61CED7C3}"/>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AA6BC9BD-59D2-4AB2-9BF0-6DC2F1E31BB5}" type="slidenum">
              <a:t>10</a:t>
            </a:fld>
            <a:endParaRPr lang="en-US"/>
          </a:p>
        </p:txBody>
      </p:sp>
      <p:sp>
        <p:nvSpPr>
          <p:cNvPr id="2" name="幻灯片图像占位符 1">
            <a:extLst>
              <a:ext uri="{FF2B5EF4-FFF2-40B4-BE49-F238E27FC236}">
                <a16:creationId xmlns:a16="http://schemas.microsoft.com/office/drawing/2014/main" id="{2A779E3D-C465-4CB7-8185-9B922DD646E7}"/>
              </a:ext>
            </a:extLst>
          </p:cNvPr>
          <p:cNvSpPr>
            <a:spLocks noGrp="1" noRot="1" noChangeAspect="1" noResize="1"/>
          </p:cNvSpPr>
          <p:nvPr>
            <p:ph type="sldImg"/>
          </p:nvPr>
        </p:nvSpPr>
        <p:spPr>
          <a:xfrm>
            <a:off x="1143000" y="685799"/>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50EC599F-DA38-4C7C-A59F-1A9D72E7B547}"/>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E0005A67-1923-4E54-B3B2-AB7BD28564F4}"/>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AD3E2D3-1D20-40BE-86A2-B55BB72F8D35}" type="slidenum">
              <a:t>11</a:t>
            </a:fld>
            <a:endParaRPr lang="en-US"/>
          </a:p>
        </p:txBody>
      </p:sp>
      <p:sp>
        <p:nvSpPr>
          <p:cNvPr id="2" name="幻灯片图像占位符 1">
            <a:extLst>
              <a:ext uri="{FF2B5EF4-FFF2-40B4-BE49-F238E27FC236}">
                <a16:creationId xmlns:a16="http://schemas.microsoft.com/office/drawing/2014/main" id="{E77BE6BB-D272-4DD6-BE9B-94B8D79C831E}"/>
              </a:ext>
            </a:extLst>
          </p:cNvPr>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2AB25072-671B-4CBE-A378-EF3A6CAEDC12}"/>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05EAFB79-F9E4-4E0D-83A3-42455DFE49DA}"/>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EA9B238-0B66-45B5-83D8-5FED94C829F2}" type="slidenum">
              <a:t>12</a:t>
            </a:fld>
            <a:endParaRPr lang="en-US"/>
          </a:p>
        </p:txBody>
      </p:sp>
      <p:sp>
        <p:nvSpPr>
          <p:cNvPr id="2" name="幻灯片图像占位符 1">
            <a:extLst>
              <a:ext uri="{FF2B5EF4-FFF2-40B4-BE49-F238E27FC236}">
                <a16:creationId xmlns:a16="http://schemas.microsoft.com/office/drawing/2014/main" id="{79E7A9D6-3297-4EF3-9378-DBC9BA27827F}"/>
              </a:ext>
            </a:extLst>
          </p:cNvPr>
          <p:cNvSpPr>
            <a:spLocks noGrp="1" noRot="1" noChangeAspect="1" noResize="1"/>
          </p:cNvSpPr>
          <p:nvPr>
            <p:ph type="sldImg"/>
          </p:nvPr>
        </p:nvSpPr>
        <p:spPr>
          <a:xfrm>
            <a:off x="1143000" y="685799"/>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B5A07FB2-E7A2-4610-BD9E-CE90B4BEF68D}"/>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8ABE43A8-F5FC-465E-B3F7-0F06E8F667C5}"/>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648DE524-64A2-469E-AF65-61ADCE19660E}" type="slidenum">
              <a:t>13</a:t>
            </a:fld>
            <a:endParaRPr lang="en-US"/>
          </a:p>
        </p:txBody>
      </p:sp>
      <p:sp>
        <p:nvSpPr>
          <p:cNvPr id="2" name="幻灯片图像占位符 1">
            <a:extLst>
              <a:ext uri="{FF2B5EF4-FFF2-40B4-BE49-F238E27FC236}">
                <a16:creationId xmlns:a16="http://schemas.microsoft.com/office/drawing/2014/main" id="{16C8EB7F-8494-4521-AF53-BB3EAB19A88B}"/>
              </a:ext>
            </a:extLst>
          </p:cNvPr>
          <p:cNvSpPr>
            <a:spLocks noGrp="1" noRot="1" noChangeAspect="1" noResize="1"/>
          </p:cNvSpPr>
          <p:nvPr>
            <p:ph type="sldImg"/>
          </p:nvPr>
        </p:nvSpPr>
        <p:spPr>
          <a:xfrm>
            <a:off x="1143000" y="685799"/>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DC033047-9F8F-4D6F-A1EB-475952C8A43E}"/>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39DA4CC6-1DBF-4661-B6F3-94DD6F630F0F}"/>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28D4D8E-24AB-4AEC-8146-2F745B1C8BC5}" type="slidenum">
              <a:t>14</a:t>
            </a:fld>
            <a:endParaRPr lang="en-US"/>
          </a:p>
        </p:txBody>
      </p:sp>
      <p:sp>
        <p:nvSpPr>
          <p:cNvPr id="2" name="幻灯片图像占位符 1">
            <a:extLst>
              <a:ext uri="{FF2B5EF4-FFF2-40B4-BE49-F238E27FC236}">
                <a16:creationId xmlns:a16="http://schemas.microsoft.com/office/drawing/2014/main" id="{042E960C-9593-41C2-A25C-D8C3A9FC8E8C}"/>
              </a:ext>
            </a:extLst>
          </p:cNvPr>
          <p:cNvSpPr>
            <a:spLocks noGrp="1" noRot="1" noChangeAspect="1" noResize="1"/>
          </p:cNvSpPr>
          <p:nvPr>
            <p:ph type="sldImg"/>
          </p:nvPr>
        </p:nvSpPr>
        <p:spPr>
          <a:xfrm>
            <a:off x="1143000" y="685799"/>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C3EFC152-D704-4DA6-87EA-585ADAE2D5E6}"/>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E037DAD3-4CE5-4158-8BBF-8583FDEF0DD6}"/>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16EE44C3-49EC-4BDF-AD7D-8600620B6A60}" type="slidenum">
              <a:t>15</a:t>
            </a:fld>
            <a:endParaRPr lang="en-US"/>
          </a:p>
        </p:txBody>
      </p:sp>
      <p:sp>
        <p:nvSpPr>
          <p:cNvPr id="2" name="幻灯片图像占位符 1">
            <a:extLst>
              <a:ext uri="{FF2B5EF4-FFF2-40B4-BE49-F238E27FC236}">
                <a16:creationId xmlns:a16="http://schemas.microsoft.com/office/drawing/2014/main" id="{E5048D31-8647-4A55-B15E-CDFD919D32A2}"/>
              </a:ext>
            </a:extLst>
          </p:cNvPr>
          <p:cNvSpPr>
            <a:spLocks noGrp="1" noRot="1" noChangeAspect="1" noResize="1"/>
          </p:cNvSpPr>
          <p:nvPr>
            <p:ph type="sldImg"/>
          </p:nvPr>
        </p:nvSpPr>
        <p:spPr>
          <a:xfrm>
            <a:off x="1143000" y="685799"/>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A30DE47A-31D3-4875-A82B-881206B31CE2}"/>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8">
            <a:extLst>
              <a:ext uri="{FF2B5EF4-FFF2-40B4-BE49-F238E27FC236}">
                <a16:creationId xmlns:a16="http://schemas.microsoft.com/office/drawing/2014/main" id="{E4DA6D52-4566-451E-BF61-707B4BBF260A}"/>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ACF07B4E-D972-4757-8197-3206F3314B6B}" type="slidenum">
              <a:t>16</a:t>
            </a:fld>
            <a:endParaRPr lang="en-US"/>
          </a:p>
        </p:txBody>
      </p:sp>
      <p:sp>
        <p:nvSpPr>
          <p:cNvPr id="2" name="幻灯片图像占位符 1">
            <a:extLst>
              <a:ext uri="{FF2B5EF4-FFF2-40B4-BE49-F238E27FC236}">
                <a16:creationId xmlns:a16="http://schemas.microsoft.com/office/drawing/2014/main" id="{EFC262DA-7CD9-48E2-8C39-8FDE8E874C4C}"/>
              </a:ext>
            </a:extLst>
          </p:cNvPr>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备注占位符 2">
            <a:extLst>
              <a:ext uri="{FF2B5EF4-FFF2-40B4-BE49-F238E27FC236}">
                <a16:creationId xmlns:a16="http://schemas.microsoft.com/office/drawing/2014/main" id="{8A7CDA39-E911-42F7-B8B8-B9CFBE32822B}"/>
              </a:ext>
            </a:extLst>
          </p:cNvPr>
          <p:cNvSpPr txBox="1">
            <a:spLocks noGrp="1"/>
          </p:cNvSpPr>
          <p:nvPr>
            <p:ph type="body" sz="quarter" idx="1"/>
          </p:nvPr>
        </p:nvSpPr>
        <p:spPr>
          <a:xfrm>
            <a:off x="685799" y="4343400"/>
            <a:ext cx="5486399" cy="4115159"/>
          </a:xfrm>
        </p:spPr>
        <p:txBody>
          <a:bodyPr wrap="none" lIns="90000" tIns="46800" rIns="90000" bIns="46800" anchor="ctr" anchorCtr="0">
            <a:spAutoFit/>
          </a:bodyPr>
          <a:lstStyle/>
          <a:p>
            <a:pPr lvl="0"/>
            <a:endParaRPr lang="en-US" kern="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196F485-4007-4840-9C5E-39C7C153CB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7969" y="6085582"/>
            <a:ext cx="1960281" cy="541537"/>
          </a:xfrm>
          <a:prstGeom prst="rect">
            <a:avLst/>
          </a:prstGeom>
        </p:spPr>
      </p:pic>
    </p:spTree>
    <p:extLst>
      <p:ext uri="{BB962C8B-B14F-4D97-AF65-F5344CB8AC3E}">
        <p14:creationId xmlns:p14="http://schemas.microsoft.com/office/powerpoint/2010/main" val="294849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582A6D-3ABC-46C4-9608-2626C73CB3FC}"/>
              </a:ext>
            </a:extLst>
          </p:cNvPr>
          <p:cNvSpPr>
            <a:spLocks noGrp="1"/>
          </p:cNvSpPr>
          <p:nvPr>
            <p:ph type="dt" sz="half" idx="10"/>
          </p:nvPr>
        </p:nvSpPr>
        <p:spPr/>
        <p:txBody>
          <a:bodyPr/>
          <a:lstStyle/>
          <a:p>
            <a:pPr lvl="0"/>
            <a:endParaRPr lang="en-US"/>
          </a:p>
        </p:txBody>
      </p:sp>
      <p:sp>
        <p:nvSpPr>
          <p:cNvPr id="3" name="灯片编号占位符 2">
            <a:extLst>
              <a:ext uri="{FF2B5EF4-FFF2-40B4-BE49-F238E27FC236}">
                <a16:creationId xmlns:a16="http://schemas.microsoft.com/office/drawing/2014/main" id="{86A4179C-71AC-4735-A4B4-C1FD50AAAB9B}"/>
              </a:ext>
            </a:extLst>
          </p:cNvPr>
          <p:cNvSpPr>
            <a:spLocks noGrp="1"/>
          </p:cNvSpPr>
          <p:nvPr>
            <p:ph type="sldNum" sz="quarter" idx="11"/>
          </p:nvPr>
        </p:nvSpPr>
        <p:spPr/>
        <p:txBody>
          <a:bodyPr/>
          <a:lstStyle/>
          <a:p>
            <a:pPr lvl="0"/>
            <a:fld id="{1C53CB7D-4D8B-45FC-A7CF-5BEFD5D22F79}" type="slidenum">
              <a:t>‹#›</a:t>
            </a:fld>
            <a:endParaRPr lang="en-US"/>
          </a:p>
        </p:txBody>
      </p:sp>
    </p:spTree>
    <p:extLst>
      <p:ext uri="{BB962C8B-B14F-4D97-AF65-F5344CB8AC3E}">
        <p14:creationId xmlns:p14="http://schemas.microsoft.com/office/powerpoint/2010/main" val="39004484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1727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D73177-E799-4ABE-8466-F7C7736A9D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97969" y="6085582"/>
            <a:ext cx="1960281" cy="541537"/>
          </a:xfrm>
          <a:prstGeom prst="rect">
            <a:avLst/>
          </a:prstGeom>
        </p:spPr>
      </p:pic>
    </p:spTree>
    <p:extLst>
      <p:ext uri="{BB962C8B-B14F-4D97-AF65-F5344CB8AC3E}">
        <p14:creationId xmlns:p14="http://schemas.microsoft.com/office/powerpoint/2010/main" val="862794479"/>
      </p:ext>
    </p:extLst>
  </p:cSld>
  <p:clrMap bg1="lt1" tx1="dk1" bg2="lt2" tx2="dk2" accent1="accent1" accent2="accent2" accent3="accent3" accent4="accent4" accent5="accent5" accent6="accent6" hlink="hlink" folHlink="folHlink"/>
  <p:sldLayoutIdLst>
    <p:sldLayoutId id="2147483661" r:id="rId1"/>
    <p:sldLayoutId id="214748366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9418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573EB-8B7F-4C91-9442-3E48A97DC130}"/>
              </a:ext>
            </a:extLst>
          </p:cNvPr>
          <p:cNvSpPr/>
          <p:nvPr/>
        </p:nvSpPr>
        <p:spPr>
          <a:xfrm>
            <a:off x="457200" y="1713456"/>
            <a:ext cx="8229600" cy="532775"/>
          </a:xfrm>
          <a:prstGeom prst="rect">
            <a:avLst/>
          </a:prstGeom>
        </p:spPr>
        <p:txBody>
          <a:bodyPr wrap="square">
            <a:spAutoFit/>
          </a:bodyPr>
          <a:lstStyle/>
          <a:p>
            <a:pPr marL="12065" marR="10795" indent="-1270" algn="ctr">
              <a:lnSpc>
                <a:spcPct val="107000"/>
              </a:lnSpc>
              <a:spcAft>
                <a:spcPts val="770"/>
              </a:spcAft>
            </a:pPr>
            <a:r>
              <a:rPr lang="en-US" altLang="zh-CN" sz="2800" kern="100" dirty="0">
                <a:solidFill>
                  <a:srgbClr val="000000"/>
                </a:solidFill>
                <a:latin typeface="Arial Black" panose="020B0A04020102020204" pitchFamily="34" charset="0"/>
                <a:ea typeface="Cambria" panose="02040503050406030204" pitchFamily="18" charset="0"/>
                <a:cs typeface="Arial" panose="020B0604020202020204" pitchFamily="34" charset="0"/>
              </a:rPr>
              <a:t>Physically-Based Simulation of Rainbows</a:t>
            </a:r>
          </a:p>
        </p:txBody>
      </p:sp>
      <p:sp>
        <p:nvSpPr>
          <p:cNvPr id="5" name="矩形 4">
            <a:extLst>
              <a:ext uri="{FF2B5EF4-FFF2-40B4-BE49-F238E27FC236}">
                <a16:creationId xmlns:a16="http://schemas.microsoft.com/office/drawing/2014/main" id="{33F3DFE2-49A8-4842-9EFC-D599017C82E2}"/>
              </a:ext>
            </a:extLst>
          </p:cNvPr>
          <p:cNvSpPr/>
          <p:nvPr/>
        </p:nvSpPr>
        <p:spPr>
          <a:xfrm>
            <a:off x="0" y="862152"/>
            <a:ext cx="3788229" cy="274320"/>
          </a:xfrm>
          <a:prstGeom prst="rect">
            <a:avLst/>
          </a:prstGeom>
          <a:gradFill flip="none" rotWithShape="1">
            <a:gsLst>
              <a:gs pos="6500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4FA7E12-31C7-4B57-B29C-8A03C8FAA0D3}"/>
              </a:ext>
            </a:extLst>
          </p:cNvPr>
          <p:cNvSpPr/>
          <p:nvPr/>
        </p:nvSpPr>
        <p:spPr>
          <a:xfrm>
            <a:off x="228600" y="2888125"/>
            <a:ext cx="8686799" cy="802784"/>
          </a:xfrm>
          <a:prstGeom prst="rect">
            <a:avLst/>
          </a:prstGeom>
        </p:spPr>
        <p:txBody>
          <a:bodyPr wrap="square">
            <a:spAutoFit/>
          </a:bodyPr>
          <a:lstStyle/>
          <a:p>
            <a:pPr lvl="0" algn="ctr">
              <a:lnSpc>
                <a:spcPct val="90000"/>
              </a:lnSpc>
              <a:spcBef>
                <a:spcPts val="49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C" altLang="zh-CN" dirty="0" err="1">
                <a:solidFill>
                  <a:srgbClr val="000000"/>
                </a:solidFill>
                <a:latin typeface="Constantia" pitchFamily="18"/>
                <a:ea typeface="Droid Sans Fallback" pitchFamily="34"/>
                <a:cs typeface="Droid Sans Fallback" pitchFamily="34"/>
              </a:rPr>
              <a:t>Iman</a:t>
            </a:r>
            <a:r>
              <a:rPr lang="es-EC" altLang="zh-CN" dirty="0">
                <a:solidFill>
                  <a:srgbClr val="000000"/>
                </a:solidFill>
                <a:latin typeface="Constantia" pitchFamily="18"/>
                <a:ea typeface="Droid Sans Fallback" pitchFamily="34"/>
                <a:cs typeface="Droid Sans Fallback" pitchFamily="34"/>
              </a:rPr>
              <a:t> Sadeghi</a:t>
            </a:r>
            <a:r>
              <a:rPr lang="es-EC" altLang="zh-CN" sz="1600" b="1" baseline="30000" dirty="0">
                <a:solidFill>
                  <a:srgbClr val="000000"/>
                </a:solidFill>
                <a:latin typeface="Arial" pitchFamily="34"/>
                <a:ea typeface="Droid Sans Fallback" pitchFamily="34"/>
                <a:cs typeface="Droid Sans Fallback" pitchFamily="34"/>
              </a:rPr>
              <a:t>1</a:t>
            </a:r>
            <a:r>
              <a:rPr lang="es-EC" altLang="zh-CN" dirty="0">
                <a:solidFill>
                  <a:srgbClr val="000000"/>
                </a:solidFill>
                <a:latin typeface="Constantia" pitchFamily="18"/>
                <a:ea typeface="Droid Sans Fallback" pitchFamily="34"/>
                <a:cs typeface="Droid Sans Fallback" pitchFamily="34"/>
              </a:rPr>
              <a:t>, Adolfo Munoz</a:t>
            </a:r>
            <a:r>
              <a:rPr lang="es-EC" altLang="zh-CN" sz="1600" b="1" baseline="30000" dirty="0">
                <a:solidFill>
                  <a:srgbClr val="000000"/>
                </a:solidFill>
                <a:latin typeface="Arial" pitchFamily="34"/>
                <a:ea typeface="Droid Sans Fallback" pitchFamily="34"/>
                <a:cs typeface="Droid Sans Fallback" pitchFamily="34"/>
              </a:rPr>
              <a:t>2</a:t>
            </a:r>
            <a:r>
              <a:rPr lang="es-EC" altLang="zh-CN" dirty="0">
                <a:solidFill>
                  <a:srgbClr val="000000"/>
                </a:solidFill>
                <a:latin typeface="Constantia" pitchFamily="18"/>
                <a:ea typeface="Droid Sans Fallback" pitchFamily="34"/>
                <a:cs typeface="Droid Sans Fallback" pitchFamily="34"/>
              </a:rPr>
              <a:t>, Philip Laven</a:t>
            </a:r>
            <a:r>
              <a:rPr lang="es-EC" altLang="zh-CN" sz="1600" b="1" baseline="30000" dirty="0">
                <a:solidFill>
                  <a:srgbClr val="000000"/>
                </a:solidFill>
                <a:latin typeface="Arial" pitchFamily="34"/>
                <a:ea typeface="Droid Sans Fallback" pitchFamily="34"/>
                <a:cs typeface="Droid Sans Fallback" pitchFamily="34"/>
              </a:rPr>
              <a:t>3</a:t>
            </a:r>
            <a:r>
              <a:rPr lang="es-EC" altLang="zh-CN" dirty="0">
                <a:solidFill>
                  <a:srgbClr val="000000"/>
                </a:solidFill>
                <a:latin typeface="Constantia" pitchFamily="18"/>
                <a:ea typeface="Droid Sans Fallback" pitchFamily="34"/>
                <a:cs typeface="Droid Sans Fallback" pitchFamily="34"/>
              </a:rPr>
              <a:t>, </a:t>
            </a:r>
            <a:r>
              <a:rPr lang="es-EC" altLang="zh-CN" dirty="0" err="1">
                <a:solidFill>
                  <a:srgbClr val="000000"/>
                </a:solidFill>
                <a:latin typeface="Constantia" pitchFamily="18"/>
                <a:ea typeface="Droid Sans Fallback" pitchFamily="34"/>
                <a:cs typeface="Droid Sans Fallback" pitchFamily="34"/>
              </a:rPr>
              <a:t>Wojciech</a:t>
            </a:r>
            <a:r>
              <a:rPr lang="es-EC" altLang="zh-CN" dirty="0">
                <a:solidFill>
                  <a:srgbClr val="000000"/>
                </a:solidFill>
                <a:latin typeface="Constantia" pitchFamily="18"/>
                <a:ea typeface="Droid Sans Fallback" pitchFamily="34"/>
                <a:cs typeface="Droid Sans Fallback" pitchFamily="34"/>
              </a:rPr>
              <a:t> Jarosz</a:t>
            </a:r>
            <a:r>
              <a:rPr lang="es-EC" altLang="zh-CN" sz="1600" b="1" baseline="30000" dirty="0">
                <a:solidFill>
                  <a:srgbClr val="000000"/>
                </a:solidFill>
                <a:latin typeface="Arial" pitchFamily="34"/>
                <a:ea typeface="Droid Sans Fallback" pitchFamily="34"/>
                <a:cs typeface="Droid Sans Fallback" pitchFamily="34"/>
              </a:rPr>
              <a:t>4</a:t>
            </a:r>
            <a:r>
              <a:rPr lang="es-EC" altLang="zh-CN" dirty="0">
                <a:solidFill>
                  <a:srgbClr val="000000"/>
                </a:solidFill>
                <a:latin typeface="Constantia" pitchFamily="18"/>
                <a:ea typeface="Droid Sans Fallback" pitchFamily="34"/>
                <a:cs typeface="Droid Sans Fallback" pitchFamily="34"/>
              </a:rPr>
              <a:t>, Francisco Seron</a:t>
            </a:r>
            <a:r>
              <a:rPr lang="es-EC" altLang="zh-CN" sz="1600" b="1" baseline="30000" dirty="0">
                <a:solidFill>
                  <a:srgbClr val="000000"/>
                </a:solidFill>
                <a:latin typeface="Arial" pitchFamily="34"/>
                <a:ea typeface="Droid Sans Fallback" pitchFamily="34"/>
                <a:cs typeface="Droid Sans Fallback" pitchFamily="34"/>
              </a:rPr>
              <a:t>2</a:t>
            </a:r>
            <a:r>
              <a:rPr lang="es-EC" altLang="zh-CN" dirty="0">
                <a:solidFill>
                  <a:srgbClr val="000000"/>
                </a:solidFill>
                <a:latin typeface="Constantia" pitchFamily="18"/>
                <a:ea typeface="Droid Sans Fallback" pitchFamily="34"/>
                <a:cs typeface="Droid Sans Fallback" pitchFamily="34"/>
              </a:rPr>
              <a:t>, Diego Gutierrez</a:t>
            </a:r>
            <a:r>
              <a:rPr lang="es-EC" altLang="zh-CN" sz="1600" b="1" baseline="30000" dirty="0">
                <a:solidFill>
                  <a:srgbClr val="000000"/>
                </a:solidFill>
                <a:latin typeface="Arial" pitchFamily="34"/>
                <a:ea typeface="Droid Sans Fallback" pitchFamily="34"/>
                <a:cs typeface="Droid Sans Fallback" pitchFamily="34"/>
              </a:rPr>
              <a:t>2</a:t>
            </a:r>
            <a:r>
              <a:rPr lang="es-EC" altLang="zh-CN" dirty="0">
                <a:solidFill>
                  <a:srgbClr val="000000"/>
                </a:solidFill>
                <a:latin typeface="Constantia" pitchFamily="18"/>
                <a:ea typeface="Droid Sans Fallback" pitchFamily="34"/>
                <a:cs typeface="Droid Sans Fallback" pitchFamily="34"/>
              </a:rPr>
              <a:t>, Henrik </a:t>
            </a:r>
            <a:r>
              <a:rPr lang="es-EC" altLang="zh-CN" dirty="0" err="1">
                <a:solidFill>
                  <a:srgbClr val="000000"/>
                </a:solidFill>
                <a:latin typeface="Constantia" pitchFamily="18"/>
                <a:ea typeface="Droid Sans Fallback" pitchFamily="34"/>
                <a:cs typeface="Droid Sans Fallback" pitchFamily="34"/>
              </a:rPr>
              <a:t>Wann</a:t>
            </a:r>
            <a:r>
              <a:rPr lang="es-EC" altLang="zh-CN" dirty="0">
                <a:solidFill>
                  <a:srgbClr val="000000"/>
                </a:solidFill>
                <a:latin typeface="Constantia" pitchFamily="18"/>
                <a:ea typeface="Droid Sans Fallback" pitchFamily="34"/>
                <a:cs typeface="Droid Sans Fallback" pitchFamily="34"/>
              </a:rPr>
              <a:t> Jensen</a:t>
            </a:r>
            <a:r>
              <a:rPr lang="es-EC" altLang="zh-CN" sz="1600" b="1" baseline="30000" dirty="0">
                <a:solidFill>
                  <a:srgbClr val="000000"/>
                </a:solidFill>
                <a:latin typeface="Arial" pitchFamily="34"/>
                <a:ea typeface="Droid Sans Fallback" pitchFamily="34"/>
                <a:cs typeface="Droid Sans Fallback" pitchFamily="34"/>
              </a:rPr>
              <a:t>1</a:t>
            </a:r>
          </a:p>
          <a:p>
            <a:pPr lvl="0" algn="ctr">
              <a:lnSpc>
                <a:spcPct val="90000"/>
              </a:lnSpc>
              <a:spcBef>
                <a:spcPts val="49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s-EC" altLang="zh-CN" sz="1600" b="1" baseline="30000" dirty="0">
              <a:solidFill>
                <a:srgbClr val="000000"/>
              </a:solidFill>
              <a:latin typeface="Arial" pitchFamily="34"/>
              <a:ea typeface="Droid Sans Fallback" pitchFamily="34"/>
              <a:cs typeface="Droid Sans Fallback" pitchFamily="34"/>
            </a:endParaRPr>
          </a:p>
        </p:txBody>
      </p:sp>
      <p:sp>
        <p:nvSpPr>
          <p:cNvPr id="7" name="文本框 6">
            <a:extLst>
              <a:ext uri="{FF2B5EF4-FFF2-40B4-BE49-F238E27FC236}">
                <a16:creationId xmlns:a16="http://schemas.microsoft.com/office/drawing/2014/main" id="{C50EC15C-6B6A-4562-A3EF-0125EBC19052}"/>
              </a:ext>
            </a:extLst>
          </p:cNvPr>
          <p:cNvSpPr txBox="1"/>
          <p:nvPr/>
        </p:nvSpPr>
        <p:spPr>
          <a:xfrm>
            <a:off x="979713" y="2282994"/>
            <a:ext cx="7184572" cy="523220"/>
          </a:xfrm>
          <a:prstGeom prst="rect">
            <a:avLst/>
          </a:prstGeom>
          <a:noFill/>
        </p:spPr>
        <p:txBody>
          <a:bodyPr wrap="square" rtlCol="0">
            <a:spAutoFit/>
          </a:bodyPr>
          <a:lstStyle/>
          <a:p>
            <a:pPr algn="ctr"/>
            <a:r>
              <a:rPr lang="zh-CN" altLang="en-US" sz="2800" dirty="0">
                <a:latin typeface="楷体" panose="02010609060101010101" pitchFamily="49" charset="-122"/>
                <a:ea typeface="楷体" panose="02010609060101010101" pitchFamily="49" charset="-122"/>
              </a:rPr>
              <a:t>基于物理方法模拟的彩虹</a:t>
            </a:r>
          </a:p>
        </p:txBody>
      </p:sp>
      <p:sp>
        <p:nvSpPr>
          <p:cNvPr id="8" name="文本框 7">
            <a:extLst>
              <a:ext uri="{FF2B5EF4-FFF2-40B4-BE49-F238E27FC236}">
                <a16:creationId xmlns:a16="http://schemas.microsoft.com/office/drawing/2014/main" id="{B1270892-F91C-4295-8337-FCBA8D6692C2}"/>
              </a:ext>
            </a:extLst>
          </p:cNvPr>
          <p:cNvSpPr txBox="1"/>
          <p:nvPr/>
        </p:nvSpPr>
        <p:spPr>
          <a:xfrm>
            <a:off x="548640" y="6172049"/>
            <a:ext cx="5006499"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报告人：何江达</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课程老师：李启雷</a:t>
            </a:r>
          </a:p>
        </p:txBody>
      </p:sp>
      <p:sp>
        <p:nvSpPr>
          <p:cNvPr id="9" name="矩形 8">
            <a:extLst>
              <a:ext uri="{FF2B5EF4-FFF2-40B4-BE49-F238E27FC236}">
                <a16:creationId xmlns:a16="http://schemas.microsoft.com/office/drawing/2014/main" id="{5CA30200-D0AB-4B87-B3A4-A7B0FEABCDE6}"/>
              </a:ext>
            </a:extLst>
          </p:cNvPr>
          <p:cNvSpPr/>
          <p:nvPr/>
        </p:nvSpPr>
        <p:spPr>
          <a:xfrm>
            <a:off x="1188721" y="5734594"/>
            <a:ext cx="7955280" cy="143692"/>
          </a:xfrm>
          <a:prstGeom prst="rect">
            <a:avLst/>
          </a:prstGeom>
          <a:gradFill flip="none" rotWithShape="1">
            <a:gsLst>
              <a:gs pos="0">
                <a:schemeClr val="accent1">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7B6FC059-2D04-43BA-94A0-8F76238BFF7B}"/>
              </a:ext>
            </a:extLst>
          </p:cNvPr>
          <p:cNvSpPr/>
          <p:nvPr/>
        </p:nvSpPr>
        <p:spPr>
          <a:xfrm>
            <a:off x="388800" y="3543480"/>
            <a:ext cx="4916520" cy="147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8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C" sz="2400" b="1" i="0" u="none" strike="noStrike" baseline="30000" dirty="0">
                <a:ln>
                  <a:noFill/>
                </a:ln>
                <a:solidFill>
                  <a:srgbClr val="414141"/>
                </a:solidFill>
                <a:latin typeface="Arial" pitchFamily="34"/>
                <a:ea typeface="Arial" pitchFamily="34"/>
                <a:cs typeface="Arial" pitchFamily="34"/>
              </a:rPr>
              <a:t>1 </a:t>
            </a:r>
            <a:r>
              <a:rPr lang="es-EC" sz="2400" b="0" i="0" u="none" strike="noStrike" baseline="0" dirty="0">
                <a:ln>
                  <a:noFill/>
                </a:ln>
                <a:solidFill>
                  <a:srgbClr val="414141"/>
                </a:solidFill>
                <a:latin typeface="Constantia" pitchFamily="18"/>
                <a:ea typeface="Arial" pitchFamily="34"/>
                <a:cs typeface="Arial" pitchFamily="34"/>
              </a:rPr>
              <a:t>UC San Diego</a:t>
            </a:r>
            <a:br>
              <a:rPr lang="es-EC" sz="2400" b="0" i="0" u="none" strike="noStrike" baseline="0" dirty="0">
                <a:ln>
                  <a:noFill/>
                </a:ln>
                <a:solidFill>
                  <a:srgbClr val="414141"/>
                </a:solidFill>
                <a:latin typeface="Constantia" pitchFamily="18"/>
                <a:ea typeface="Arial" pitchFamily="34"/>
                <a:cs typeface="Arial" pitchFamily="34"/>
              </a:rPr>
            </a:br>
            <a:r>
              <a:rPr lang="es-EC" sz="2400" b="1" i="0" u="none" strike="noStrike" baseline="30000" dirty="0">
                <a:ln>
                  <a:noFill/>
                </a:ln>
                <a:solidFill>
                  <a:srgbClr val="414141"/>
                </a:solidFill>
                <a:latin typeface="Arial" pitchFamily="34"/>
                <a:ea typeface="Arial" pitchFamily="34"/>
                <a:cs typeface="Arial" pitchFamily="34"/>
              </a:rPr>
              <a:t>2 </a:t>
            </a:r>
            <a:r>
              <a:rPr lang="en-US" sz="2400" b="0" i="0" u="none" strike="noStrike" baseline="0" dirty="0">
                <a:ln>
                  <a:noFill/>
                </a:ln>
                <a:solidFill>
                  <a:srgbClr val="414141"/>
                </a:solidFill>
                <a:latin typeface="Constantia" pitchFamily="18"/>
                <a:ea typeface="Arial" pitchFamily="34"/>
                <a:cs typeface="Arial" pitchFamily="34"/>
              </a:rPr>
              <a:t>Universidad de Zaragoza</a:t>
            </a:r>
            <a:br>
              <a:rPr lang="en-US" sz="2400" b="0" i="0" u="none" strike="noStrike" baseline="0" dirty="0">
                <a:ln>
                  <a:noFill/>
                </a:ln>
                <a:solidFill>
                  <a:srgbClr val="414141"/>
                </a:solidFill>
                <a:latin typeface="Constantia" pitchFamily="18"/>
                <a:ea typeface="Arial" pitchFamily="34"/>
                <a:cs typeface="Arial" pitchFamily="34"/>
              </a:rPr>
            </a:br>
            <a:r>
              <a:rPr lang="es-EC" sz="2400" b="1" i="0" u="none" strike="noStrike" baseline="30000" dirty="0">
                <a:ln>
                  <a:noFill/>
                </a:ln>
                <a:solidFill>
                  <a:srgbClr val="414141"/>
                </a:solidFill>
                <a:latin typeface="Arial" pitchFamily="34"/>
                <a:ea typeface="Arial" pitchFamily="34"/>
                <a:cs typeface="Arial" pitchFamily="34"/>
              </a:rPr>
              <a:t>3</a:t>
            </a:r>
            <a:r>
              <a:rPr lang="es-EC" sz="2400" b="1" i="0" u="none" strike="noStrike" baseline="0" dirty="0">
                <a:ln>
                  <a:noFill/>
                </a:ln>
                <a:solidFill>
                  <a:srgbClr val="414141"/>
                </a:solidFill>
                <a:latin typeface="Arial" pitchFamily="34"/>
                <a:ea typeface="Arial" pitchFamily="34"/>
                <a:cs typeface="Arial" pitchFamily="34"/>
              </a:rPr>
              <a:t> </a:t>
            </a:r>
            <a:r>
              <a:rPr lang="en-US" sz="2400" b="0" i="0" u="none" strike="noStrike" baseline="0" dirty="0" err="1">
                <a:ln>
                  <a:noFill/>
                </a:ln>
                <a:solidFill>
                  <a:srgbClr val="414141"/>
                </a:solidFill>
                <a:latin typeface="Constantia" pitchFamily="18"/>
                <a:ea typeface="Arial" pitchFamily="34"/>
                <a:cs typeface="Arial" pitchFamily="34"/>
              </a:rPr>
              <a:t>Horley</a:t>
            </a:r>
            <a:r>
              <a:rPr lang="en-US" sz="2400" b="0" i="0" u="none" strike="noStrike" baseline="0" dirty="0">
                <a:ln>
                  <a:noFill/>
                </a:ln>
                <a:solidFill>
                  <a:srgbClr val="414141"/>
                </a:solidFill>
                <a:latin typeface="Constantia" pitchFamily="18"/>
                <a:ea typeface="Arial" pitchFamily="34"/>
                <a:cs typeface="Arial" pitchFamily="34"/>
              </a:rPr>
              <a:t>, UK</a:t>
            </a:r>
            <a:br>
              <a:rPr lang="en-US" sz="2400" b="0" i="0" u="none" strike="noStrike" baseline="0" dirty="0">
                <a:ln>
                  <a:noFill/>
                </a:ln>
                <a:solidFill>
                  <a:srgbClr val="414141"/>
                </a:solidFill>
                <a:latin typeface="Constantia" pitchFamily="18"/>
                <a:ea typeface="Arial" pitchFamily="34"/>
                <a:cs typeface="Arial" pitchFamily="34"/>
              </a:rPr>
            </a:br>
            <a:r>
              <a:rPr lang="es-EC" sz="2400" b="1" i="0" u="none" strike="noStrike" baseline="30000" dirty="0">
                <a:ln>
                  <a:noFill/>
                </a:ln>
                <a:solidFill>
                  <a:srgbClr val="414141"/>
                </a:solidFill>
                <a:latin typeface="Arial" pitchFamily="34"/>
                <a:ea typeface="Arial" pitchFamily="34"/>
                <a:cs typeface="Arial" pitchFamily="34"/>
              </a:rPr>
              <a:t>4 </a:t>
            </a:r>
            <a:r>
              <a:rPr lang="en-US" sz="2400" b="0" i="0" u="none" strike="noStrike" baseline="0" dirty="0">
                <a:ln>
                  <a:noFill/>
                </a:ln>
                <a:solidFill>
                  <a:srgbClr val="414141"/>
                </a:solidFill>
                <a:latin typeface="Constantia" pitchFamily="18"/>
                <a:ea typeface="Arial" pitchFamily="34"/>
                <a:cs typeface="Arial" pitchFamily="34"/>
              </a:rPr>
              <a:t>Disney Research Zurich</a:t>
            </a:r>
          </a:p>
        </p:txBody>
      </p:sp>
    </p:spTree>
    <p:extLst>
      <p:ext uri="{BB962C8B-B14F-4D97-AF65-F5344CB8AC3E}">
        <p14:creationId xmlns:p14="http://schemas.microsoft.com/office/powerpoint/2010/main" val="27777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6137666C-47A2-4BA1-A7C9-85819C809C68}"/>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9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1. Cast</a:t>
            </a:r>
          </a:p>
          <a:p>
            <a:pPr marL="0" marR="0" lvl="1" indent="0" algn="l" rtl="0" hangingPunct="1">
              <a:lnSpc>
                <a:spcPct val="9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From a reference plane</a:t>
            </a:r>
          </a:p>
          <a:p>
            <a:pPr marL="0" marR="0" lvl="1" indent="0" algn="l" rtl="0" hangingPunct="1">
              <a:lnSpc>
                <a:spcPct val="9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Grid of rays</a:t>
            </a:r>
          </a:p>
          <a:p>
            <a:pPr marL="736559" marR="0" lvl="1" indent="-279360" algn="l" rtl="0" hangingPunct="1">
              <a:lnSpc>
                <a:spcPct val="9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9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9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9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9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9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0" marR="0" lvl="1" indent="0" algn="l" rtl="0" hangingPunct="1">
              <a:lnSpc>
                <a:spcPct val="9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Arial" pitchFamily="34"/>
              <a:ea typeface="Droid Sans Fallback" pitchFamily="34"/>
              <a:cs typeface="Droid Sans Fallback" pitchFamily="34"/>
            </a:endParaRPr>
          </a:p>
        </p:txBody>
      </p:sp>
      <p:pic>
        <p:nvPicPr>
          <p:cNvPr id="3" name="">
            <a:extLst>
              <a:ext uri="{FF2B5EF4-FFF2-40B4-BE49-F238E27FC236}">
                <a16:creationId xmlns:a16="http://schemas.microsoft.com/office/drawing/2014/main" id="{241FA260-EAFF-42EA-89C4-4BB70E6287BE}"/>
              </a:ext>
            </a:extLst>
          </p:cNvPr>
          <p:cNvPicPr>
            <a:picLocks noChangeAspect="1"/>
          </p:cNvPicPr>
          <p:nvPr/>
        </p:nvPicPr>
        <p:blipFill>
          <a:blip r:embed="rId3">
            <a:lum/>
            <a:alphaModFix/>
          </a:blip>
          <a:srcRect l="10456" b="9791"/>
          <a:stretch>
            <a:fillRect/>
          </a:stretch>
        </p:blipFill>
        <p:spPr>
          <a:xfrm>
            <a:off x="2939040" y="2666880"/>
            <a:ext cx="4262040" cy="3309120"/>
          </a:xfrm>
          <a:prstGeom prst="rect">
            <a:avLst/>
          </a:prstGeom>
          <a:noFill/>
          <a:ln>
            <a:noFill/>
          </a:ln>
        </p:spPr>
      </p:pic>
      <p:sp>
        <p:nvSpPr>
          <p:cNvPr id="4" name="任意多边形: 形状 3">
            <a:extLst>
              <a:ext uri="{FF2B5EF4-FFF2-40B4-BE49-F238E27FC236}">
                <a16:creationId xmlns:a16="http://schemas.microsoft.com/office/drawing/2014/main" id="{7D6774A2-D48E-470D-81B8-F9771439BB9E}"/>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grpSp>
        <p:nvGrpSpPr>
          <p:cNvPr id="5" name="组合 4">
            <a:extLst>
              <a:ext uri="{FF2B5EF4-FFF2-40B4-BE49-F238E27FC236}">
                <a16:creationId xmlns:a16="http://schemas.microsoft.com/office/drawing/2014/main" id="{C42338B5-A055-48EA-BB7F-8A08A3A5FBD7}"/>
              </a:ext>
            </a:extLst>
          </p:cNvPr>
          <p:cNvGrpSpPr/>
          <p:nvPr/>
        </p:nvGrpSpPr>
        <p:grpSpPr>
          <a:xfrm>
            <a:off x="4856040" y="66600"/>
            <a:ext cx="3894120" cy="1616760"/>
            <a:chOff x="4856040" y="66600"/>
            <a:chExt cx="3894120" cy="1616760"/>
          </a:xfrm>
        </p:grpSpPr>
        <p:pic>
          <p:nvPicPr>
            <p:cNvPr id="6" name="">
              <a:extLst>
                <a:ext uri="{FF2B5EF4-FFF2-40B4-BE49-F238E27FC236}">
                  <a16:creationId xmlns:a16="http://schemas.microsoft.com/office/drawing/2014/main" id="{70EEF15B-3F5A-4E7A-8B04-B7C0B54C7AB1}"/>
                </a:ext>
              </a:extLst>
            </p:cNvPr>
            <p:cNvPicPr>
              <a:picLocks noChangeAspect="1"/>
            </p:cNvPicPr>
            <p:nvPr/>
          </p:nvPicPr>
          <p:blipFill>
            <a:blip r:embed="rId4">
              <a:lum/>
              <a:alphaModFix/>
            </a:blip>
            <a:srcRect/>
            <a:stretch>
              <a:fillRect/>
            </a:stretch>
          </p:blipFill>
          <p:spPr>
            <a:xfrm>
              <a:off x="4915080" y="66600"/>
              <a:ext cx="3835080" cy="1606680"/>
            </a:xfrm>
            <a:prstGeom prst="rect">
              <a:avLst/>
            </a:prstGeom>
            <a:noFill/>
            <a:ln>
              <a:noFill/>
            </a:ln>
          </p:spPr>
        </p:pic>
        <p:sp>
          <p:nvSpPr>
            <p:cNvPr id="7" name="任意多边形: 形状 6">
              <a:extLst>
                <a:ext uri="{FF2B5EF4-FFF2-40B4-BE49-F238E27FC236}">
                  <a16:creationId xmlns:a16="http://schemas.microsoft.com/office/drawing/2014/main" id="{BFC75BD7-1D4D-4B19-9837-C6D15BADADB6}"/>
                </a:ext>
              </a:extLst>
            </p:cNvPr>
            <p:cNvSpPr/>
            <p:nvPr/>
          </p:nvSpPr>
          <p:spPr>
            <a:xfrm>
              <a:off x="4856040" y="1373039"/>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8" name="直接箭头连接符 7">
              <a:extLst>
                <a:ext uri="{FF2B5EF4-FFF2-40B4-BE49-F238E27FC236}">
                  <a16:creationId xmlns:a16="http://schemas.microsoft.com/office/drawing/2014/main" id="{108DA2EF-F2AB-4F0F-99AF-2F214929625F}"/>
                </a:ext>
              </a:extLst>
            </p:cNvPr>
            <p:cNvCxnSpPr>
              <a:stCxn id="7" idx="0"/>
            </p:cNvCxnSpPr>
            <p:nvPr/>
          </p:nvCxnSpPr>
          <p:spPr>
            <a:xfrm flipH="1" flipV="1">
              <a:off x="5397120" y="746999"/>
              <a:ext cx="291240" cy="626040"/>
            </a:xfrm>
            <a:prstGeom prst="straightConnector1">
              <a:avLst/>
            </a:prstGeom>
            <a:noFill/>
            <a:ln w="25560">
              <a:solidFill>
                <a:srgbClr val="FF0000"/>
              </a:solidFill>
              <a:prstDash val="solid"/>
              <a:miter/>
              <a:tailEnd type="arrow"/>
            </a:ln>
          </p:spPr>
        </p:cxnSp>
        <p:sp>
          <p:nvSpPr>
            <p:cNvPr id="9" name="任意多边形: 形状 8">
              <a:extLst>
                <a:ext uri="{FF2B5EF4-FFF2-40B4-BE49-F238E27FC236}">
                  <a16:creationId xmlns:a16="http://schemas.microsoft.com/office/drawing/2014/main" id="{E69338E5-DCC6-4C2D-8D57-C9278D35ACC8}"/>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10" name="直接箭头连接符 9">
              <a:extLst>
                <a:ext uri="{FF2B5EF4-FFF2-40B4-BE49-F238E27FC236}">
                  <a16:creationId xmlns:a16="http://schemas.microsoft.com/office/drawing/2014/main" id="{1C521E47-C6FF-497A-9534-2999A7BADC6C}"/>
                </a:ext>
              </a:extLst>
            </p:cNvPr>
            <p:cNvCxnSpPr>
              <a:stCxn id="9"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11" name="直接箭头连接符 10">
              <a:extLst>
                <a:ext uri="{FF2B5EF4-FFF2-40B4-BE49-F238E27FC236}">
                  <a16:creationId xmlns:a16="http://schemas.microsoft.com/office/drawing/2014/main" id="{DE925431-8098-4F6D-88C7-EEF5A97A7453}"/>
                </a:ext>
              </a:extLst>
            </p:cNvPr>
            <p:cNvCxnSpPr>
              <a:stCxn id="9"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12" name="任意多边形: 形状 11">
              <a:extLst>
                <a:ext uri="{FF2B5EF4-FFF2-40B4-BE49-F238E27FC236}">
                  <a16:creationId xmlns:a16="http://schemas.microsoft.com/office/drawing/2014/main" id="{B0A2B925-BCEC-4CB5-AD26-96D452E35EC2}"/>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3" name="直接箭头连接符 12">
              <a:extLst>
                <a:ext uri="{FF2B5EF4-FFF2-40B4-BE49-F238E27FC236}">
                  <a16:creationId xmlns:a16="http://schemas.microsoft.com/office/drawing/2014/main" id="{803F58D1-E866-4E56-BAE1-F47583A48EA2}"/>
                </a:ext>
              </a:extLst>
            </p:cNvPr>
            <p:cNvCxnSpPr>
              <a:stCxn id="12"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14" name="任意多边形: 形状 13">
            <a:extLst>
              <a:ext uri="{FF2B5EF4-FFF2-40B4-BE49-F238E27FC236}">
                <a16:creationId xmlns:a16="http://schemas.microsoft.com/office/drawing/2014/main" id="{23FA28CF-0197-4BD5-9248-B30D3B0963D1}"/>
              </a:ext>
            </a:extLst>
          </p:cNvPr>
          <p:cNvSpPr/>
          <p:nvPr/>
        </p:nvSpPr>
        <p:spPr>
          <a:xfrm>
            <a:off x="5964120" y="27000"/>
            <a:ext cx="279252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5" name="任意多边形: 形状 14">
            <a:extLst>
              <a:ext uri="{FF2B5EF4-FFF2-40B4-BE49-F238E27FC236}">
                <a16:creationId xmlns:a16="http://schemas.microsoft.com/office/drawing/2014/main" id="{D9AC425E-B078-4728-A45A-13EB95188FAC}"/>
              </a:ext>
            </a:extLst>
          </p:cNvPr>
          <p:cNvSpPr/>
          <p:nvPr/>
        </p:nvSpPr>
        <p:spPr>
          <a:xfrm>
            <a:off x="4824360" y="27000"/>
            <a:ext cx="1139760"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558778-390B-47F9-A540-B50BCABF9A78}"/>
              </a:ext>
            </a:extLst>
          </p:cNvPr>
          <p:cNvGrpSpPr/>
          <p:nvPr/>
        </p:nvGrpSpPr>
        <p:grpSpPr>
          <a:xfrm>
            <a:off x="4610160" y="66600"/>
            <a:ext cx="4140000" cy="1616760"/>
            <a:chOff x="4610160" y="66600"/>
            <a:chExt cx="4140000" cy="1616760"/>
          </a:xfrm>
        </p:grpSpPr>
        <p:pic>
          <p:nvPicPr>
            <p:cNvPr id="3" name="">
              <a:extLst>
                <a:ext uri="{FF2B5EF4-FFF2-40B4-BE49-F238E27FC236}">
                  <a16:creationId xmlns:a16="http://schemas.microsoft.com/office/drawing/2014/main" id="{8CC3F639-2658-4FBB-B810-4DD058F28AB2}"/>
                </a:ext>
              </a:extLst>
            </p:cNvPr>
            <p:cNvPicPr>
              <a:picLocks noChangeAspect="1"/>
            </p:cNvPicPr>
            <p:nvPr/>
          </p:nvPicPr>
          <p:blipFill>
            <a:blip r:embed="rId3">
              <a:lum/>
              <a:alphaModFix/>
            </a:blip>
            <a:srcRect/>
            <a:stretch>
              <a:fillRect/>
            </a:stretch>
          </p:blipFill>
          <p:spPr>
            <a:xfrm>
              <a:off x="4915080" y="66600"/>
              <a:ext cx="3835080" cy="1606680"/>
            </a:xfrm>
            <a:prstGeom prst="rect">
              <a:avLst/>
            </a:prstGeom>
            <a:noFill/>
            <a:ln>
              <a:noFill/>
            </a:ln>
          </p:spPr>
        </p:pic>
        <p:sp>
          <p:nvSpPr>
            <p:cNvPr id="4" name="任意多边形: 形状 3">
              <a:extLst>
                <a:ext uri="{FF2B5EF4-FFF2-40B4-BE49-F238E27FC236}">
                  <a16:creationId xmlns:a16="http://schemas.microsoft.com/office/drawing/2014/main" id="{ED5133E3-26A8-4DDA-91E1-611213A4F0CB}"/>
                </a:ext>
              </a:extLst>
            </p:cNvPr>
            <p:cNvSpPr/>
            <p:nvPr/>
          </p:nvSpPr>
          <p:spPr>
            <a:xfrm>
              <a:off x="4610160" y="137628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5" name="直接箭头连接符 4">
              <a:extLst>
                <a:ext uri="{FF2B5EF4-FFF2-40B4-BE49-F238E27FC236}">
                  <a16:creationId xmlns:a16="http://schemas.microsoft.com/office/drawing/2014/main" id="{C88BDE76-5063-4A5D-A649-FDCA926FEF23}"/>
                </a:ext>
              </a:extLst>
            </p:cNvPr>
            <p:cNvCxnSpPr>
              <a:stCxn id="4" idx="0"/>
            </p:cNvCxnSpPr>
            <p:nvPr/>
          </p:nvCxnSpPr>
          <p:spPr>
            <a:xfrm flipH="1" flipV="1">
              <a:off x="5398200" y="747720"/>
              <a:ext cx="44279" cy="628560"/>
            </a:xfrm>
            <a:prstGeom prst="straightConnector1">
              <a:avLst/>
            </a:prstGeom>
            <a:noFill/>
            <a:ln w="25560">
              <a:solidFill>
                <a:srgbClr val="FF0000"/>
              </a:solidFill>
              <a:prstDash val="solid"/>
              <a:miter/>
              <a:tailEnd type="arrow"/>
            </a:ln>
          </p:spPr>
        </p:cxnSp>
        <p:sp>
          <p:nvSpPr>
            <p:cNvPr id="6" name="任意多边形: 形状 5">
              <a:extLst>
                <a:ext uri="{FF2B5EF4-FFF2-40B4-BE49-F238E27FC236}">
                  <a16:creationId xmlns:a16="http://schemas.microsoft.com/office/drawing/2014/main" id="{45902B4A-8FD5-4CED-86BE-D5B8568F815D}"/>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7" name="直接箭头连接符 6">
              <a:extLst>
                <a:ext uri="{FF2B5EF4-FFF2-40B4-BE49-F238E27FC236}">
                  <a16:creationId xmlns:a16="http://schemas.microsoft.com/office/drawing/2014/main" id="{85C76640-C90B-4B3D-BD4F-23AD0EC4C577}"/>
                </a:ext>
              </a:extLst>
            </p:cNvPr>
            <p:cNvCxnSpPr>
              <a:stCxn id="6"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8" name="直接箭头连接符 7">
              <a:extLst>
                <a:ext uri="{FF2B5EF4-FFF2-40B4-BE49-F238E27FC236}">
                  <a16:creationId xmlns:a16="http://schemas.microsoft.com/office/drawing/2014/main" id="{916EE1DB-1F6B-4986-8510-42F806202E43}"/>
                </a:ext>
              </a:extLst>
            </p:cNvPr>
            <p:cNvCxnSpPr>
              <a:stCxn id="6"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9" name="任意多边形: 形状 8">
              <a:extLst>
                <a:ext uri="{FF2B5EF4-FFF2-40B4-BE49-F238E27FC236}">
                  <a16:creationId xmlns:a16="http://schemas.microsoft.com/office/drawing/2014/main" id="{9DF12A65-DE86-47F8-B60C-DB44C3D8F186}"/>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0" name="直接箭头连接符 9">
              <a:extLst>
                <a:ext uri="{FF2B5EF4-FFF2-40B4-BE49-F238E27FC236}">
                  <a16:creationId xmlns:a16="http://schemas.microsoft.com/office/drawing/2014/main" id="{7358403F-3593-40D4-9B40-A3080BFE73B7}"/>
                </a:ext>
              </a:extLst>
            </p:cNvPr>
            <p:cNvCxnSpPr>
              <a:stCxn id="9"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11" name="任意多边形: 形状 10">
            <a:extLst>
              <a:ext uri="{FF2B5EF4-FFF2-40B4-BE49-F238E27FC236}">
                <a16:creationId xmlns:a16="http://schemas.microsoft.com/office/drawing/2014/main" id="{AF8210B8-346F-4353-8B04-C1D53D5A534D}"/>
              </a:ext>
            </a:extLst>
          </p:cNvPr>
          <p:cNvSpPr/>
          <p:nvPr/>
        </p:nvSpPr>
        <p:spPr>
          <a:xfrm>
            <a:off x="7102440" y="27000"/>
            <a:ext cx="165420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2" name="任意多边形: 形状 11">
            <a:extLst>
              <a:ext uri="{FF2B5EF4-FFF2-40B4-BE49-F238E27FC236}">
                <a16:creationId xmlns:a16="http://schemas.microsoft.com/office/drawing/2014/main" id="{92817011-9FE3-4755-8ECD-8FAD30E90845}"/>
              </a:ext>
            </a:extLst>
          </p:cNvPr>
          <p:cNvSpPr/>
          <p:nvPr/>
        </p:nvSpPr>
        <p:spPr>
          <a:xfrm>
            <a:off x="5653440" y="0"/>
            <a:ext cx="1448999"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3" name="任意多边形: 形状 12">
            <a:extLst>
              <a:ext uri="{FF2B5EF4-FFF2-40B4-BE49-F238E27FC236}">
                <a16:creationId xmlns:a16="http://schemas.microsoft.com/office/drawing/2014/main" id="{F74B23CF-08AA-453E-AA17-61CA0C395A00}"/>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2. Interact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Geometric optics</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0" marR="0" lvl="0" indent="0" algn="l" rtl="0" hangingPunct="0">
              <a:lnSpc>
                <a:spcPct val="100000"/>
              </a:lnSpc>
              <a:spcBef>
                <a:spcPts val="799"/>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p:txBody>
      </p:sp>
      <p:sp>
        <p:nvSpPr>
          <p:cNvPr id="14" name="任意多边形: 形状 13">
            <a:extLst>
              <a:ext uri="{FF2B5EF4-FFF2-40B4-BE49-F238E27FC236}">
                <a16:creationId xmlns:a16="http://schemas.microsoft.com/office/drawing/2014/main" id="{9467A8F6-FD22-4CFD-AF19-E58E77348CB0}"/>
              </a:ext>
            </a:extLst>
          </p:cNvPr>
          <p:cNvSpPr/>
          <p:nvPr/>
        </p:nvSpPr>
        <p:spPr>
          <a:xfrm>
            <a:off x="1900800" y="5378400"/>
            <a:ext cx="2422440" cy="288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60840" rIns="90000" bIns="450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a:ln>
                  <a:noFill/>
                </a:ln>
                <a:solidFill>
                  <a:srgbClr val="000000"/>
                </a:solidFill>
                <a:latin typeface="Arial" pitchFamily="34"/>
                <a:ea typeface="Arial Unicode MS" pitchFamily="34"/>
                <a:cs typeface="Arial Unicode MS" pitchFamily="34"/>
              </a:rPr>
              <a:t>Reflection: law of reflection</a:t>
            </a:r>
          </a:p>
        </p:txBody>
      </p:sp>
      <p:sp>
        <p:nvSpPr>
          <p:cNvPr id="15" name="任意多边形: 形状 14">
            <a:extLst>
              <a:ext uri="{FF2B5EF4-FFF2-40B4-BE49-F238E27FC236}">
                <a16:creationId xmlns:a16="http://schemas.microsoft.com/office/drawing/2014/main" id="{6AE1CC2C-F27D-4DB8-BB75-8249C3FE918E}"/>
              </a:ext>
            </a:extLst>
          </p:cNvPr>
          <p:cNvSpPr/>
          <p:nvPr/>
        </p:nvSpPr>
        <p:spPr>
          <a:xfrm>
            <a:off x="6083999" y="5328000"/>
            <a:ext cx="2012760" cy="288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60840" rIns="90000" bIns="450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a:ln>
                  <a:noFill/>
                </a:ln>
                <a:solidFill>
                  <a:srgbClr val="000000"/>
                </a:solidFill>
                <a:latin typeface="Arial" pitchFamily="34"/>
                <a:ea typeface="Arial Unicode MS" pitchFamily="34"/>
                <a:cs typeface="Arial Unicode MS" pitchFamily="34"/>
              </a:rPr>
              <a:t>Refraction: Snell's law</a:t>
            </a:r>
          </a:p>
        </p:txBody>
      </p:sp>
      <p:sp>
        <p:nvSpPr>
          <p:cNvPr id="16" name="任意多边形: 形状 15">
            <a:extLst>
              <a:ext uri="{FF2B5EF4-FFF2-40B4-BE49-F238E27FC236}">
                <a16:creationId xmlns:a16="http://schemas.microsoft.com/office/drawing/2014/main" id="{DFF48DFD-04D1-47C9-A835-6B3CED2C800F}"/>
              </a:ext>
            </a:extLst>
          </p:cNvPr>
          <p:cNvSpPr/>
          <p:nvPr/>
        </p:nvSpPr>
        <p:spPr>
          <a:xfrm>
            <a:off x="4428360" y="27000"/>
            <a:ext cx="118908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7" name="任意多边形: 形状 16">
            <a:extLst>
              <a:ext uri="{FF2B5EF4-FFF2-40B4-BE49-F238E27FC236}">
                <a16:creationId xmlns:a16="http://schemas.microsoft.com/office/drawing/2014/main" id="{4F351AC8-1DF4-485E-B020-62E43E128238}"/>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pic>
        <p:nvPicPr>
          <p:cNvPr id="18" name="">
            <a:extLst>
              <a:ext uri="{FF2B5EF4-FFF2-40B4-BE49-F238E27FC236}">
                <a16:creationId xmlns:a16="http://schemas.microsoft.com/office/drawing/2014/main" id="{161F7A14-C07C-4186-8BD5-91B368584726}"/>
              </a:ext>
            </a:extLst>
          </p:cNvPr>
          <p:cNvPicPr>
            <a:picLocks noChangeAspect="1"/>
          </p:cNvPicPr>
          <p:nvPr/>
        </p:nvPicPr>
        <p:blipFill>
          <a:blip r:embed="rId4">
            <a:lum/>
            <a:alphaModFix/>
          </a:blip>
          <a:srcRect/>
          <a:stretch>
            <a:fillRect/>
          </a:stretch>
        </p:blipFill>
        <p:spPr>
          <a:xfrm>
            <a:off x="5472000" y="2592000"/>
            <a:ext cx="3445200" cy="2664000"/>
          </a:xfrm>
          <a:prstGeom prst="rect">
            <a:avLst/>
          </a:prstGeom>
          <a:noFill/>
          <a:ln>
            <a:noFill/>
          </a:ln>
        </p:spPr>
      </p:pic>
      <p:pic>
        <p:nvPicPr>
          <p:cNvPr id="19" name="">
            <a:extLst>
              <a:ext uri="{FF2B5EF4-FFF2-40B4-BE49-F238E27FC236}">
                <a16:creationId xmlns:a16="http://schemas.microsoft.com/office/drawing/2014/main" id="{F7A9609A-70A2-4A9C-BBD2-ADDDA92F4154}"/>
              </a:ext>
            </a:extLst>
          </p:cNvPr>
          <p:cNvPicPr>
            <a:picLocks noChangeAspect="1"/>
          </p:cNvPicPr>
          <p:nvPr/>
        </p:nvPicPr>
        <p:blipFill>
          <a:blip r:embed="rId5">
            <a:lum/>
            <a:alphaModFix/>
          </a:blip>
          <a:srcRect/>
          <a:stretch>
            <a:fillRect/>
          </a:stretch>
        </p:blipFill>
        <p:spPr>
          <a:xfrm>
            <a:off x="1260000" y="2520000"/>
            <a:ext cx="3600000" cy="2797200"/>
          </a:xfrm>
          <a:prstGeom prst="rect">
            <a:avLst/>
          </a:prstGeom>
          <a:noFill/>
          <a:ln>
            <a:noFill/>
          </a:ln>
        </p:spPr>
      </p:pic>
      <p:sp>
        <p:nvSpPr>
          <p:cNvPr id="20" name="矩形 19">
            <a:extLst>
              <a:ext uri="{FF2B5EF4-FFF2-40B4-BE49-F238E27FC236}">
                <a16:creationId xmlns:a16="http://schemas.microsoft.com/office/drawing/2014/main" id="{6C598E48-1E27-4C66-AEAC-2CF2B1F4A0B2}"/>
              </a:ext>
            </a:extLst>
          </p:cNvPr>
          <p:cNvSpPr/>
          <p:nvPr/>
        </p:nvSpPr>
        <p:spPr>
          <a:xfrm>
            <a:off x="142244" y="5918513"/>
            <a:ext cx="4572000" cy="874214"/>
          </a:xfrm>
          <a:prstGeom prst="rect">
            <a:avLst/>
          </a:prstGeom>
        </p:spPr>
        <p:txBody>
          <a:bodyPr>
            <a:spAutoFit/>
          </a:bodyPr>
          <a:lstStyle/>
          <a:p>
            <a:pPr indent="304800" algn="just">
              <a:lnSpc>
                <a:spcPct val="150000"/>
              </a:lnSpc>
              <a:spcAft>
                <a:spcPts val="0"/>
              </a:spcAft>
            </a:pPr>
            <a:r>
              <a:rPr lang="zh-CN" altLang="zh-CN" kern="100" dirty="0">
                <a:latin typeface="Times New Roman" panose="02020603050405020304" pitchFamily="18" charset="0"/>
                <a:ea typeface="仿宋_GB2312"/>
              </a:rPr>
              <a:t>（</a:t>
            </a:r>
            <a:r>
              <a:rPr lang="en-US" altLang="zh-CN" kern="100" dirty="0">
                <a:latin typeface="Times New Roman" panose="02020603050405020304" pitchFamily="18" charset="0"/>
                <a:ea typeface="仿宋_GB2312"/>
              </a:rPr>
              <a:t>2</a:t>
            </a:r>
            <a:r>
              <a:rPr lang="zh-CN" altLang="zh-CN" kern="100" dirty="0">
                <a:latin typeface="Times New Roman" panose="02020603050405020304" pitchFamily="18" charset="0"/>
                <a:ea typeface="仿宋_GB2312"/>
              </a:rPr>
              <a:t>）这些射线与水滴相互作用（通过反射和折射）多次，并从水滴中形成</a:t>
            </a:r>
            <a:r>
              <a:rPr lang="zh-CN" altLang="en-US" kern="100" dirty="0">
                <a:latin typeface="Times New Roman" panose="02020603050405020304" pitchFamily="18" charset="0"/>
                <a:ea typeface="仿宋_GB2312"/>
              </a:rPr>
              <a:t>色</a:t>
            </a:r>
            <a:r>
              <a:rPr lang="zh-CN" altLang="zh-CN" kern="100" dirty="0">
                <a:latin typeface="Times New Roman" panose="02020603050405020304" pitchFamily="18" charset="0"/>
                <a:ea typeface="仿宋_GB2312"/>
              </a:rPr>
              <a:t>块。</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C38D8AD8-F074-4305-AAF1-EF39658A7B97}"/>
              </a:ext>
            </a:extLst>
          </p:cNvPr>
          <p:cNvSpPr/>
          <p:nvPr/>
        </p:nvSpPr>
        <p:spPr>
          <a:xfrm>
            <a:off x="1201679" y="1417680"/>
            <a:ext cx="7485119" cy="493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dirty="0">
                <a:ln>
                  <a:noFill/>
                </a:ln>
                <a:solidFill>
                  <a:srgbClr val="000000"/>
                </a:solidFill>
                <a:latin typeface="Constantia" pitchFamily="18"/>
                <a:ea typeface="Droid Sans Fallback" pitchFamily="34"/>
                <a:cs typeface="Droid Sans Fallback" pitchFamily="34"/>
              </a:rPr>
              <a:t>2. Interact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dirty="0">
                <a:ln>
                  <a:noFill/>
                </a:ln>
                <a:solidFill>
                  <a:srgbClr val="000000"/>
                </a:solidFill>
                <a:latin typeface="Constantia" pitchFamily="18"/>
                <a:ea typeface="Droid Sans Fallback" pitchFamily="34"/>
                <a:cs typeface="Droid Sans Fallback" pitchFamily="34"/>
              </a:rPr>
              <a:t>Fresnel coefficients</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dirty="0">
                <a:ln>
                  <a:noFill/>
                </a:ln>
                <a:solidFill>
                  <a:srgbClr val="000000"/>
                </a:solidFill>
                <a:latin typeface="Constantia" pitchFamily="18"/>
                <a:ea typeface="Droid Sans Fallback" pitchFamily="34"/>
                <a:cs typeface="Droid Sans Fallback" pitchFamily="34"/>
              </a:rPr>
              <a:t>Focal lines</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dirty="0">
                <a:ln>
                  <a:noFill/>
                </a:ln>
                <a:solidFill>
                  <a:srgbClr val="000000"/>
                </a:solidFill>
                <a:latin typeface="Constantia" pitchFamily="18"/>
                <a:ea typeface="Droid Sans Fallback" pitchFamily="34"/>
                <a:cs typeface="Droid Sans Fallback" pitchFamily="34"/>
              </a:rPr>
              <a:t>Optical path</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p:txBody>
      </p:sp>
      <p:sp>
        <p:nvSpPr>
          <p:cNvPr id="3" name="任意多边形: 形状 2">
            <a:extLst>
              <a:ext uri="{FF2B5EF4-FFF2-40B4-BE49-F238E27FC236}">
                <a16:creationId xmlns:a16="http://schemas.microsoft.com/office/drawing/2014/main" id="{76F5CD41-2DD8-4897-BDCC-DE4F51B89B1B}"/>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grpSp>
        <p:nvGrpSpPr>
          <p:cNvPr id="4" name="组合 3">
            <a:extLst>
              <a:ext uri="{FF2B5EF4-FFF2-40B4-BE49-F238E27FC236}">
                <a16:creationId xmlns:a16="http://schemas.microsoft.com/office/drawing/2014/main" id="{9EC81D4D-4C5C-497E-8023-A7ADEDBE8AF2}"/>
              </a:ext>
            </a:extLst>
          </p:cNvPr>
          <p:cNvGrpSpPr/>
          <p:nvPr/>
        </p:nvGrpSpPr>
        <p:grpSpPr>
          <a:xfrm>
            <a:off x="4610160" y="53640"/>
            <a:ext cx="4140000" cy="1616760"/>
            <a:chOff x="4610160" y="53640"/>
            <a:chExt cx="4140000" cy="1616760"/>
          </a:xfrm>
        </p:grpSpPr>
        <p:pic>
          <p:nvPicPr>
            <p:cNvPr id="5" name="">
              <a:extLst>
                <a:ext uri="{FF2B5EF4-FFF2-40B4-BE49-F238E27FC236}">
                  <a16:creationId xmlns:a16="http://schemas.microsoft.com/office/drawing/2014/main" id="{D5630BB6-4481-40EB-94E4-1FFA5CBD322A}"/>
                </a:ext>
              </a:extLst>
            </p:cNvPr>
            <p:cNvPicPr>
              <a:picLocks noChangeAspect="1"/>
            </p:cNvPicPr>
            <p:nvPr/>
          </p:nvPicPr>
          <p:blipFill>
            <a:blip r:embed="rId3">
              <a:lum/>
              <a:alphaModFix/>
            </a:blip>
            <a:srcRect/>
            <a:stretch>
              <a:fillRect/>
            </a:stretch>
          </p:blipFill>
          <p:spPr>
            <a:xfrm>
              <a:off x="4915080" y="53640"/>
              <a:ext cx="3835080" cy="1606680"/>
            </a:xfrm>
            <a:prstGeom prst="rect">
              <a:avLst/>
            </a:prstGeom>
            <a:noFill/>
            <a:ln>
              <a:noFill/>
            </a:ln>
          </p:spPr>
        </p:pic>
        <p:sp>
          <p:nvSpPr>
            <p:cNvPr id="6" name="任意多边形: 形状 5">
              <a:extLst>
                <a:ext uri="{FF2B5EF4-FFF2-40B4-BE49-F238E27FC236}">
                  <a16:creationId xmlns:a16="http://schemas.microsoft.com/office/drawing/2014/main" id="{C5FF6D96-B73C-41A1-889A-E966AC04CEAD}"/>
                </a:ext>
              </a:extLst>
            </p:cNvPr>
            <p:cNvSpPr/>
            <p:nvPr/>
          </p:nvSpPr>
          <p:spPr>
            <a:xfrm>
              <a:off x="4610160" y="136332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7" name="直接箭头连接符 6">
              <a:extLst>
                <a:ext uri="{FF2B5EF4-FFF2-40B4-BE49-F238E27FC236}">
                  <a16:creationId xmlns:a16="http://schemas.microsoft.com/office/drawing/2014/main" id="{4EBB81A8-4057-484E-BFE7-682007EBEA50}"/>
                </a:ext>
              </a:extLst>
            </p:cNvPr>
            <p:cNvCxnSpPr>
              <a:stCxn id="6" idx="0"/>
            </p:cNvCxnSpPr>
            <p:nvPr/>
          </p:nvCxnSpPr>
          <p:spPr>
            <a:xfrm flipH="1" flipV="1">
              <a:off x="5398200" y="734760"/>
              <a:ext cx="44279" cy="628560"/>
            </a:xfrm>
            <a:prstGeom prst="straightConnector1">
              <a:avLst/>
            </a:prstGeom>
            <a:noFill/>
            <a:ln w="25560">
              <a:solidFill>
                <a:srgbClr val="FF0000"/>
              </a:solidFill>
              <a:prstDash val="solid"/>
              <a:miter/>
              <a:tailEnd type="arrow"/>
            </a:ln>
          </p:spPr>
        </p:cxnSp>
        <p:sp>
          <p:nvSpPr>
            <p:cNvPr id="8" name="任意多边形: 形状 7">
              <a:extLst>
                <a:ext uri="{FF2B5EF4-FFF2-40B4-BE49-F238E27FC236}">
                  <a16:creationId xmlns:a16="http://schemas.microsoft.com/office/drawing/2014/main" id="{A609BD96-5C7B-4E59-85A5-FF362DDB89ED}"/>
                </a:ext>
              </a:extLst>
            </p:cNvPr>
            <p:cNvSpPr/>
            <p:nvPr/>
          </p:nvSpPr>
          <p:spPr>
            <a:xfrm>
              <a:off x="6085799" y="136332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9" name="直接箭头连接符 8">
              <a:extLst>
                <a:ext uri="{FF2B5EF4-FFF2-40B4-BE49-F238E27FC236}">
                  <a16:creationId xmlns:a16="http://schemas.microsoft.com/office/drawing/2014/main" id="{309F7A63-C46F-4285-991C-1D318DF1509E}"/>
                </a:ext>
              </a:extLst>
            </p:cNvPr>
            <p:cNvCxnSpPr>
              <a:stCxn id="8" idx="0"/>
            </p:cNvCxnSpPr>
            <p:nvPr/>
          </p:nvCxnSpPr>
          <p:spPr>
            <a:xfrm flipH="1" flipV="1">
              <a:off x="5873400" y="664560"/>
              <a:ext cx="740160" cy="698760"/>
            </a:xfrm>
            <a:prstGeom prst="straightConnector1">
              <a:avLst/>
            </a:prstGeom>
            <a:noFill/>
            <a:ln w="25560">
              <a:solidFill>
                <a:srgbClr val="FF0000"/>
              </a:solidFill>
              <a:prstDash val="solid"/>
              <a:miter/>
              <a:tailEnd type="arrow"/>
            </a:ln>
          </p:spPr>
        </p:cxnSp>
        <p:cxnSp>
          <p:nvCxnSpPr>
            <p:cNvPr id="10" name="直接箭头连接符 9">
              <a:extLst>
                <a:ext uri="{FF2B5EF4-FFF2-40B4-BE49-F238E27FC236}">
                  <a16:creationId xmlns:a16="http://schemas.microsoft.com/office/drawing/2014/main" id="{B7ED80A0-B314-4112-B273-441E2AE5CD6E}"/>
                </a:ext>
              </a:extLst>
            </p:cNvPr>
            <p:cNvCxnSpPr>
              <a:stCxn id="8" idx="0"/>
            </p:cNvCxnSpPr>
            <p:nvPr/>
          </p:nvCxnSpPr>
          <p:spPr>
            <a:xfrm flipV="1">
              <a:off x="6613560" y="564480"/>
              <a:ext cx="360" cy="798840"/>
            </a:xfrm>
            <a:prstGeom prst="straightConnector1">
              <a:avLst/>
            </a:prstGeom>
            <a:noFill/>
            <a:ln w="25560">
              <a:solidFill>
                <a:srgbClr val="FF0000"/>
              </a:solidFill>
              <a:prstDash val="solid"/>
              <a:miter/>
              <a:tailEnd type="arrow"/>
            </a:ln>
          </p:spPr>
        </p:cxnSp>
        <p:sp>
          <p:nvSpPr>
            <p:cNvPr id="11" name="任意多边形: 形状 10">
              <a:extLst>
                <a:ext uri="{FF2B5EF4-FFF2-40B4-BE49-F238E27FC236}">
                  <a16:creationId xmlns:a16="http://schemas.microsoft.com/office/drawing/2014/main" id="{F6F48AC7-C18F-4982-B0AE-A2E2E66B9795}"/>
                </a:ext>
              </a:extLst>
            </p:cNvPr>
            <p:cNvSpPr/>
            <p:nvPr/>
          </p:nvSpPr>
          <p:spPr>
            <a:xfrm>
              <a:off x="7298640" y="136332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2" name="直接箭头连接符 11">
              <a:extLst>
                <a:ext uri="{FF2B5EF4-FFF2-40B4-BE49-F238E27FC236}">
                  <a16:creationId xmlns:a16="http://schemas.microsoft.com/office/drawing/2014/main" id="{8E162EEB-1F35-4632-B544-3DB0195CCB86}"/>
                </a:ext>
              </a:extLst>
            </p:cNvPr>
            <p:cNvCxnSpPr>
              <a:stCxn id="11" idx="0"/>
            </p:cNvCxnSpPr>
            <p:nvPr/>
          </p:nvCxnSpPr>
          <p:spPr>
            <a:xfrm flipV="1">
              <a:off x="7784280" y="1012319"/>
              <a:ext cx="605880" cy="351001"/>
            </a:xfrm>
            <a:prstGeom prst="straightConnector1">
              <a:avLst/>
            </a:prstGeom>
            <a:noFill/>
            <a:ln w="25560">
              <a:solidFill>
                <a:srgbClr val="FF0000"/>
              </a:solidFill>
              <a:prstDash val="solid"/>
              <a:miter/>
              <a:tailEnd type="arrow"/>
            </a:ln>
          </p:spPr>
        </p:cxnSp>
      </p:grpSp>
      <p:sp>
        <p:nvSpPr>
          <p:cNvPr id="13" name="任意多边形: 形状 12">
            <a:extLst>
              <a:ext uri="{FF2B5EF4-FFF2-40B4-BE49-F238E27FC236}">
                <a16:creationId xmlns:a16="http://schemas.microsoft.com/office/drawing/2014/main" id="{54709D27-8C96-4DA4-89EE-9313E5E5453A}"/>
              </a:ext>
            </a:extLst>
          </p:cNvPr>
          <p:cNvSpPr/>
          <p:nvPr/>
        </p:nvSpPr>
        <p:spPr>
          <a:xfrm>
            <a:off x="7102440" y="14040"/>
            <a:ext cx="165420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4" name="任意多边形: 形状 13">
            <a:extLst>
              <a:ext uri="{FF2B5EF4-FFF2-40B4-BE49-F238E27FC236}">
                <a16:creationId xmlns:a16="http://schemas.microsoft.com/office/drawing/2014/main" id="{04B51061-0F32-4796-A039-D13DD5325788}"/>
              </a:ext>
            </a:extLst>
          </p:cNvPr>
          <p:cNvSpPr/>
          <p:nvPr/>
        </p:nvSpPr>
        <p:spPr>
          <a:xfrm>
            <a:off x="5653440" y="-12960"/>
            <a:ext cx="1448999"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5" name="任意多边形: 形状 14">
            <a:extLst>
              <a:ext uri="{FF2B5EF4-FFF2-40B4-BE49-F238E27FC236}">
                <a16:creationId xmlns:a16="http://schemas.microsoft.com/office/drawing/2014/main" id="{C8E554DA-FA69-40EE-8A26-89786F7F1DCB}"/>
              </a:ext>
            </a:extLst>
          </p:cNvPr>
          <p:cNvSpPr/>
          <p:nvPr/>
        </p:nvSpPr>
        <p:spPr>
          <a:xfrm>
            <a:off x="4428360" y="14040"/>
            <a:ext cx="118908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4EB5F3BE-6176-41C2-AC66-24697D085E3F}"/>
              </a:ext>
            </a:extLst>
          </p:cNvPr>
          <p:cNvSpPr/>
          <p:nvPr/>
        </p:nvSpPr>
        <p:spPr>
          <a:xfrm>
            <a:off x="1201679" y="1417680"/>
            <a:ext cx="7485119" cy="4935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dirty="0">
                <a:ln>
                  <a:noFill/>
                </a:ln>
                <a:solidFill>
                  <a:srgbClr val="000000"/>
                </a:solidFill>
                <a:latin typeface="Constantia" pitchFamily="18"/>
                <a:ea typeface="Droid Sans Fallback" pitchFamily="34"/>
                <a:cs typeface="Droid Sans Fallback" pitchFamily="34"/>
              </a:rPr>
              <a:t>2. Interact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dirty="0">
                <a:ln>
                  <a:noFill/>
                </a:ln>
                <a:solidFill>
                  <a:srgbClr val="000000"/>
                </a:solidFill>
                <a:latin typeface="Constantia" pitchFamily="18"/>
                <a:ea typeface="Droid Sans Fallback" pitchFamily="34"/>
                <a:cs typeface="Droid Sans Fallback" pitchFamily="34"/>
              </a:rPr>
              <a:t>Fresnel coefficients</a:t>
            </a:r>
          </a:p>
          <a:p>
            <a:pPr marL="0" marR="0" lvl="1" indent="0" algn="l" rtl="0" hangingPunct="1">
              <a:lnSpc>
                <a:spcPct val="10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dirty="0">
              <a:ln>
                <a:noFill/>
              </a:ln>
              <a:solidFill>
                <a:srgbClr val="D9D9D9"/>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s-ES" sz="1800" b="0" i="0" u="none" strike="noStrike" baseline="0" dirty="0">
              <a:ln>
                <a:noFill/>
              </a:ln>
              <a:solidFill>
                <a:srgbClr val="000000"/>
              </a:solidFill>
              <a:latin typeface="Arial" pitchFamily="34"/>
              <a:ea typeface="Arial" pitchFamily="34"/>
              <a:cs typeface="Arial"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p:txBody>
      </p:sp>
      <p:sp>
        <p:nvSpPr>
          <p:cNvPr id="3" name="任意多边形: 形状 2">
            <a:extLst>
              <a:ext uri="{FF2B5EF4-FFF2-40B4-BE49-F238E27FC236}">
                <a16:creationId xmlns:a16="http://schemas.microsoft.com/office/drawing/2014/main" id="{6CD1F760-9DF0-40D0-8A82-8936A903C9BA}"/>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pic>
        <p:nvPicPr>
          <p:cNvPr id="4" name="">
            <a:extLst>
              <a:ext uri="{FF2B5EF4-FFF2-40B4-BE49-F238E27FC236}">
                <a16:creationId xmlns:a16="http://schemas.microsoft.com/office/drawing/2014/main" id="{BA7C9D70-5DE0-4311-ADA1-6C9F862314E5}"/>
              </a:ext>
            </a:extLst>
          </p:cNvPr>
          <p:cNvPicPr>
            <a:picLocks noChangeAspect="1"/>
          </p:cNvPicPr>
          <p:nvPr/>
        </p:nvPicPr>
        <p:blipFill>
          <a:blip r:embed="rId3">
            <a:lum/>
            <a:alphaModFix/>
          </a:blip>
          <a:srcRect/>
          <a:stretch>
            <a:fillRect/>
          </a:stretch>
        </p:blipFill>
        <p:spPr>
          <a:xfrm>
            <a:off x="1447199" y="2448000"/>
            <a:ext cx="5824800" cy="4176000"/>
          </a:xfrm>
          <a:prstGeom prst="rect">
            <a:avLst/>
          </a:prstGeom>
          <a:noFill/>
          <a:ln>
            <a:noFill/>
          </a:ln>
        </p:spPr>
      </p:pic>
      <p:grpSp>
        <p:nvGrpSpPr>
          <p:cNvPr id="5" name="组合 4">
            <a:extLst>
              <a:ext uri="{FF2B5EF4-FFF2-40B4-BE49-F238E27FC236}">
                <a16:creationId xmlns:a16="http://schemas.microsoft.com/office/drawing/2014/main" id="{3CAF55AC-02A4-498C-B66D-CB0684D87DE7}"/>
              </a:ext>
            </a:extLst>
          </p:cNvPr>
          <p:cNvGrpSpPr/>
          <p:nvPr/>
        </p:nvGrpSpPr>
        <p:grpSpPr>
          <a:xfrm>
            <a:off x="4610160" y="53640"/>
            <a:ext cx="4140000" cy="1616760"/>
            <a:chOff x="4610160" y="53640"/>
            <a:chExt cx="4140000" cy="1616760"/>
          </a:xfrm>
        </p:grpSpPr>
        <p:pic>
          <p:nvPicPr>
            <p:cNvPr id="6" name="">
              <a:extLst>
                <a:ext uri="{FF2B5EF4-FFF2-40B4-BE49-F238E27FC236}">
                  <a16:creationId xmlns:a16="http://schemas.microsoft.com/office/drawing/2014/main" id="{ECA2046A-4CA3-46DE-BB6B-62B70FB43690}"/>
                </a:ext>
              </a:extLst>
            </p:cNvPr>
            <p:cNvPicPr>
              <a:picLocks noChangeAspect="1"/>
            </p:cNvPicPr>
            <p:nvPr/>
          </p:nvPicPr>
          <p:blipFill>
            <a:blip r:embed="rId4">
              <a:lum/>
              <a:alphaModFix/>
            </a:blip>
            <a:srcRect/>
            <a:stretch>
              <a:fillRect/>
            </a:stretch>
          </p:blipFill>
          <p:spPr>
            <a:xfrm>
              <a:off x="4915080" y="53640"/>
              <a:ext cx="3835080" cy="1606680"/>
            </a:xfrm>
            <a:prstGeom prst="rect">
              <a:avLst/>
            </a:prstGeom>
            <a:noFill/>
            <a:ln>
              <a:noFill/>
            </a:ln>
          </p:spPr>
        </p:pic>
        <p:sp>
          <p:nvSpPr>
            <p:cNvPr id="7" name="任意多边形: 形状 6">
              <a:extLst>
                <a:ext uri="{FF2B5EF4-FFF2-40B4-BE49-F238E27FC236}">
                  <a16:creationId xmlns:a16="http://schemas.microsoft.com/office/drawing/2014/main" id="{69425919-A00E-43D1-8AC7-1DF2D51BDA0C}"/>
                </a:ext>
              </a:extLst>
            </p:cNvPr>
            <p:cNvSpPr/>
            <p:nvPr/>
          </p:nvSpPr>
          <p:spPr>
            <a:xfrm>
              <a:off x="4610160" y="136332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8" name="直接箭头连接符 7">
              <a:extLst>
                <a:ext uri="{FF2B5EF4-FFF2-40B4-BE49-F238E27FC236}">
                  <a16:creationId xmlns:a16="http://schemas.microsoft.com/office/drawing/2014/main" id="{B9F5EC45-FB8D-4202-8089-B00C8212BBC5}"/>
                </a:ext>
              </a:extLst>
            </p:cNvPr>
            <p:cNvCxnSpPr>
              <a:stCxn id="7" idx="0"/>
            </p:cNvCxnSpPr>
            <p:nvPr/>
          </p:nvCxnSpPr>
          <p:spPr>
            <a:xfrm flipH="1" flipV="1">
              <a:off x="5398200" y="734760"/>
              <a:ext cx="44279" cy="628560"/>
            </a:xfrm>
            <a:prstGeom prst="straightConnector1">
              <a:avLst/>
            </a:prstGeom>
            <a:noFill/>
            <a:ln w="25560">
              <a:solidFill>
                <a:srgbClr val="FF0000"/>
              </a:solidFill>
              <a:prstDash val="solid"/>
              <a:miter/>
              <a:tailEnd type="arrow"/>
            </a:ln>
          </p:spPr>
        </p:cxnSp>
        <p:sp>
          <p:nvSpPr>
            <p:cNvPr id="9" name="任意多边形: 形状 8">
              <a:extLst>
                <a:ext uri="{FF2B5EF4-FFF2-40B4-BE49-F238E27FC236}">
                  <a16:creationId xmlns:a16="http://schemas.microsoft.com/office/drawing/2014/main" id="{91848DD0-855A-4F17-8175-DBF639AA7D6A}"/>
                </a:ext>
              </a:extLst>
            </p:cNvPr>
            <p:cNvSpPr/>
            <p:nvPr/>
          </p:nvSpPr>
          <p:spPr>
            <a:xfrm>
              <a:off x="6085799" y="136332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10" name="直接箭头连接符 9">
              <a:extLst>
                <a:ext uri="{FF2B5EF4-FFF2-40B4-BE49-F238E27FC236}">
                  <a16:creationId xmlns:a16="http://schemas.microsoft.com/office/drawing/2014/main" id="{04BCA47F-EB39-4AD4-B1F1-3B70D70CA765}"/>
                </a:ext>
              </a:extLst>
            </p:cNvPr>
            <p:cNvCxnSpPr>
              <a:stCxn id="9" idx="0"/>
            </p:cNvCxnSpPr>
            <p:nvPr/>
          </p:nvCxnSpPr>
          <p:spPr>
            <a:xfrm flipH="1" flipV="1">
              <a:off x="5873400" y="664560"/>
              <a:ext cx="740160" cy="698760"/>
            </a:xfrm>
            <a:prstGeom prst="straightConnector1">
              <a:avLst/>
            </a:prstGeom>
            <a:noFill/>
            <a:ln w="25560">
              <a:solidFill>
                <a:srgbClr val="FF0000"/>
              </a:solidFill>
              <a:prstDash val="solid"/>
              <a:miter/>
              <a:tailEnd type="arrow"/>
            </a:ln>
          </p:spPr>
        </p:cxnSp>
        <p:cxnSp>
          <p:nvCxnSpPr>
            <p:cNvPr id="11" name="直接箭头连接符 10">
              <a:extLst>
                <a:ext uri="{FF2B5EF4-FFF2-40B4-BE49-F238E27FC236}">
                  <a16:creationId xmlns:a16="http://schemas.microsoft.com/office/drawing/2014/main" id="{C17CFEE5-C357-4571-BD40-A973EAF3377E}"/>
                </a:ext>
              </a:extLst>
            </p:cNvPr>
            <p:cNvCxnSpPr>
              <a:stCxn id="9" idx="0"/>
            </p:cNvCxnSpPr>
            <p:nvPr/>
          </p:nvCxnSpPr>
          <p:spPr>
            <a:xfrm flipV="1">
              <a:off x="6613560" y="564480"/>
              <a:ext cx="360" cy="798840"/>
            </a:xfrm>
            <a:prstGeom prst="straightConnector1">
              <a:avLst/>
            </a:prstGeom>
            <a:noFill/>
            <a:ln w="25560">
              <a:solidFill>
                <a:srgbClr val="FF0000"/>
              </a:solidFill>
              <a:prstDash val="solid"/>
              <a:miter/>
              <a:tailEnd type="arrow"/>
            </a:ln>
          </p:spPr>
        </p:cxnSp>
        <p:sp>
          <p:nvSpPr>
            <p:cNvPr id="12" name="任意多边形: 形状 11">
              <a:extLst>
                <a:ext uri="{FF2B5EF4-FFF2-40B4-BE49-F238E27FC236}">
                  <a16:creationId xmlns:a16="http://schemas.microsoft.com/office/drawing/2014/main" id="{89F78AFE-98AB-4D4D-A8DA-DB8D21106913}"/>
                </a:ext>
              </a:extLst>
            </p:cNvPr>
            <p:cNvSpPr/>
            <p:nvPr/>
          </p:nvSpPr>
          <p:spPr>
            <a:xfrm>
              <a:off x="7298640" y="136332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3" name="直接箭头连接符 12">
              <a:extLst>
                <a:ext uri="{FF2B5EF4-FFF2-40B4-BE49-F238E27FC236}">
                  <a16:creationId xmlns:a16="http://schemas.microsoft.com/office/drawing/2014/main" id="{94A935AF-476F-4062-A9E0-B093BAB15F7E}"/>
                </a:ext>
              </a:extLst>
            </p:cNvPr>
            <p:cNvCxnSpPr>
              <a:stCxn id="12" idx="0"/>
            </p:cNvCxnSpPr>
            <p:nvPr/>
          </p:nvCxnSpPr>
          <p:spPr>
            <a:xfrm flipV="1">
              <a:off x="7784280" y="1012319"/>
              <a:ext cx="605880" cy="351001"/>
            </a:xfrm>
            <a:prstGeom prst="straightConnector1">
              <a:avLst/>
            </a:prstGeom>
            <a:noFill/>
            <a:ln w="25560">
              <a:solidFill>
                <a:srgbClr val="FF0000"/>
              </a:solidFill>
              <a:prstDash val="solid"/>
              <a:miter/>
              <a:tailEnd type="arrow"/>
            </a:ln>
          </p:spPr>
        </p:cxnSp>
      </p:grpSp>
      <p:sp>
        <p:nvSpPr>
          <p:cNvPr id="14" name="任意多边形: 形状 13">
            <a:extLst>
              <a:ext uri="{FF2B5EF4-FFF2-40B4-BE49-F238E27FC236}">
                <a16:creationId xmlns:a16="http://schemas.microsoft.com/office/drawing/2014/main" id="{85F0F02E-CD63-493C-9C66-08A129126639}"/>
              </a:ext>
            </a:extLst>
          </p:cNvPr>
          <p:cNvSpPr/>
          <p:nvPr/>
        </p:nvSpPr>
        <p:spPr>
          <a:xfrm>
            <a:off x="7102440" y="14040"/>
            <a:ext cx="165420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5" name="任意多边形: 形状 14">
            <a:extLst>
              <a:ext uri="{FF2B5EF4-FFF2-40B4-BE49-F238E27FC236}">
                <a16:creationId xmlns:a16="http://schemas.microsoft.com/office/drawing/2014/main" id="{E221295E-B9DE-439C-9CF8-053CB738DEAB}"/>
              </a:ext>
            </a:extLst>
          </p:cNvPr>
          <p:cNvSpPr/>
          <p:nvPr/>
        </p:nvSpPr>
        <p:spPr>
          <a:xfrm>
            <a:off x="5653440" y="-12960"/>
            <a:ext cx="1448999"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6" name="任意多边形: 形状 15">
            <a:extLst>
              <a:ext uri="{FF2B5EF4-FFF2-40B4-BE49-F238E27FC236}">
                <a16:creationId xmlns:a16="http://schemas.microsoft.com/office/drawing/2014/main" id="{1DEB993A-D11F-4E53-A6E5-E6CD24BC5EF9}"/>
              </a:ext>
            </a:extLst>
          </p:cNvPr>
          <p:cNvSpPr/>
          <p:nvPr/>
        </p:nvSpPr>
        <p:spPr>
          <a:xfrm>
            <a:off x="4428360" y="14040"/>
            <a:ext cx="118908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F23068EC-C692-4822-A472-01FEC83A03DE}"/>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dirty="0">
                <a:ln>
                  <a:noFill/>
                </a:ln>
                <a:solidFill>
                  <a:srgbClr val="000000"/>
                </a:solidFill>
                <a:latin typeface="Constantia" pitchFamily="18"/>
                <a:ea typeface="Droid Sans Fallback" pitchFamily="34"/>
                <a:cs typeface="Droid Sans Fallback" pitchFamily="34"/>
              </a:rPr>
              <a:t>2. Interact</a:t>
            </a:r>
          </a:p>
          <a:p>
            <a:pPr marL="0" marR="0" lvl="1" indent="0" algn="l" rtl="0" hangingPunct="1">
              <a:lnSpc>
                <a:spcPct val="100000"/>
              </a:lnSpc>
              <a:spcBef>
                <a:spcPts val="598"/>
              </a:spcBef>
              <a:spcAft>
                <a:spcPts val="0"/>
              </a:spcAft>
              <a:buClr>
                <a:srgbClr val="D9D9D9"/>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dirty="0">
                <a:ln>
                  <a:noFill/>
                </a:ln>
                <a:solidFill>
                  <a:srgbClr val="D9D9D9"/>
                </a:solidFill>
                <a:latin typeface="Constantia" pitchFamily="18"/>
                <a:ea typeface="Droid Sans Fallback" pitchFamily="34"/>
                <a:cs typeface="Droid Sans Fallback" pitchFamily="34"/>
              </a:rPr>
              <a:t>Fresnel coefficients</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dirty="0">
                <a:ln>
                  <a:noFill/>
                </a:ln>
                <a:solidFill>
                  <a:srgbClr val="000000"/>
                </a:solidFill>
                <a:latin typeface="Constantia" pitchFamily="18"/>
                <a:ea typeface="Droid Sans Fallback" pitchFamily="34"/>
                <a:cs typeface="Droid Sans Fallback" pitchFamily="34"/>
              </a:rPr>
              <a:t>Focal lines</a:t>
            </a:r>
          </a:p>
          <a:p>
            <a:pPr marL="0" marR="0" lvl="1" indent="0" algn="l" rtl="0" hangingPunct="1">
              <a:lnSpc>
                <a:spcPct val="10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p:txBody>
      </p:sp>
      <p:pic>
        <p:nvPicPr>
          <p:cNvPr id="3" name="">
            <a:extLst>
              <a:ext uri="{FF2B5EF4-FFF2-40B4-BE49-F238E27FC236}">
                <a16:creationId xmlns:a16="http://schemas.microsoft.com/office/drawing/2014/main" id="{7641BEF9-7EDA-4E00-8665-31EF78F3A312}"/>
              </a:ext>
            </a:extLst>
          </p:cNvPr>
          <p:cNvPicPr>
            <a:picLocks noChangeAspect="1"/>
          </p:cNvPicPr>
          <p:nvPr/>
        </p:nvPicPr>
        <p:blipFill>
          <a:blip r:embed="rId3">
            <a:lum/>
            <a:alphaModFix/>
          </a:blip>
          <a:srcRect/>
          <a:stretch>
            <a:fillRect/>
          </a:stretch>
        </p:blipFill>
        <p:spPr>
          <a:xfrm>
            <a:off x="2124000" y="2999880"/>
            <a:ext cx="5310720" cy="2343240"/>
          </a:xfrm>
          <a:prstGeom prst="rect">
            <a:avLst/>
          </a:prstGeom>
          <a:noFill/>
          <a:ln>
            <a:noFill/>
          </a:ln>
        </p:spPr>
      </p:pic>
      <p:pic>
        <p:nvPicPr>
          <p:cNvPr id="4" name="">
            <a:extLst>
              <a:ext uri="{FF2B5EF4-FFF2-40B4-BE49-F238E27FC236}">
                <a16:creationId xmlns:a16="http://schemas.microsoft.com/office/drawing/2014/main" id="{D234D418-F2DA-4C14-B9F0-F99DA16AA368}"/>
              </a:ext>
            </a:extLst>
          </p:cNvPr>
          <p:cNvPicPr>
            <a:picLocks noChangeAspect="1"/>
          </p:cNvPicPr>
          <p:nvPr/>
        </p:nvPicPr>
        <p:blipFill>
          <a:blip r:embed="rId4">
            <a:lum/>
            <a:alphaModFix/>
          </a:blip>
          <a:srcRect/>
          <a:stretch>
            <a:fillRect/>
          </a:stretch>
        </p:blipFill>
        <p:spPr>
          <a:xfrm>
            <a:off x="5363640" y="5433120"/>
            <a:ext cx="2940840" cy="491760"/>
          </a:xfrm>
          <a:prstGeom prst="rect">
            <a:avLst/>
          </a:prstGeom>
          <a:noFill/>
          <a:ln>
            <a:noFill/>
          </a:ln>
        </p:spPr>
      </p:pic>
      <p:cxnSp>
        <p:nvCxnSpPr>
          <p:cNvPr id="5" name="直接箭头连接符 4">
            <a:extLst>
              <a:ext uri="{FF2B5EF4-FFF2-40B4-BE49-F238E27FC236}">
                <a16:creationId xmlns:a16="http://schemas.microsoft.com/office/drawing/2014/main" id="{07528299-D4E8-4257-85EA-A25E12B4DE29}"/>
              </a:ext>
            </a:extLst>
          </p:cNvPr>
          <p:cNvCxnSpPr/>
          <p:nvPr/>
        </p:nvCxnSpPr>
        <p:spPr>
          <a:xfrm flipH="1" flipV="1">
            <a:off x="6682319" y="4169520"/>
            <a:ext cx="137160" cy="1292040"/>
          </a:xfrm>
          <a:prstGeom prst="straightConnector1">
            <a:avLst/>
          </a:prstGeom>
          <a:noFill/>
          <a:ln w="28440">
            <a:solidFill>
              <a:srgbClr val="FF0000"/>
            </a:solidFill>
            <a:prstDash val="solid"/>
            <a:miter/>
            <a:tailEnd type="arrow"/>
          </a:ln>
        </p:spPr>
      </p:cxnSp>
      <p:sp>
        <p:nvSpPr>
          <p:cNvPr id="6" name="任意多边形: 形状 5">
            <a:extLst>
              <a:ext uri="{FF2B5EF4-FFF2-40B4-BE49-F238E27FC236}">
                <a16:creationId xmlns:a16="http://schemas.microsoft.com/office/drawing/2014/main" id="{6C94FADC-60CD-40CA-B21E-56C656BAAA47}"/>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grpSp>
        <p:nvGrpSpPr>
          <p:cNvPr id="7" name="组合 6">
            <a:extLst>
              <a:ext uri="{FF2B5EF4-FFF2-40B4-BE49-F238E27FC236}">
                <a16:creationId xmlns:a16="http://schemas.microsoft.com/office/drawing/2014/main" id="{5455EB63-20D5-4211-9AAD-BF117FB5AD91}"/>
              </a:ext>
            </a:extLst>
          </p:cNvPr>
          <p:cNvGrpSpPr/>
          <p:nvPr/>
        </p:nvGrpSpPr>
        <p:grpSpPr>
          <a:xfrm>
            <a:off x="4610160" y="53640"/>
            <a:ext cx="4140000" cy="1616760"/>
            <a:chOff x="4610160" y="53640"/>
            <a:chExt cx="4140000" cy="1616760"/>
          </a:xfrm>
        </p:grpSpPr>
        <p:pic>
          <p:nvPicPr>
            <p:cNvPr id="8" name="">
              <a:extLst>
                <a:ext uri="{FF2B5EF4-FFF2-40B4-BE49-F238E27FC236}">
                  <a16:creationId xmlns:a16="http://schemas.microsoft.com/office/drawing/2014/main" id="{C1EF7677-91F7-4F87-A636-CF484BEE3C93}"/>
                </a:ext>
              </a:extLst>
            </p:cNvPr>
            <p:cNvPicPr>
              <a:picLocks noChangeAspect="1"/>
            </p:cNvPicPr>
            <p:nvPr/>
          </p:nvPicPr>
          <p:blipFill>
            <a:blip r:embed="rId5">
              <a:lum/>
              <a:alphaModFix/>
            </a:blip>
            <a:srcRect/>
            <a:stretch>
              <a:fillRect/>
            </a:stretch>
          </p:blipFill>
          <p:spPr>
            <a:xfrm>
              <a:off x="4915080" y="53640"/>
              <a:ext cx="3835080" cy="1606680"/>
            </a:xfrm>
            <a:prstGeom prst="rect">
              <a:avLst/>
            </a:prstGeom>
            <a:noFill/>
            <a:ln>
              <a:noFill/>
            </a:ln>
          </p:spPr>
        </p:pic>
        <p:sp>
          <p:nvSpPr>
            <p:cNvPr id="9" name="任意多边形: 形状 8">
              <a:extLst>
                <a:ext uri="{FF2B5EF4-FFF2-40B4-BE49-F238E27FC236}">
                  <a16:creationId xmlns:a16="http://schemas.microsoft.com/office/drawing/2014/main" id="{D24E2685-F687-4E44-9FF0-071A093603A5}"/>
                </a:ext>
              </a:extLst>
            </p:cNvPr>
            <p:cNvSpPr/>
            <p:nvPr/>
          </p:nvSpPr>
          <p:spPr>
            <a:xfrm>
              <a:off x="4610160" y="136332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10" name="直接箭头连接符 9">
              <a:extLst>
                <a:ext uri="{FF2B5EF4-FFF2-40B4-BE49-F238E27FC236}">
                  <a16:creationId xmlns:a16="http://schemas.microsoft.com/office/drawing/2014/main" id="{EAEA08D4-1B03-45A3-8742-8C44026CD118}"/>
                </a:ext>
              </a:extLst>
            </p:cNvPr>
            <p:cNvCxnSpPr>
              <a:stCxn id="9" idx="0"/>
            </p:cNvCxnSpPr>
            <p:nvPr/>
          </p:nvCxnSpPr>
          <p:spPr>
            <a:xfrm flipH="1" flipV="1">
              <a:off x="5398200" y="734760"/>
              <a:ext cx="44279" cy="628560"/>
            </a:xfrm>
            <a:prstGeom prst="straightConnector1">
              <a:avLst/>
            </a:prstGeom>
            <a:noFill/>
            <a:ln w="25560">
              <a:solidFill>
                <a:srgbClr val="FF0000"/>
              </a:solidFill>
              <a:prstDash val="solid"/>
              <a:miter/>
              <a:tailEnd type="arrow"/>
            </a:ln>
          </p:spPr>
        </p:cxnSp>
        <p:sp>
          <p:nvSpPr>
            <p:cNvPr id="11" name="任意多边形: 形状 10">
              <a:extLst>
                <a:ext uri="{FF2B5EF4-FFF2-40B4-BE49-F238E27FC236}">
                  <a16:creationId xmlns:a16="http://schemas.microsoft.com/office/drawing/2014/main" id="{2B30656C-0A7F-45EB-9487-7282B5723C81}"/>
                </a:ext>
              </a:extLst>
            </p:cNvPr>
            <p:cNvSpPr/>
            <p:nvPr/>
          </p:nvSpPr>
          <p:spPr>
            <a:xfrm>
              <a:off x="6085799" y="136332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12" name="直接箭头连接符 11">
              <a:extLst>
                <a:ext uri="{FF2B5EF4-FFF2-40B4-BE49-F238E27FC236}">
                  <a16:creationId xmlns:a16="http://schemas.microsoft.com/office/drawing/2014/main" id="{5A48CFCB-FA2C-43F0-A0BA-9F1AC284089D}"/>
                </a:ext>
              </a:extLst>
            </p:cNvPr>
            <p:cNvCxnSpPr>
              <a:stCxn id="11" idx="0"/>
            </p:cNvCxnSpPr>
            <p:nvPr/>
          </p:nvCxnSpPr>
          <p:spPr>
            <a:xfrm flipH="1" flipV="1">
              <a:off x="5873400" y="664560"/>
              <a:ext cx="740160" cy="698760"/>
            </a:xfrm>
            <a:prstGeom prst="straightConnector1">
              <a:avLst/>
            </a:prstGeom>
            <a:noFill/>
            <a:ln w="25560">
              <a:solidFill>
                <a:srgbClr val="FF0000"/>
              </a:solidFill>
              <a:prstDash val="solid"/>
              <a:miter/>
              <a:tailEnd type="arrow"/>
            </a:ln>
          </p:spPr>
        </p:cxnSp>
        <p:cxnSp>
          <p:nvCxnSpPr>
            <p:cNvPr id="13" name="直接箭头连接符 12">
              <a:extLst>
                <a:ext uri="{FF2B5EF4-FFF2-40B4-BE49-F238E27FC236}">
                  <a16:creationId xmlns:a16="http://schemas.microsoft.com/office/drawing/2014/main" id="{BCCBB932-3E52-4D4E-98C5-BC92D42D75F5}"/>
                </a:ext>
              </a:extLst>
            </p:cNvPr>
            <p:cNvCxnSpPr>
              <a:stCxn id="11" idx="0"/>
            </p:cNvCxnSpPr>
            <p:nvPr/>
          </p:nvCxnSpPr>
          <p:spPr>
            <a:xfrm flipV="1">
              <a:off x="6613560" y="564480"/>
              <a:ext cx="360" cy="798840"/>
            </a:xfrm>
            <a:prstGeom prst="straightConnector1">
              <a:avLst/>
            </a:prstGeom>
            <a:noFill/>
            <a:ln w="25560">
              <a:solidFill>
                <a:srgbClr val="FF0000"/>
              </a:solidFill>
              <a:prstDash val="solid"/>
              <a:miter/>
              <a:tailEnd type="arrow"/>
            </a:ln>
          </p:spPr>
        </p:cxnSp>
        <p:sp>
          <p:nvSpPr>
            <p:cNvPr id="14" name="任意多边形: 形状 13">
              <a:extLst>
                <a:ext uri="{FF2B5EF4-FFF2-40B4-BE49-F238E27FC236}">
                  <a16:creationId xmlns:a16="http://schemas.microsoft.com/office/drawing/2014/main" id="{13B7F087-B0C9-4B5D-BB7E-78CB7828A2F3}"/>
                </a:ext>
              </a:extLst>
            </p:cNvPr>
            <p:cNvSpPr/>
            <p:nvPr/>
          </p:nvSpPr>
          <p:spPr>
            <a:xfrm>
              <a:off x="7298640" y="136332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5" name="直接箭头连接符 14">
              <a:extLst>
                <a:ext uri="{FF2B5EF4-FFF2-40B4-BE49-F238E27FC236}">
                  <a16:creationId xmlns:a16="http://schemas.microsoft.com/office/drawing/2014/main" id="{85DC6205-7D92-4CF4-BCE5-BCD48DFCDB94}"/>
                </a:ext>
              </a:extLst>
            </p:cNvPr>
            <p:cNvCxnSpPr>
              <a:stCxn id="14" idx="0"/>
            </p:cNvCxnSpPr>
            <p:nvPr/>
          </p:nvCxnSpPr>
          <p:spPr>
            <a:xfrm flipV="1">
              <a:off x="7784280" y="1012319"/>
              <a:ext cx="605880" cy="351001"/>
            </a:xfrm>
            <a:prstGeom prst="straightConnector1">
              <a:avLst/>
            </a:prstGeom>
            <a:noFill/>
            <a:ln w="25560">
              <a:solidFill>
                <a:srgbClr val="FF0000"/>
              </a:solidFill>
              <a:prstDash val="solid"/>
              <a:miter/>
              <a:tailEnd type="arrow"/>
            </a:ln>
          </p:spPr>
        </p:cxnSp>
      </p:grpSp>
      <p:sp>
        <p:nvSpPr>
          <p:cNvPr id="16" name="任意多边形: 形状 15">
            <a:extLst>
              <a:ext uri="{FF2B5EF4-FFF2-40B4-BE49-F238E27FC236}">
                <a16:creationId xmlns:a16="http://schemas.microsoft.com/office/drawing/2014/main" id="{C6C1BE4F-EC75-4EBE-973A-2F8C83F710A7}"/>
              </a:ext>
            </a:extLst>
          </p:cNvPr>
          <p:cNvSpPr/>
          <p:nvPr/>
        </p:nvSpPr>
        <p:spPr>
          <a:xfrm>
            <a:off x="7102440" y="14040"/>
            <a:ext cx="165420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7" name="任意多边形: 形状 16">
            <a:extLst>
              <a:ext uri="{FF2B5EF4-FFF2-40B4-BE49-F238E27FC236}">
                <a16:creationId xmlns:a16="http://schemas.microsoft.com/office/drawing/2014/main" id="{083EF639-8151-4B4B-9003-EF86C356B54A}"/>
              </a:ext>
            </a:extLst>
          </p:cNvPr>
          <p:cNvSpPr/>
          <p:nvPr/>
        </p:nvSpPr>
        <p:spPr>
          <a:xfrm>
            <a:off x="5653440" y="-12960"/>
            <a:ext cx="1448999"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8" name="任意多边形: 形状 17">
            <a:extLst>
              <a:ext uri="{FF2B5EF4-FFF2-40B4-BE49-F238E27FC236}">
                <a16:creationId xmlns:a16="http://schemas.microsoft.com/office/drawing/2014/main" id="{C850955E-AD01-448D-B49E-8C037AD24EBD}"/>
              </a:ext>
            </a:extLst>
          </p:cNvPr>
          <p:cNvSpPr/>
          <p:nvPr/>
        </p:nvSpPr>
        <p:spPr>
          <a:xfrm>
            <a:off x="4428360" y="14040"/>
            <a:ext cx="118908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B41F8C5A-21F0-47B7-B335-E53D387D4FD5}"/>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2. Interact</a:t>
            </a:r>
          </a:p>
          <a:p>
            <a:pPr marL="0" marR="0" lvl="1" indent="0" algn="l" rtl="0" hangingPunct="1">
              <a:lnSpc>
                <a:spcPct val="100000"/>
              </a:lnSpc>
              <a:spcBef>
                <a:spcPts val="598"/>
              </a:spcBef>
              <a:spcAft>
                <a:spcPts val="0"/>
              </a:spcAft>
              <a:buClr>
                <a:srgbClr val="D9D9D9"/>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D9D9D9"/>
                </a:solidFill>
                <a:latin typeface="Constantia" pitchFamily="18"/>
                <a:ea typeface="Droid Sans Fallback" pitchFamily="34"/>
                <a:cs typeface="Droid Sans Fallback" pitchFamily="34"/>
              </a:rPr>
              <a:t>Fresnel coefficients</a:t>
            </a:r>
          </a:p>
          <a:p>
            <a:pPr marL="0" marR="0" lvl="1" indent="0" algn="l" rtl="0" hangingPunct="1">
              <a:lnSpc>
                <a:spcPct val="100000"/>
              </a:lnSpc>
              <a:spcBef>
                <a:spcPts val="598"/>
              </a:spcBef>
              <a:spcAft>
                <a:spcPts val="0"/>
              </a:spcAft>
              <a:buClr>
                <a:srgbClr val="D9D9D9"/>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D9D9D9"/>
                </a:solidFill>
                <a:latin typeface="Constantia" pitchFamily="18"/>
                <a:ea typeface="Droid Sans Fallback" pitchFamily="34"/>
                <a:cs typeface="Droid Sans Fallback" pitchFamily="34"/>
              </a:rPr>
              <a:t>Focal lines</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000000"/>
                </a:solidFill>
                <a:latin typeface="Constantia" pitchFamily="18"/>
                <a:ea typeface="Droid Sans Fallback" pitchFamily="34"/>
                <a:cs typeface="Droid Sans Fallback" pitchFamily="34"/>
              </a:rPr>
              <a:t>Optical path</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p:txBody>
      </p:sp>
      <p:sp>
        <p:nvSpPr>
          <p:cNvPr id="3" name="任意多边形: 形状 2">
            <a:extLst>
              <a:ext uri="{FF2B5EF4-FFF2-40B4-BE49-F238E27FC236}">
                <a16:creationId xmlns:a16="http://schemas.microsoft.com/office/drawing/2014/main" id="{21146CAF-638F-4308-AE1E-8C51F0BA1E03}"/>
              </a:ext>
            </a:extLst>
          </p:cNvPr>
          <p:cNvSpPr/>
          <p:nvPr/>
        </p:nvSpPr>
        <p:spPr>
          <a:xfrm>
            <a:off x="3958200" y="4151520"/>
            <a:ext cx="1820880" cy="1252439"/>
          </a:xfrm>
          <a:custGeom>
            <a:avLst/>
            <a:gdLst>
              <a:gd name="f0" fmla="val 10800000"/>
              <a:gd name="f1" fmla="val 5400000"/>
              <a:gd name="f2" fmla="val 180"/>
              <a:gd name="f3" fmla="val w"/>
              <a:gd name="f4" fmla="val h"/>
              <a:gd name="f5" fmla="val 0"/>
              <a:gd name="f6" fmla="val 1606165"/>
              <a:gd name="f7" fmla="val 783207"/>
              <a:gd name="f8" fmla="val 478006"/>
              <a:gd name="f9" fmla="val 420093"/>
              <a:gd name="f10" fmla="val -1322"/>
              <a:gd name="f11" fmla="val 807057"/>
              <a:gd name="f12" fmla="val 3"/>
              <a:gd name="f13" fmla="val 1194021"/>
              <a:gd name="f14" fmla="val 1328"/>
              <a:gd name="f15" fmla="val 485957"/>
              <a:gd name="f16" fmla="val 791158"/>
              <a:gd name="f17" fmla="val 1096359"/>
              <a:gd name="f18" fmla="val 1074751"/>
              <a:gd name="f19" fmla="val 1106560"/>
              <a:gd name="f20" fmla="val 1105235"/>
              <a:gd name="f21" fmla="val 539363"/>
              <a:gd name="f22" fmla="val 1103910"/>
              <a:gd name="f23" fmla="val 1088408"/>
              <a:gd name="f24" fmla="+- 0 0 0"/>
              <a:gd name="f25" fmla="*/ f3 1 1606165"/>
              <a:gd name="f26" fmla="*/ f4 1 1105320"/>
              <a:gd name="f27" fmla="*/ f24 f0 1"/>
              <a:gd name="f28" fmla="*/ 0 f25 1"/>
              <a:gd name="f29" fmla="*/ 782909 f26 1"/>
              <a:gd name="f30" fmla="*/ f27 1 f2"/>
              <a:gd name="f31" fmla="*/ 807250 f25 1"/>
              <a:gd name="f32" fmla="*/ 3 f26 1"/>
              <a:gd name="f33" fmla="*/ 1606550 f25 1"/>
              <a:gd name="f34" fmla="*/ 790857 f26 1"/>
              <a:gd name="f35" fmla="*/ 1104815 f26 1"/>
              <a:gd name="f36" fmla="+- f30 0 f1"/>
            </a:gdLst>
            <a:ahLst/>
            <a:cxnLst>
              <a:cxn ang="3cd4">
                <a:pos x="hc" y="t"/>
              </a:cxn>
              <a:cxn ang="0">
                <a:pos x="r" y="vc"/>
              </a:cxn>
              <a:cxn ang="cd4">
                <a:pos x="hc" y="b"/>
              </a:cxn>
              <a:cxn ang="cd2">
                <a:pos x="l" y="vc"/>
              </a:cxn>
              <a:cxn ang="f36">
                <a:pos x="f28" y="f29"/>
              </a:cxn>
              <a:cxn ang="f36">
                <a:pos x="f31" y="f32"/>
              </a:cxn>
              <a:cxn ang="f36">
                <a:pos x="f33" y="f34"/>
              </a:cxn>
              <a:cxn ang="f36">
                <a:pos x="f31" y="f35"/>
              </a:cxn>
              <a:cxn ang="f36">
                <a:pos x="f28" y="f29"/>
              </a:cxn>
            </a:cxnLst>
            <a:rect l="l" t="t" r="r" b="b"/>
            <a:pathLst>
              <a:path w="1606165" h="1105320">
                <a:moveTo>
                  <a:pt x="f5" y="f7"/>
                </a:moveTo>
                <a:cubicBezTo>
                  <a:pt x="f5" y="f8"/>
                  <a:pt x="f9" y="f10"/>
                  <a:pt x="f11" y="f12"/>
                </a:cubicBezTo>
                <a:cubicBezTo>
                  <a:pt x="f13" y="f14"/>
                  <a:pt x="f6" y="f15"/>
                  <a:pt x="f6" y="f16"/>
                </a:cubicBezTo>
                <a:cubicBezTo>
                  <a:pt x="f6" y="f17"/>
                  <a:pt x="f18" y="f19"/>
                  <a:pt x="f11" y="f20"/>
                </a:cubicBezTo>
                <a:cubicBezTo>
                  <a:pt x="f21" y="f22"/>
                  <a:pt x="f5" y="f23"/>
                  <a:pt x="f5" y="f7"/>
                </a:cubicBezTo>
                <a:close/>
              </a:path>
            </a:pathLst>
          </a:custGeom>
          <a:noFill/>
          <a:ln w="25560">
            <a:solidFill>
              <a:srgbClr val="000000"/>
            </a:solidFill>
            <a:prstDash val="solid"/>
            <a:roun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4" name="任意多边形: 形状 3">
            <a:extLst>
              <a:ext uri="{FF2B5EF4-FFF2-40B4-BE49-F238E27FC236}">
                <a16:creationId xmlns:a16="http://schemas.microsoft.com/office/drawing/2014/main" id="{433239FE-838E-4A3C-9A04-3589D246010D}"/>
              </a:ext>
            </a:extLst>
          </p:cNvPr>
          <p:cNvSpPr/>
          <p:nvPr/>
        </p:nvSpPr>
        <p:spPr>
          <a:xfrm rot="780000">
            <a:off x="1954288" y="4324241"/>
            <a:ext cx="767159" cy="1261440"/>
          </a:xfrm>
          <a:custGeom>
            <a:avLst>
              <a:gd name="f0" fmla="val 8640"/>
            </a:avLst>
            <a:gdLst>
              <a:gd name="f1" fmla="val 10800000"/>
              <a:gd name="f2" fmla="val 5400000"/>
              <a:gd name="f3" fmla="val 180"/>
              <a:gd name="f4" fmla="val w"/>
              <a:gd name="f5" fmla="val h"/>
              <a:gd name="f6" fmla="val 0"/>
              <a:gd name="f7" fmla="val 21600"/>
              <a:gd name="f8" fmla="*/ 21600 10800 1"/>
              <a:gd name="f9" fmla="val -2147483647"/>
              <a:gd name="f10" fmla="val 2147483647"/>
              <a:gd name="f11" fmla="+- 0 0 0"/>
              <a:gd name="f12" fmla="*/ f4 1 21600"/>
              <a:gd name="f13" fmla="*/ f5 1 21600"/>
              <a:gd name="f14" fmla="pin 0 f0 21600"/>
              <a:gd name="f15" fmla="*/ f11 f1 1"/>
              <a:gd name="f16" fmla="val f14"/>
              <a:gd name="f17" fmla="+- 21600 0 f14"/>
              <a:gd name="f18" fmla="*/ f14 10 1"/>
              <a:gd name="f19" fmla="*/ f14 f12 1"/>
              <a:gd name="f20" fmla="*/ f6 f13 1"/>
              <a:gd name="f21" fmla="*/ 0 f13 1"/>
              <a:gd name="f22" fmla="*/ f15 1 f3"/>
              <a:gd name="f23" fmla="*/ 10800 f12 1"/>
              <a:gd name="f24" fmla="*/ 10800 f13 1"/>
              <a:gd name="f25" fmla="*/ 21600 f13 1"/>
              <a:gd name="f26" fmla="*/ f18 1 24"/>
              <a:gd name="f27" fmla="*/ f16 1 2"/>
              <a:gd name="f28" fmla="+- f16 0 10800"/>
              <a:gd name="f29" fmla="*/ f8 1 f16"/>
              <a:gd name="f30" fmla="+- f22 0 f2"/>
              <a:gd name="f31" fmla="+- f26 1750 0"/>
              <a:gd name="f32" fmla="+- 10800 f27 0"/>
              <a:gd name="f33" fmla="+- 10800 0 f27"/>
              <a:gd name="f34" fmla="?: f28 f29 21600"/>
              <a:gd name="f35" fmla="+- 21600 0 f27"/>
              <a:gd name="f36" fmla="+- 21600 0 f29"/>
              <a:gd name="f37" fmla="*/ f27 f12 1"/>
              <a:gd name="f38" fmla="+- 21600 0 f31"/>
              <a:gd name="f39" fmla="?: f28 f36 0"/>
              <a:gd name="f40" fmla="*/ f31 f12 1"/>
              <a:gd name="f41" fmla="*/ f31 f13 1"/>
              <a:gd name="f42" fmla="*/ f32 f12 1"/>
              <a:gd name="f43" fmla="*/ f35 f12 1"/>
              <a:gd name="f44" fmla="*/ f33 f12 1"/>
              <a:gd name="f45" fmla="*/ f34 f13 1"/>
              <a:gd name="f46" fmla="*/ f38 f12 1"/>
              <a:gd name="f47" fmla="*/ f38 f13 1"/>
              <a:gd name="f48" fmla="*/ f39 f13 1"/>
            </a:gdLst>
            <a:ahLst>
              <a:ahXY gdRefX="f0" minX="f6" maxX="f7">
                <a:pos x="f19" y="f20"/>
              </a:ahXY>
            </a:ahLst>
            <a:cxnLst>
              <a:cxn ang="3cd4">
                <a:pos x="hc" y="t"/>
              </a:cxn>
              <a:cxn ang="0">
                <a:pos x="r" y="vc"/>
              </a:cxn>
              <a:cxn ang="cd4">
                <a:pos x="hc" y="b"/>
              </a:cxn>
              <a:cxn ang="cd2">
                <a:pos x="l" y="vc"/>
              </a:cxn>
              <a:cxn ang="f30">
                <a:pos x="f42" y="f21"/>
              </a:cxn>
              <a:cxn ang="f30">
                <a:pos x="f23" y="f48"/>
              </a:cxn>
              <a:cxn ang="f30">
                <a:pos x="f43" y="f24"/>
              </a:cxn>
              <a:cxn ang="f30">
                <a:pos x="f44" y="f25"/>
              </a:cxn>
              <a:cxn ang="f30">
                <a:pos x="f23" y="f45"/>
              </a:cxn>
              <a:cxn ang="f30">
                <a:pos x="f37" y="f24"/>
              </a:cxn>
            </a:cxnLst>
            <a:rect l="f40" t="f41" r="f46" b="f47"/>
            <a:pathLst>
              <a:path w="21600" h="21600">
                <a:moveTo>
                  <a:pt x="f16" y="f6"/>
                </a:moveTo>
                <a:lnTo>
                  <a:pt x="f7" y="f6"/>
                </a:lnTo>
                <a:lnTo>
                  <a:pt x="f17" y="f7"/>
                </a:lnTo>
                <a:lnTo>
                  <a:pt x="f6" y="f7"/>
                </a:lnTo>
                <a:close/>
              </a:path>
            </a:pathLst>
          </a:custGeom>
          <a:solidFill>
            <a:srgbClr val="FFFFFF"/>
          </a:solidFill>
          <a:ln w="25560">
            <a:solidFill>
              <a:srgbClr val="00843C"/>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5" name="任意多边形: 形状 4">
            <a:extLst>
              <a:ext uri="{FF2B5EF4-FFF2-40B4-BE49-F238E27FC236}">
                <a16:creationId xmlns:a16="http://schemas.microsoft.com/office/drawing/2014/main" id="{45E293C0-84AF-4577-A8CF-F545251F1723}"/>
              </a:ext>
            </a:extLst>
          </p:cNvPr>
          <p:cNvSpPr/>
          <p:nvPr/>
        </p:nvSpPr>
        <p:spPr>
          <a:xfrm rot="3060000">
            <a:off x="5211667" y="3632343"/>
            <a:ext cx="766440" cy="1261440"/>
          </a:xfrm>
          <a:custGeom>
            <a:avLst>
              <a:gd name="f0" fmla="val 8640"/>
            </a:avLst>
            <a:gdLst>
              <a:gd name="f1" fmla="val 10800000"/>
              <a:gd name="f2" fmla="val 5400000"/>
              <a:gd name="f3" fmla="val 180"/>
              <a:gd name="f4" fmla="val w"/>
              <a:gd name="f5" fmla="val h"/>
              <a:gd name="f6" fmla="val 0"/>
              <a:gd name="f7" fmla="val 21600"/>
              <a:gd name="f8" fmla="*/ 21600 10800 1"/>
              <a:gd name="f9" fmla="val -2147483647"/>
              <a:gd name="f10" fmla="val 2147483647"/>
              <a:gd name="f11" fmla="+- 0 0 0"/>
              <a:gd name="f12" fmla="*/ f4 1 21600"/>
              <a:gd name="f13" fmla="*/ f5 1 21600"/>
              <a:gd name="f14" fmla="pin 0 f0 21600"/>
              <a:gd name="f15" fmla="*/ f11 f1 1"/>
              <a:gd name="f16" fmla="val f14"/>
              <a:gd name="f17" fmla="+- 21600 0 f14"/>
              <a:gd name="f18" fmla="*/ f14 10 1"/>
              <a:gd name="f19" fmla="*/ f14 f12 1"/>
              <a:gd name="f20" fmla="*/ f6 f13 1"/>
              <a:gd name="f21" fmla="*/ 0 f13 1"/>
              <a:gd name="f22" fmla="*/ f15 1 f3"/>
              <a:gd name="f23" fmla="*/ 10800 f12 1"/>
              <a:gd name="f24" fmla="*/ 10800 f13 1"/>
              <a:gd name="f25" fmla="*/ 21600 f13 1"/>
              <a:gd name="f26" fmla="*/ f18 1 24"/>
              <a:gd name="f27" fmla="*/ f16 1 2"/>
              <a:gd name="f28" fmla="+- f16 0 10800"/>
              <a:gd name="f29" fmla="*/ f8 1 f16"/>
              <a:gd name="f30" fmla="+- f22 0 f2"/>
              <a:gd name="f31" fmla="+- f26 1750 0"/>
              <a:gd name="f32" fmla="+- 10800 f27 0"/>
              <a:gd name="f33" fmla="+- 10800 0 f27"/>
              <a:gd name="f34" fmla="?: f28 f29 21600"/>
              <a:gd name="f35" fmla="+- 21600 0 f27"/>
              <a:gd name="f36" fmla="+- 21600 0 f29"/>
              <a:gd name="f37" fmla="*/ f27 f12 1"/>
              <a:gd name="f38" fmla="+- 21600 0 f31"/>
              <a:gd name="f39" fmla="?: f28 f36 0"/>
              <a:gd name="f40" fmla="*/ f31 f12 1"/>
              <a:gd name="f41" fmla="*/ f31 f13 1"/>
              <a:gd name="f42" fmla="*/ f32 f12 1"/>
              <a:gd name="f43" fmla="*/ f35 f12 1"/>
              <a:gd name="f44" fmla="*/ f33 f12 1"/>
              <a:gd name="f45" fmla="*/ f34 f13 1"/>
              <a:gd name="f46" fmla="*/ f38 f12 1"/>
              <a:gd name="f47" fmla="*/ f38 f13 1"/>
              <a:gd name="f48" fmla="*/ f39 f13 1"/>
            </a:gdLst>
            <a:ahLst>
              <a:ahXY gdRefX="f0" minX="f6" maxX="f7">
                <a:pos x="f19" y="f20"/>
              </a:ahXY>
            </a:ahLst>
            <a:cxnLst>
              <a:cxn ang="3cd4">
                <a:pos x="hc" y="t"/>
              </a:cxn>
              <a:cxn ang="0">
                <a:pos x="r" y="vc"/>
              </a:cxn>
              <a:cxn ang="cd4">
                <a:pos x="hc" y="b"/>
              </a:cxn>
              <a:cxn ang="cd2">
                <a:pos x="l" y="vc"/>
              </a:cxn>
              <a:cxn ang="f30">
                <a:pos x="f42" y="f21"/>
              </a:cxn>
              <a:cxn ang="f30">
                <a:pos x="f23" y="f48"/>
              </a:cxn>
              <a:cxn ang="f30">
                <a:pos x="f43" y="f24"/>
              </a:cxn>
              <a:cxn ang="f30">
                <a:pos x="f44" y="f25"/>
              </a:cxn>
              <a:cxn ang="f30">
                <a:pos x="f23" y="f45"/>
              </a:cxn>
              <a:cxn ang="f30">
                <a:pos x="f37" y="f24"/>
              </a:cxn>
            </a:cxnLst>
            <a:rect l="f40" t="f41" r="f46" b="f47"/>
            <a:pathLst>
              <a:path w="21600" h="21600">
                <a:moveTo>
                  <a:pt x="f16" y="f6"/>
                </a:moveTo>
                <a:lnTo>
                  <a:pt x="f7" y="f6"/>
                </a:lnTo>
                <a:lnTo>
                  <a:pt x="f17" y="f7"/>
                </a:lnTo>
                <a:lnTo>
                  <a:pt x="f6" y="f7"/>
                </a:lnTo>
                <a:close/>
              </a:path>
            </a:pathLst>
          </a:custGeom>
          <a:solidFill>
            <a:srgbClr val="FFFFFF"/>
          </a:solidFill>
          <a:ln w="25560">
            <a:solidFill>
              <a:srgbClr val="00843C"/>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cxnSp>
        <p:nvCxnSpPr>
          <p:cNvPr id="6" name="直接箭头连接符 5">
            <a:extLst>
              <a:ext uri="{FF2B5EF4-FFF2-40B4-BE49-F238E27FC236}">
                <a16:creationId xmlns:a16="http://schemas.microsoft.com/office/drawing/2014/main" id="{7B31F0E1-5058-4A06-8CCA-CDD408515D08}"/>
              </a:ext>
            </a:extLst>
          </p:cNvPr>
          <p:cNvCxnSpPr/>
          <p:nvPr/>
        </p:nvCxnSpPr>
        <p:spPr>
          <a:xfrm flipV="1">
            <a:off x="2622600" y="4897800"/>
            <a:ext cx="1401840" cy="9359"/>
          </a:xfrm>
          <a:prstGeom prst="straightConnector1">
            <a:avLst/>
          </a:prstGeom>
          <a:noFill/>
          <a:ln w="12600">
            <a:solidFill>
              <a:srgbClr val="00B050"/>
            </a:solidFill>
            <a:prstDash val="solid"/>
            <a:miter/>
            <a:tailEnd type="arrow"/>
          </a:ln>
        </p:spPr>
      </p:cxnSp>
      <p:cxnSp>
        <p:nvCxnSpPr>
          <p:cNvPr id="7" name="直接箭头连接符 6">
            <a:extLst>
              <a:ext uri="{FF2B5EF4-FFF2-40B4-BE49-F238E27FC236}">
                <a16:creationId xmlns:a16="http://schemas.microsoft.com/office/drawing/2014/main" id="{58C6D7D9-62AC-4F3C-B3A3-7A7CBBD30671}"/>
              </a:ext>
            </a:extLst>
          </p:cNvPr>
          <p:cNvCxnSpPr/>
          <p:nvPr/>
        </p:nvCxnSpPr>
        <p:spPr>
          <a:xfrm flipV="1">
            <a:off x="5348880" y="3544200"/>
            <a:ext cx="1019160" cy="794160"/>
          </a:xfrm>
          <a:prstGeom prst="straightConnector1">
            <a:avLst/>
          </a:prstGeom>
          <a:noFill/>
          <a:ln w="12600">
            <a:solidFill>
              <a:srgbClr val="00B050"/>
            </a:solidFill>
            <a:prstDash val="solid"/>
            <a:miter/>
            <a:tailEnd type="arrow"/>
          </a:ln>
        </p:spPr>
      </p:cxnSp>
      <p:cxnSp>
        <p:nvCxnSpPr>
          <p:cNvPr id="8" name="直接箭头连接符 7">
            <a:extLst>
              <a:ext uri="{FF2B5EF4-FFF2-40B4-BE49-F238E27FC236}">
                <a16:creationId xmlns:a16="http://schemas.microsoft.com/office/drawing/2014/main" id="{AE83EA8B-64C7-4D50-87F8-044FBC85F39C}"/>
              </a:ext>
            </a:extLst>
          </p:cNvPr>
          <p:cNvCxnSpPr/>
          <p:nvPr/>
        </p:nvCxnSpPr>
        <p:spPr>
          <a:xfrm flipV="1">
            <a:off x="4024440" y="4339440"/>
            <a:ext cx="1324440" cy="558360"/>
          </a:xfrm>
          <a:prstGeom prst="straightConnector1">
            <a:avLst/>
          </a:prstGeom>
          <a:noFill/>
          <a:ln w="12600">
            <a:solidFill>
              <a:srgbClr val="00B050"/>
            </a:solidFill>
            <a:prstDash val="solid"/>
            <a:miter/>
            <a:tailEnd type="arrow"/>
          </a:ln>
        </p:spPr>
      </p:cxnSp>
      <p:sp>
        <p:nvSpPr>
          <p:cNvPr id="9" name="任意多边形: 形状 8">
            <a:extLst>
              <a:ext uri="{FF2B5EF4-FFF2-40B4-BE49-F238E27FC236}">
                <a16:creationId xmlns:a16="http://schemas.microsoft.com/office/drawing/2014/main" id="{4DA4F493-FDCE-4C0E-B381-CD127DA86E7E}"/>
              </a:ext>
            </a:extLst>
          </p:cNvPr>
          <p:cNvSpPr/>
          <p:nvPr/>
        </p:nvSpPr>
        <p:spPr>
          <a:xfrm>
            <a:off x="1985760" y="5558760"/>
            <a:ext cx="2677320" cy="417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a:ln>
                  <a:noFill/>
                </a:ln>
                <a:solidFill>
                  <a:srgbClr val="000000"/>
                </a:solidFill>
                <a:latin typeface="Arial" pitchFamily="34"/>
                <a:ea typeface="Arial" pitchFamily="34"/>
                <a:cs typeface="Arial" pitchFamily="34"/>
              </a:rPr>
              <a:t>From reference plane</a:t>
            </a:r>
          </a:p>
        </p:txBody>
      </p:sp>
      <p:sp>
        <p:nvSpPr>
          <p:cNvPr id="10" name="任意多边形: 形状 9">
            <a:extLst>
              <a:ext uri="{FF2B5EF4-FFF2-40B4-BE49-F238E27FC236}">
                <a16:creationId xmlns:a16="http://schemas.microsoft.com/office/drawing/2014/main" id="{3A51D50A-5DC8-4735-9D97-AEA2CF7B131F}"/>
              </a:ext>
            </a:extLst>
          </p:cNvPr>
          <p:cNvSpPr/>
          <p:nvPr/>
        </p:nvSpPr>
        <p:spPr>
          <a:xfrm>
            <a:off x="3137400" y="3457080"/>
            <a:ext cx="2231280" cy="417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a:ln>
                  <a:noFill/>
                </a:ln>
                <a:solidFill>
                  <a:srgbClr val="000000"/>
                </a:solidFill>
                <a:latin typeface="Arial" pitchFamily="34"/>
                <a:ea typeface="Arial" pitchFamily="34"/>
                <a:cs typeface="Arial" pitchFamily="34"/>
              </a:rPr>
              <a:t>Inside the particle</a:t>
            </a:r>
          </a:p>
        </p:txBody>
      </p:sp>
      <p:sp>
        <p:nvSpPr>
          <p:cNvPr id="11" name="任意多边形: 形状 10">
            <a:extLst>
              <a:ext uri="{FF2B5EF4-FFF2-40B4-BE49-F238E27FC236}">
                <a16:creationId xmlns:a16="http://schemas.microsoft.com/office/drawing/2014/main" id="{AF3900C2-7E27-47FA-BCE1-73400A322C47}"/>
              </a:ext>
            </a:extLst>
          </p:cNvPr>
          <p:cNvSpPr/>
          <p:nvPr/>
        </p:nvSpPr>
        <p:spPr>
          <a:xfrm>
            <a:off x="5905440" y="4567320"/>
            <a:ext cx="2374560" cy="41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a:ln>
                  <a:noFill/>
                </a:ln>
                <a:solidFill>
                  <a:srgbClr val="000000"/>
                </a:solidFill>
                <a:latin typeface="Arial" pitchFamily="34"/>
                <a:ea typeface="Arial" pitchFamily="34"/>
                <a:cs typeface="Arial" pitchFamily="34"/>
              </a:rPr>
              <a:t>To reference plane</a:t>
            </a:r>
          </a:p>
        </p:txBody>
      </p:sp>
      <p:sp>
        <p:nvSpPr>
          <p:cNvPr id="12" name="直接连接符 11">
            <a:extLst>
              <a:ext uri="{FF2B5EF4-FFF2-40B4-BE49-F238E27FC236}">
                <a16:creationId xmlns:a16="http://schemas.microsoft.com/office/drawing/2014/main" id="{7A6EC381-3075-4B36-A91F-C230515E95BF}"/>
              </a:ext>
            </a:extLst>
          </p:cNvPr>
          <p:cNvSpPr/>
          <p:nvPr/>
        </p:nvSpPr>
        <p:spPr>
          <a:xfrm>
            <a:off x="4362840" y="3876120"/>
            <a:ext cx="324000" cy="743400"/>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3" name="直接连接符 12">
            <a:extLst>
              <a:ext uri="{FF2B5EF4-FFF2-40B4-BE49-F238E27FC236}">
                <a16:creationId xmlns:a16="http://schemas.microsoft.com/office/drawing/2014/main" id="{B55908F0-2CA5-4B5E-9E06-FFAC3294F089}"/>
              </a:ext>
            </a:extLst>
          </p:cNvPr>
          <p:cNvSpPr/>
          <p:nvPr/>
        </p:nvSpPr>
        <p:spPr>
          <a:xfrm>
            <a:off x="5905079" y="3897720"/>
            <a:ext cx="324001" cy="743040"/>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4" name="直接连接符 13">
            <a:extLst>
              <a:ext uri="{FF2B5EF4-FFF2-40B4-BE49-F238E27FC236}">
                <a16:creationId xmlns:a16="http://schemas.microsoft.com/office/drawing/2014/main" id="{5B4181C4-3067-4002-9478-2CB39B4FC85F}"/>
              </a:ext>
            </a:extLst>
          </p:cNvPr>
          <p:cNvSpPr/>
          <p:nvPr/>
        </p:nvSpPr>
        <p:spPr>
          <a:xfrm>
            <a:off x="3391200" y="4909319"/>
            <a:ext cx="1800" cy="640441"/>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5" name="任意多边形: 形状 14">
            <a:extLst>
              <a:ext uri="{FF2B5EF4-FFF2-40B4-BE49-F238E27FC236}">
                <a16:creationId xmlns:a16="http://schemas.microsoft.com/office/drawing/2014/main" id="{BCB7BABD-E65D-491F-BAFE-4120AAB7BBCA}"/>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grpSp>
        <p:nvGrpSpPr>
          <p:cNvPr id="16" name="组合 15">
            <a:extLst>
              <a:ext uri="{FF2B5EF4-FFF2-40B4-BE49-F238E27FC236}">
                <a16:creationId xmlns:a16="http://schemas.microsoft.com/office/drawing/2014/main" id="{1EF90218-99EE-41E7-B22C-0C9C377EAD1E}"/>
              </a:ext>
            </a:extLst>
          </p:cNvPr>
          <p:cNvGrpSpPr/>
          <p:nvPr/>
        </p:nvGrpSpPr>
        <p:grpSpPr>
          <a:xfrm>
            <a:off x="4610160" y="53640"/>
            <a:ext cx="4140000" cy="1616760"/>
            <a:chOff x="4610160" y="53640"/>
            <a:chExt cx="4140000" cy="1616760"/>
          </a:xfrm>
        </p:grpSpPr>
        <p:pic>
          <p:nvPicPr>
            <p:cNvPr id="17" name="">
              <a:extLst>
                <a:ext uri="{FF2B5EF4-FFF2-40B4-BE49-F238E27FC236}">
                  <a16:creationId xmlns:a16="http://schemas.microsoft.com/office/drawing/2014/main" id="{13991C7A-C925-4E28-A54B-7EB22F220B33}"/>
                </a:ext>
              </a:extLst>
            </p:cNvPr>
            <p:cNvPicPr>
              <a:picLocks noChangeAspect="1"/>
            </p:cNvPicPr>
            <p:nvPr/>
          </p:nvPicPr>
          <p:blipFill>
            <a:blip r:embed="rId3">
              <a:lum/>
              <a:alphaModFix/>
            </a:blip>
            <a:srcRect/>
            <a:stretch>
              <a:fillRect/>
            </a:stretch>
          </p:blipFill>
          <p:spPr>
            <a:xfrm>
              <a:off x="4915080" y="53640"/>
              <a:ext cx="3835080" cy="1606680"/>
            </a:xfrm>
            <a:prstGeom prst="rect">
              <a:avLst/>
            </a:prstGeom>
            <a:noFill/>
            <a:ln>
              <a:noFill/>
            </a:ln>
          </p:spPr>
        </p:pic>
        <p:sp>
          <p:nvSpPr>
            <p:cNvPr id="18" name="任意多边形: 形状 17">
              <a:extLst>
                <a:ext uri="{FF2B5EF4-FFF2-40B4-BE49-F238E27FC236}">
                  <a16:creationId xmlns:a16="http://schemas.microsoft.com/office/drawing/2014/main" id="{B90442AA-FE81-4BA5-9B78-62B962379F7C}"/>
                </a:ext>
              </a:extLst>
            </p:cNvPr>
            <p:cNvSpPr/>
            <p:nvPr/>
          </p:nvSpPr>
          <p:spPr>
            <a:xfrm>
              <a:off x="4610160" y="136332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19" name="直接箭头连接符 18">
              <a:extLst>
                <a:ext uri="{FF2B5EF4-FFF2-40B4-BE49-F238E27FC236}">
                  <a16:creationId xmlns:a16="http://schemas.microsoft.com/office/drawing/2014/main" id="{A523DA4C-63FA-4178-AF4C-932216669EF6}"/>
                </a:ext>
              </a:extLst>
            </p:cNvPr>
            <p:cNvCxnSpPr>
              <a:stCxn id="18" idx="0"/>
            </p:cNvCxnSpPr>
            <p:nvPr/>
          </p:nvCxnSpPr>
          <p:spPr>
            <a:xfrm flipH="1" flipV="1">
              <a:off x="5398200" y="734760"/>
              <a:ext cx="44279" cy="628560"/>
            </a:xfrm>
            <a:prstGeom prst="straightConnector1">
              <a:avLst/>
            </a:prstGeom>
            <a:noFill/>
            <a:ln w="25560">
              <a:solidFill>
                <a:srgbClr val="FF0000"/>
              </a:solidFill>
              <a:prstDash val="solid"/>
              <a:miter/>
              <a:tailEnd type="arrow"/>
            </a:ln>
          </p:spPr>
        </p:cxnSp>
        <p:sp>
          <p:nvSpPr>
            <p:cNvPr id="20" name="任意多边形: 形状 19">
              <a:extLst>
                <a:ext uri="{FF2B5EF4-FFF2-40B4-BE49-F238E27FC236}">
                  <a16:creationId xmlns:a16="http://schemas.microsoft.com/office/drawing/2014/main" id="{9A02719C-FDCA-489A-BBE1-042F4FBE295C}"/>
                </a:ext>
              </a:extLst>
            </p:cNvPr>
            <p:cNvSpPr/>
            <p:nvPr/>
          </p:nvSpPr>
          <p:spPr>
            <a:xfrm>
              <a:off x="6085799" y="136332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21" name="直接箭头连接符 20">
              <a:extLst>
                <a:ext uri="{FF2B5EF4-FFF2-40B4-BE49-F238E27FC236}">
                  <a16:creationId xmlns:a16="http://schemas.microsoft.com/office/drawing/2014/main" id="{4D402A39-A70E-4AB1-A5F6-E87DD98E0EE0}"/>
                </a:ext>
              </a:extLst>
            </p:cNvPr>
            <p:cNvCxnSpPr>
              <a:stCxn id="20" idx="0"/>
            </p:cNvCxnSpPr>
            <p:nvPr/>
          </p:nvCxnSpPr>
          <p:spPr>
            <a:xfrm flipH="1" flipV="1">
              <a:off x="5873400" y="664560"/>
              <a:ext cx="740160" cy="698760"/>
            </a:xfrm>
            <a:prstGeom prst="straightConnector1">
              <a:avLst/>
            </a:prstGeom>
            <a:noFill/>
            <a:ln w="25560">
              <a:solidFill>
                <a:srgbClr val="FF0000"/>
              </a:solidFill>
              <a:prstDash val="solid"/>
              <a:miter/>
              <a:tailEnd type="arrow"/>
            </a:ln>
          </p:spPr>
        </p:cxnSp>
        <p:cxnSp>
          <p:nvCxnSpPr>
            <p:cNvPr id="22" name="直接箭头连接符 21">
              <a:extLst>
                <a:ext uri="{FF2B5EF4-FFF2-40B4-BE49-F238E27FC236}">
                  <a16:creationId xmlns:a16="http://schemas.microsoft.com/office/drawing/2014/main" id="{762AB3B9-7573-4F06-87E2-FE7BFE4AD367}"/>
                </a:ext>
              </a:extLst>
            </p:cNvPr>
            <p:cNvCxnSpPr>
              <a:stCxn id="20" idx="0"/>
            </p:cNvCxnSpPr>
            <p:nvPr/>
          </p:nvCxnSpPr>
          <p:spPr>
            <a:xfrm flipV="1">
              <a:off x="6613560" y="564480"/>
              <a:ext cx="360" cy="798840"/>
            </a:xfrm>
            <a:prstGeom prst="straightConnector1">
              <a:avLst/>
            </a:prstGeom>
            <a:noFill/>
            <a:ln w="25560">
              <a:solidFill>
                <a:srgbClr val="FF0000"/>
              </a:solidFill>
              <a:prstDash val="solid"/>
              <a:miter/>
              <a:tailEnd type="arrow"/>
            </a:ln>
          </p:spPr>
        </p:cxnSp>
        <p:sp>
          <p:nvSpPr>
            <p:cNvPr id="23" name="任意多边形: 形状 22">
              <a:extLst>
                <a:ext uri="{FF2B5EF4-FFF2-40B4-BE49-F238E27FC236}">
                  <a16:creationId xmlns:a16="http://schemas.microsoft.com/office/drawing/2014/main" id="{1A693FB3-B7A2-4A0F-B479-34F01D4B8CB0}"/>
                </a:ext>
              </a:extLst>
            </p:cNvPr>
            <p:cNvSpPr/>
            <p:nvPr/>
          </p:nvSpPr>
          <p:spPr>
            <a:xfrm>
              <a:off x="7298640" y="136332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24" name="直接箭头连接符 23">
              <a:extLst>
                <a:ext uri="{FF2B5EF4-FFF2-40B4-BE49-F238E27FC236}">
                  <a16:creationId xmlns:a16="http://schemas.microsoft.com/office/drawing/2014/main" id="{5957802A-E678-4EFB-9A6B-F6652047631B}"/>
                </a:ext>
              </a:extLst>
            </p:cNvPr>
            <p:cNvCxnSpPr>
              <a:stCxn id="23" idx="0"/>
            </p:cNvCxnSpPr>
            <p:nvPr/>
          </p:nvCxnSpPr>
          <p:spPr>
            <a:xfrm flipV="1">
              <a:off x="7784280" y="1012319"/>
              <a:ext cx="605880" cy="351001"/>
            </a:xfrm>
            <a:prstGeom prst="straightConnector1">
              <a:avLst/>
            </a:prstGeom>
            <a:noFill/>
            <a:ln w="25560">
              <a:solidFill>
                <a:srgbClr val="FF0000"/>
              </a:solidFill>
              <a:prstDash val="solid"/>
              <a:miter/>
              <a:tailEnd type="arrow"/>
            </a:ln>
          </p:spPr>
        </p:cxnSp>
      </p:grpSp>
      <p:sp>
        <p:nvSpPr>
          <p:cNvPr id="25" name="任意多边形: 形状 24">
            <a:extLst>
              <a:ext uri="{FF2B5EF4-FFF2-40B4-BE49-F238E27FC236}">
                <a16:creationId xmlns:a16="http://schemas.microsoft.com/office/drawing/2014/main" id="{0C4F8EE1-406A-4031-90D3-60E991C62991}"/>
              </a:ext>
            </a:extLst>
          </p:cNvPr>
          <p:cNvSpPr/>
          <p:nvPr/>
        </p:nvSpPr>
        <p:spPr>
          <a:xfrm>
            <a:off x="7102440" y="14040"/>
            <a:ext cx="165420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26" name="任意多边形: 形状 25">
            <a:extLst>
              <a:ext uri="{FF2B5EF4-FFF2-40B4-BE49-F238E27FC236}">
                <a16:creationId xmlns:a16="http://schemas.microsoft.com/office/drawing/2014/main" id="{B91CBC28-D326-496F-B9FC-7112DB52C9B3}"/>
              </a:ext>
            </a:extLst>
          </p:cNvPr>
          <p:cNvSpPr/>
          <p:nvPr/>
        </p:nvSpPr>
        <p:spPr>
          <a:xfrm>
            <a:off x="5653440" y="-12960"/>
            <a:ext cx="1448999"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27" name="任意多边形: 形状 26">
            <a:extLst>
              <a:ext uri="{FF2B5EF4-FFF2-40B4-BE49-F238E27FC236}">
                <a16:creationId xmlns:a16="http://schemas.microsoft.com/office/drawing/2014/main" id="{E906BB14-C3BD-4E58-8B91-EBDD1F629AAB}"/>
              </a:ext>
            </a:extLst>
          </p:cNvPr>
          <p:cNvSpPr/>
          <p:nvPr/>
        </p:nvSpPr>
        <p:spPr>
          <a:xfrm>
            <a:off x="4428360" y="14040"/>
            <a:ext cx="118908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C9BDFD5-2C5A-4423-921C-6123FA976B5A}"/>
              </a:ext>
            </a:extLst>
          </p:cNvPr>
          <p:cNvGrpSpPr/>
          <p:nvPr/>
        </p:nvGrpSpPr>
        <p:grpSpPr>
          <a:xfrm>
            <a:off x="4610160" y="66600"/>
            <a:ext cx="4140000" cy="1616760"/>
            <a:chOff x="4610160" y="66600"/>
            <a:chExt cx="4140000" cy="1616760"/>
          </a:xfrm>
        </p:grpSpPr>
        <p:pic>
          <p:nvPicPr>
            <p:cNvPr id="3" name="">
              <a:extLst>
                <a:ext uri="{FF2B5EF4-FFF2-40B4-BE49-F238E27FC236}">
                  <a16:creationId xmlns:a16="http://schemas.microsoft.com/office/drawing/2014/main" id="{918EDDFE-0234-49E1-B7DC-193E61D41884}"/>
                </a:ext>
              </a:extLst>
            </p:cNvPr>
            <p:cNvPicPr>
              <a:picLocks noChangeAspect="1"/>
            </p:cNvPicPr>
            <p:nvPr/>
          </p:nvPicPr>
          <p:blipFill>
            <a:blip r:embed="rId3">
              <a:lum/>
              <a:alphaModFix/>
            </a:blip>
            <a:srcRect/>
            <a:stretch>
              <a:fillRect/>
            </a:stretch>
          </p:blipFill>
          <p:spPr>
            <a:xfrm>
              <a:off x="4915080" y="66600"/>
              <a:ext cx="3835080" cy="1606680"/>
            </a:xfrm>
            <a:prstGeom prst="rect">
              <a:avLst/>
            </a:prstGeom>
            <a:noFill/>
            <a:ln>
              <a:noFill/>
            </a:ln>
          </p:spPr>
        </p:pic>
        <p:sp>
          <p:nvSpPr>
            <p:cNvPr id="4" name="任意多边形: 形状 3">
              <a:extLst>
                <a:ext uri="{FF2B5EF4-FFF2-40B4-BE49-F238E27FC236}">
                  <a16:creationId xmlns:a16="http://schemas.microsoft.com/office/drawing/2014/main" id="{A0C71994-C95C-4AC3-AA9C-1C474002E7F9}"/>
                </a:ext>
              </a:extLst>
            </p:cNvPr>
            <p:cNvSpPr/>
            <p:nvPr/>
          </p:nvSpPr>
          <p:spPr>
            <a:xfrm>
              <a:off x="4610160" y="137628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5" name="直接箭头连接符 4">
              <a:extLst>
                <a:ext uri="{FF2B5EF4-FFF2-40B4-BE49-F238E27FC236}">
                  <a16:creationId xmlns:a16="http://schemas.microsoft.com/office/drawing/2014/main" id="{735F372E-6A0F-493C-8F5E-A490129CD780}"/>
                </a:ext>
              </a:extLst>
            </p:cNvPr>
            <p:cNvCxnSpPr>
              <a:stCxn id="4" idx="0"/>
            </p:cNvCxnSpPr>
            <p:nvPr/>
          </p:nvCxnSpPr>
          <p:spPr>
            <a:xfrm flipH="1" flipV="1">
              <a:off x="5398200" y="747720"/>
              <a:ext cx="44279" cy="628560"/>
            </a:xfrm>
            <a:prstGeom prst="straightConnector1">
              <a:avLst/>
            </a:prstGeom>
            <a:noFill/>
            <a:ln w="25560">
              <a:solidFill>
                <a:srgbClr val="FF0000"/>
              </a:solidFill>
              <a:prstDash val="solid"/>
              <a:miter/>
              <a:tailEnd type="arrow"/>
            </a:ln>
          </p:spPr>
        </p:cxnSp>
        <p:sp>
          <p:nvSpPr>
            <p:cNvPr id="6" name="任意多边形: 形状 5">
              <a:extLst>
                <a:ext uri="{FF2B5EF4-FFF2-40B4-BE49-F238E27FC236}">
                  <a16:creationId xmlns:a16="http://schemas.microsoft.com/office/drawing/2014/main" id="{3B04B427-61F2-479E-AB6D-FF8058B3BF46}"/>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7" name="直接箭头连接符 6">
              <a:extLst>
                <a:ext uri="{FF2B5EF4-FFF2-40B4-BE49-F238E27FC236}">
                  <a16:creationId xmlns:a16="http://schemas.microsoft.com/office/drawing/2014/main" id="{52167EAC-069E-48FB-B229-7E58FF1742B2}"/>
                </a:ext>
              </a:extLst>
            </p:cNvPr>
            <p:cNvCxnSpPr>
              <a:stCxn id="6"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8" name="直接箭头连接符 7">
              <a:extLst>
                <a:ext uri="{FF2B5EF4-FFF2-40B4-BE49-F238E27FC236}">
                  <a16:creationId xmlns:a16="http://schemas.microsoft.com/office/drawing/2014/main" id="{2D0C075A-2A77-45C8-84AF-F0A4B1282002}"/>
                </a:ext>
              </a:extLst>
            </p:cNvPr>
            <p:cNvCxnSpPr>
              <a:stCxn id="6"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9" name="任意多边形: 形状 8">
              <a:extLst>
                <a:ext uri="{FF2B5EF4-FFF2-40B4-BE49-F238E27FC236}">
                  <a16:creationId xmlns:a16="http://schemas.microsoft.com/office/drawing/2014/main" id="{B9E9ACF2-7EC9-47DA-9BE8-F1A8EB279706}"/>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0" name="直接箭头连接符 9">
              <a:extLst>
                <a:ext uri="{FF2B5EF4-FFF2-40B4-BE49-F238E27FC236}">
                  <a16:creationId xmlns:a16="http://schemas.microsoft.com/office/drawing/2014/main" id="{C306DEA7-1155-428E-BA3D-A2E87C21D45E}"/>
                </a:ext>
              </a:extLst>
            </p:cNvPr>
            <p:cNvCxnSpPr>
              <a:stCxn id="9"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11" name="任意多边形: 形状 10">
            <a:extLst>
              <a:ext uri="{FF2B5EF4-FFF2-40B4-BE49-F238E27FC236}">
                <a16:creationId xmlns:a16="http://schemas.microsoft.com/office/drawing/2014/main" id="{A8E8D288-8C93-43C8-96AC-E3837B7494C2}"/>
              </a:ext>
            </a:extLst>
          </p:cNvPr>
          <p:cNvSpPr/>
          <p:nvPr/>
        </p:nvSpPr>
        <p:spPr>
          <a:xfrm>
            <a:off x="7149960" y="0"/>
            <a:ext cx="1668600"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2" name="任意多边形: 形状 11">
            <a:extLst>
              <a:ext uri="{FF2B5EF4-FFF2-40B4-BE49-F238E27FC236}">
                <a16:creationId xmlns:a16="http://schemas.microsoft.com/office/drawing/2014/main" id="{8954C68D-B7A6-4D92-842E-F1EC39E47E51}"/>
              </a:ext>
            </a:extLst>
          </p:cNvPr>
          <p:cNvSpPr/>
          <p:nvPr/>
        </p:nvSpPr>
        <p:spPr>
          <a:xfrm>
            <a:off x="1201679" y="1417680"/>
            <a:ext cx="7485119" cy="5300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3. Collect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Computing interference</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0" marR="0" lvl="1" indent="0" algn="l" rtl="0" hangingPunct="1">
              <a:lnSpc>
                <a:spcPct val="10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0" marR="0" lvl="1" indent="0" algn="l" rtl="0" hangingPunct="1">
              <a:lnSpc>
                <a:spcPct val="10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0" marR="0" lvl="1" indent="0" algn="l" rtl="0" hangingPunct="1">
              <a:lnSpc>
                <a:spcPct val="100000"/>
              </a:lnSpc>
              <a:spcBef>
                <a:spcPts val="598"/>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Probability of finding interfering paths is ~ 0</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p:txBody>
      </p:sp>
      <p:sp>
        <p:nvSpPr>
          <p:cNvPr id="13" name="任意多边形: 形状 12">
            <a:extLst>
              <a:ext uri="{FF2B5EF4-FFF2-40B4-BE49-F238E27FC236}">
                <a16:creationId xmlns:a16="http://schemas.microsoft.com/office/drawing/2014/main" id="{BD40C200-888E-47BD-AEAE-51FD6B3912CB}"/>
              </a:ext>
            </a:extLst>
          </p:cNvPr>
          <p:cNvSpPr/>
          <p:nvPr/>
        </p:nvSpPr>
        <p:spPr>
          <a:xfrm>
            <a:off x="4608360" y="27000"/>
            <a:ext cx="254160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pic>
        <p:nvPicPr>
          <p:cNvPr id="14" name="">
            <a:extLst>
              <a:ext uri="{FF2B5EF4-FFF2-40B4-BE49-F238E27FC236}">
                <a16:creationId xmlns:a16="http://schemas.microsoft.com/office/drawing/2014/main" id="{6601A656-71A4-473C-9E27-212584F0DF55}"/>
              </a:ext>
            </a:extLst>
          </p:cNvPr>
          <p:cNvPicPr>
            <a:picLocks noChangeAspect="1"/>
          </p:cNvPicPr>
          <p:nvPr/>
        </p:nvPicPr>
        <p:blipFill>
          <a:blip r:embed="rId4">
            <a:lum/>
            <a:alphaModFix/>
          </a:blip>
          <a:srcRect/>
          <a:stretch>
            <a:fillRect/>
          </a:stretch>
        </p:blipFill>
        <p:spPr>
          <a:xfrm>
            <a:off x="3904560" y="2376000"/>
            <a:ext cx="2316240" cy="2574719"/>
          </a:xfrm>
          <a:prstGeom prst="rect">
            <a:avLst/>
          </a:prstGeom>
          <a:noFill/>
          <a:ln>
            <a:noFill/>
          </a:ln>
        </p:spPr>
      </p:pic>
      <p:sp>
        <p:nvSpPr>
          <p:cNvPr id="15" name="任意多边形: 形状 14">
            <a:extLst>
              <a:ext uri="{FF2B5EF4-FFF2-40B4-BE49-F238E27FC236}">
                <a16:creationId xmlns:a16="http://schemas.microsoft.com/office/drawing/2014/main" id="{34E69F92-74EA-41FC-BAAB-A3CD6826CF1C}"/>
              </a:ext>
            </a:extLst>
          </p:cNvPr>
          <p:cNvSpPr/>
          <p:nvPr/>
        </p:nvSpPr>
        <p:spPr>
          <a:xfrm>
            <a:off x="2951999" y="2726640"/>
            <a:ext cx="1460519" cy="34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60840" rIns="90000" bIns="450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a:ln>
                  <a:noFill/>
                </a:ln>
                <a:solidFill>
                  <a:srgbClr val="000000"/>
                </a:solidFill>
                <a:latin typeface="Arial" pitchFamily="34"/>
                <a:ea typeface="Arial Unicode MS" pitchFamily="34"/>
                <a:cs typeface="Arial Unicode MS" pitchFamily="34"/>
              </a:rPr>
              <a:t>Same phase</a:t>
            </a:r>
          </a:p>
        </p:txBody>
      </p:sp>
      <p:sp>
        <p:nvSpPr>
          <p:cNvPr id="16" name="任意多边形: 形状 15">
            <a:extLst>
              <a:ext uri="{FF2B5EF4-FFF2-40B4-BE49-F238E27FC236}">
                <a16:creationId xmlns:a16="http://schemas.microsoft.com/office/drawing/2014/main" id="{DE3CAC3A-786C-4943-AF63-43F388C8FDE1}"/>
              </a:ext>
            </a:extLst>
          </p:cNvPr>
          <p:cNvSpPr/>
          <p:nvPr/>
        </p:nvSpPr>
        <p:spPr>
          <a:xfrm>
            <a:off x="5028480" y="4601520"/>
            <a:ext cx="1841399" cy="34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60840" rIns="90000" bIns="450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a:ln>
                  <a:noFill/>
                </a:ln>
                <a:solidFill>
                  <a:srgbClr val="000000"/>
                </a:solidFill>
                <a:latin typeface="Arial" pitchFamily="34"/>
                <a:ea typeface="Arial Unicode MS" pitchFamily="34"/>
                <a:cs typeface="Arial Unicode MS" pitchFamily="34"/>
              </a:rPr>
              <a:t>Different phases</a:t>
            </a:r>
          </a:p>
        </p:txBody>
      </p:sp>
      <p:sp>
        <p:nvSpPr>
          <p:cNvPr id="17" name="任意多边形: 形状 16">
            <a:extLst>
              <a:ext uri="{FF2B5EF4-FFF2-40B4-BE49-F238E27FC236}">
                <a16:creationId xmlns:a16="http://schemas.microsoft.com/office/drawing/2014/main" id="{5E3BBFC0-E88F-46CD-B232-4128BF0C18A5}"/>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sp>
        <p:nvSpPr>
          <p:cNvPr id="18" name="矩形 17">
            <a:extLst>
              <a:ext uri="{FF2B5EF4-FFF2-40B4-BE49-F238E27FC236}">
                <a16:creationId xmlns:a16="http://schemas.microsoft.com/office/drawing/2014/main" id="{31D3CECB-579B-4C9C-B5AD-5A4623E7DA63}"/>
              </a:ext>
            </a:extLst>
          </p:cNvPr>
          <p:cNvSpPr/>
          <p:nvPr/>
        </p:nvSpPr>
        <p:spPr>
          <a:xfrm>
            <a:off x="665999" y="5688111"/>
            <a:ext cx="4572000" cy="874214"/>
          </a:xfrm>
          <a:prstGeom prst="rect">
            <a:avLst/>
          </a:prstGeom>
        </p:spPr>
        <p:txBody>
          <a:bodyPr>
            <a:spAutoFit/>
          </a:bodyPr>
          <a:lstStyle/>
          <a:p>
            <a:pPr indent="304800" algn="just">
              <a:lnSpc>
                <a:spcPct val="150000"/>
              </a:lnSpc>
              <a:spcAft>
                <a:spcPts val="0"/>
              </a:spcAft>
            </a:pPr>
            <a:r>
              <a:rPr lang="zh-CN" altLang="zh-CN" kern="100" dirty="0">
                <a:latin typeface="Times New Roman" panose="02020603050405020304" pitchFamily="18" charset="0"/>
                <a:ea typeface="仿宋_GB2312"/>
              </a:rPr>
              <a:t>（</a:t>
            </a:r>
            <a:r>
              <a:rPr lang="en-US" altLang="zh-CN" kern="100" dirty="0">
                <a:latin typeface="Times New Roman" panose="02020603050405020304" pitchFamily="18" charset="0"/>
                <a:ea typeface="仿宋_GB2312"/>
              </a:rPr>
              <a:t>3</a:t>
            </a:r>
            <a:r>
              <a:rPr lang="zh-CN" altLang="zh-CN" kern="100" dirty="0">
                <a:latin typeface="Times New Roman" panose="02020603050405020304" pitchFamily="18" charset="0"/>
                <a:ea typeface="仿宋_GB2312"/>
              </a:rPr>
              <a:t>）</a:t>
            </a:r>
            <a:r>
              <a:rPr lang="zh-CN" altLang="en-US" kern="100" dirty="0">
                <a:latin typeface="Times New Roman" panose="02020603050405020304" pitchFamily="18" charset="0"/>
                <a:ea typeface="仿宋_GB2312"/>
              </a:rPr>
              <a:t>射</a:t>
            </a:r>
            <a:r>
              <a:rPr lang="zh-CN" altLang="zh-CN" kern="100" dirty="0">
                <a:latin typeface="Times New Roman" panose="02020603050405020304" pitchFamily="18" charset="0"/>
                <a:ea typeface="仿宋_GB2312"/>
              </a:rPr>
              <a:t>出的</a:t>
            </a:r>
            <a:r>
              <a:rPr lang="zh-CN" altLang="en-US" kern="100" dirty="0">
                <a:latin typeface="Times New Roman" panose="02020603050405020304" pitchFamily="18" charset="0"/>
                <a:ea typeface="仿宋_GB2312"/>
              </a:rPr>
              <a:t>色</a:t>
            </a:r>
            <a:r>
              <a:rPr lang="zh-CN" altLang="zh-CN" kern="100" dirty="0">
                <a:latin typeface="Times New Roman" panose="02020603050405020304" pitchFamily="18" charset="0"/>
                <a:ea typeface="仿宋_GB2312"/>
              </a:rPr>
              <a:t>块沉积在无限的收集球上，并存储在加速结构中。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3EEF8FDC-A518-43BC-A54A-BF3C4ED41D87}"/>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3. Collect</a:t>
            </a:r>
          </a:p>
          <a:p>
            <a:pPr marL="457200" marR="0" lvl="1" indent="0" algn="l" rtl="0" hangingPunct="1">
              <a:lnSpc>
                <a:spcPct val="100000"/>
              </a:lnSpc>
              <a:spcBef>
                <a:spcPts val="697"/>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endParaRPr lang="en-US" sz="2800" b="0" i="0" u="none" strike="noStrike" baseline="0">
              <a:ln>
                <a:noFill/>
              </a:ln>
              <a:solidFill>
                <a:srgbClr val="000000"/>
              </a:solidFill>
              <a:latin typeface="Constantia" pitchFamily="18"/>
              <a:ea typeface="Droid Sans Fallback" pitchFamily="34"/>
              <a:cs typeface="Droid Sans Fallback" pitchFamily="34"/>
            </a:endParaRPr>
          </a:p>
        </p:txBody>
      </p:sp>
      <p:grpSp>
        <p:nvGrpSpPr>
          <p:cNvPr id="3" name="组合 2">
            <a:extLst>
              <a:ext uri="{FF2B5EF4-FFF2-40B4-BE49-F238E27FC236}">
                <a16:creationId xmlns:a16="http://schemas.microsoft.com/office/drawing/2014/main" id="{5449D710-282A-4DBA-B8D1-32B7996E61F7}"/>
              </a:ext>
            </a:extLst>
          </p:cNvPr>
          <p:cNvGrpSpPr/>
          <p:nvPr/>
        </p:nvGrpSpPr>
        <p:grpSpPr>
          <a:xfrm>
            <a:off x="4610160" y="66600"/>
            <a:ext cx="4140000" cy="1616760"/>
            <a:chOff x="4610160" y="66600"/>
            <a:chExt cx="4140000" cy="1616760"/>
          </a:xfrm>
        </p:grpSpPr>
        <p:pic>
          <p:nvPicPr>
            <p:cNvPr id="4" name="">
              <a:extLst>
                <a:ext uri="{FF2B5EF4-FFF2-40B4-BE49-F238E27FC236}">
                  <a16:creationId xmlns:a16="http://schemas.microsoft.com/office/drawing/2014/main" id="{8BA0F924-ED82-40A2-85E5-C1B625397B4E}"/>
                </a:ext>
              </a:extLst>
            </p:cNvPr>
            <p:cNvPicPr>
              <a:picLocks noChangeAspect="1"/>
            </p:cNvPicPr>
            <p:nvPr/>
          </p:nvPicPr>
          <p:blipFill>
            <a:blip r:embed="rId3">
              <a:lum/>
              <a:alphaModFix/>
            </a:blip>
            <a:srcRect/>
            <a:stretch>
              <a:fillRect/>
            </a:stretch>
          </p:blipFill>
          <p:spPr>
            <a:xfrm>
              <a:off x="4915080" y="66600"/>
              <a:ext cx="3835080" cy="1606680"/>
            </a:xfrm>
            <a:prstGeom prst="rect">
              <a:avLst/>
            </a:prstGeom>
            <a:noFill/>
            <a:ln>
              <a:noFill/>
            </a:ln>
          </p:spPr>
        </p:pic>
        <p:sp>
          <p:nvSpPr>
            <p:cNvPr id="5" name="任意多边形: 形状 4">
              <a:extLst>
                <a:ext uri="{FF2B5EF4-FFF2-40B4-BE49-F238E27FC236}">
                  <a16:creationId xmlns:a16="http://schemas.microsoft.com/office/drawing/2014/main" id="{1C6089FC-AC15-47D1-B22C-712B3BA7E8CF}"/>
                </a:ext>
              </a:extLst>
            </p:cNvPr>
            <p:cNvSpPr/>
            <p:nvPr/>
          </p:nvSpPr>
          <p:spPr>
            <a:xfrm>
              <a:off x="4610160" y="137628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6" name="直接箭头连接符 5">
              <a:extLst>
                <a:ext uri="{FF2B5EF4-FFF2-40B4-BE49-F238E27FC236}">
                  <a16:creationId xmlns:a16="http://schemas.microsoft.com/office/drawing/2014/main" id="{147748C6-7AC4-4018-9E0F-232F361C30BB}"/>
                </a:ext>
              </a:extLst>
            </p:cNvPr>
            <p:cNvCxnSpPr>
              <a:stCxn id="5" idx="0"/>
            </p:cNvCxnSpPr>
            <p:nvPr/>
          </p:nvCxnSpPr>
          <p:spPr>
            <a:xfrm flipH="1" flipV="1">
              <a:off x="5398560" y="746999"/>
              <a:ext cx="43919" cy="629281"/>
            </a:xfrm>
            <a:prstGeom prst="straightConnector1">
              <a:avLst/>
            </a:prstGeom>
            <a:noFill/>
            <a:ln w="25560">
              <a:solidFill>
                <a:srgbClr val="FF0000"/>
              </a:solidFill>
              <a:prstDash val="solid"/>
              <a:miter/>
              <a:tailEnd type="arrow"/>
            </a:ln>
          </p:spPr>
        </p:cxnSp>
        <p:sp>
          <p:nvSpPr>
            <p:cNvPr id="7" name="任意多边形: 形状 6">
              <a:extLst>
                <a:ext uri="{FF2B5EF4-FFF2-40B4-BE49-F238E27FC236}">
                  <a16:creationId xmlns:a16="http://schemas.microsoft.com/office/drawing/2014/main" id="{0E38408E-F883-4397-8D6E-01E0DABA2CD9}"/>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8" name="直接箭头连接符 7">
              <a:extLst>
                <a:ext uri="{FF2B5EF4-FFF2-40B4-BE49-F238E27FC236}">
                  <a16:creationId xmlns:a16="http://schemas.microsoft.com/office/drawing/2014/main" id="{10701AA5-A0EE-40AB-AD81-8AB0687116DE}"/>
                </a:ext>
              </a:extLst>
            </p:cNvPr>
            <p:cNvCxnSpPr>
              <a:stCxn id="7"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9" name="直接箭头连接符 8">
              <a:extLst>
                <a:ext uri="{FF2B5EF4-FFF2-40B4-BE49-F238E27FC236}">
                  <a16:creationId xmlns:a16="http://schemas.microsoft.com/office/drawing/2014/main" id="{14457B05-75BC-465E-925F-23A90AD7AC10}"/>
                </a:ext>
              </a:extLst>
            </p:cNvPr>
            <p:cNvCxnSpPr>
              <a:stCxn id="7"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10" name="任意多边形: 形状 9">
              <a:extLst>
                <a:ext uri="{FF2B5EF4-FFF2-40B4-BE49-F238E27FC236}">
                  <a16:creationId xmlns:a16="http://schemas.microsoft.com/office/drawing/2014/main" id="{2EE59BF5-6462-4531-8CD0-E7F885A072A6}"/>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1" name="直接箭头连接符 10">
              <a:extLst>
                <a:ext uri="{FF2B5EF4-FFF2-40B4-BE49-F238E27FC236}">
                  <a16:creationId xmlns:a16="http://schemas.microsoft.com/office/drawing/2014/main" id="{2686F2FE-FBE9-49B2-8E69-FFE4471B5528}"/>
                </a:ext>
              </a:extLst>
            </p:cNvPr>
            <p:cNvCxnSpPr>
              <a:stCxn id="10"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12" name="任意多边形: 形状 11">
            <a:extLst>
              <a:ext uri="{FF2B5EF4-FFF2-40B4-BE49-F238E27FC236}">
                <a16:creationId xmlns:a16="http://schemas.microsoft.com/office/drawing/2014/main" id="{E39F599A-7B0C-47E6-B784-10FDB095B20C}"/>
              </a:ext>
            </a:extLst>
          </p:cNvPr>
          <p:cNvSpPr/>
          <p:nvPr/>
        </p:nvSpPr>
        <p:spPr>
          <a:xfrm>
            <a:off x="4535640" y="27000"/>
            <a:ext cx="261432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3" name="任意多边形: 形状 12">
            <a:extLst>
              <a:ext uri="{FF2B5EF4-FFF2-40B4-BE49-F238E27FC236}">
                <a16:creationId xmlns:a16="http://schemas.microsoft.com/office/drawing/2014/main" id="{4E02161D-BFAE-49A5-BC19-C7E70ABBEA55}"/>
              </a:ext>
            </a:extLst>
          </p:cNvPr>
          <p:cNvSpPr/>
          <p:nvPr/>
        </p:nvSpPr>
        <p:spPr>
          <a:xfrm>
            <a:off x="7149960" y="0"/>
            <a:ext cx="1668600"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pic>
        <p:nvPicPr>
          <p:cNvPr id="14" name="">
            <a:extLst>
              <a:ext uri="{FF2B5EF4-FFF2-40B4-BE49-F238E27FC236}">
                <a16:creationId xmlns:a16="http://schemas.microsoft.com/office/drawing/2014/main" id="{FF1F7948-5D00-4BBD-BA65-C272215FF2EE}"/>
              </a:ext>
            </a:extLst>
          </p:cNvPr>
          <p:cNvPicPr>
            <a:picLocks noChangeAspect="1"/>
          </p:cNvPicPr>
          <p:nvPr/>
        </p:nvPicPr>
        <p:blipFill>
          <a:blip r:embed="rId4">
            <a:lum/>
            <a:alphaModFix/>
          </a:blip>
          <a:srcRect/>
          <a:stretch>
            <a:fillRect/>
          </a:stretch>
        </p:blipFill>
        <p:spPr>
          <a:xfrm>
            <a:off x="561960" y="1944720"/>
            <a:ext cx="5481719" cy="2421000"/>
          </a:xfrm>
          <a:prstGeom prst="rect">
            <a:avLst/>
          </a:prstGeom>
          <a:noFill/>
          <a:ln>
            <a:noFill/>
          </a:ln>
        </p:spPr>
      </p:pic>
      <p:pic>
        <p:nvPicPr>
          <p:cNvPr id="15" name="">
            <a:extLst>
              <a:ext uri="{FF2B5EF4-FFF2-40B4-BE49-F238E27FC236}">
                <a16:creationId xmlns:a16="http://schemas.microsoft.com/office/drawing/2014/main" id="{73803B64-DF89-4A04-9E32-D2F2DD85E959}"/>
              </a:ext>
            </a:extLst>
          </p:cNvPr>
          <p:cNvPicPr>
            <a:picLocks noChangeAspect="1"/>
          </p:cNvPicPr>
          <p:nvPr/>
        </p:nvPicPr>
        <p:blipFill>
          <a:blip r:embed="rId5">
            <a:lum/>
            <a:alphaModFix/>
          </a:blip>
          <a:srcRect/>
          <a:stretch>
            <a:fillRect/>
          </a:stretch>
        </p:blipFill>
        <p:spPr>
          <a:xfrm>
            <a:off x="2325600" y="4122720"/>
            <a:ext cx="2106720" cy="1930319"/>
          </a:xfrm>
          <a:prstGeom prst="rect">
            <a:avLst/>
          </a:prstGeom>
          <a:noFill/>
          <a:ln>
            <a:noFill/>
          </a:ln>
        </p:spPr>
      </p:pic>
      <p:sp>
        <p:nvSpPr>
          <p:cNvPr id="16" name="任意多边形: 形状 15">
            <a:extLst>
              <a:ext uri="{FF2B5EF4-FFF2-40B4-BE49-F238E27FC236}">
                <a16:creationId xmlns:a16="http://schemas.microsoft.com/office/drawing/2014/main" id="{1FA8733F-BF52-477E-85F0-502DD53D9D09}"/>
              </a:ext>
            </a:extLst>
          </p:cNvPr>
          <p:cNvSpPr/>
          <p:nvPr/>
        </p:nvSpPr>
        <p:spPr>
          <a:xfrm>
            <a:off x="4621320" y="4734000"/>
            <a:ext cx="247428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dirty="0">
                <a:ln>
                  <a:noFill/>
                </a:ln>
                <a:solidFill>
                  <a:srgbClr val="000000"/>
                </a:solidFill>
                <a:latin typeface="Arial" pitchFamily="34"/>
                <a:ea typeface="Arial" pitchFamily="34"/>
                <a:cs typeface="Arial" pitchFamily="34"/>
              </a:rPr>
              <a:t>Per-</a:t>
            </a:r>
            <a:r>
              <a:rPr lang="es-ES" sz="1800" b="0" i="0" u="none" strike="noStrike" baseline="0" dirty="0" err="1">
                <a:ln>
                  <a:noFill/>
                </a:ln>
                <a:solidFill>
                  <a:srgbClr val="000000"/>
                </a:solidFill>
                <a:latin typeface="Arial" pitchFamily="34"/>
                <a:ea typeface="Arial" pitchFamily="34"/>
                <a:cs typeface="Arial" pitchFamily="34"/>
              </a:rPr>
              <a:t>patch</a:t>
            </a:r>
            <a:r>
              <a:rPr lang="es-ES" sz="1800" b="0" i="0" u="none" strike="noStrike" baseline="0" dirty="0">
                <a:ln>
                  <a:noFill/>
                </a:ln>
                <a:solidFill>
                  <a:srgbClr val="000000"/>
                </a:solidFill>
                <a:latin typeface="Arial" pitchFamily="34"/>
                <a:ea typeface="Arial" pitchFamily="34"/>
                <a:cs typeface="Arial" pitchFamily="34"/>
              </a:rPr>
              <a:t> </a:t>
            </a:r>
            <a:r>
              <a:rPr lang="es-ES" sz="1800" b="0" i="0" u="none" strike="noStrike" baseline="0" dirty="0" err="1">
                <a:ln>
                  <a:noFill/>
                </a:ln>
                <a:solidFill>
                  <a:srgbClr val="000000"/>
                </a:solidFill>
                <a:latin typeface="Arial" pitchFamily="34"/>
                <a:ea typeface="Arial" pitchFamily="34"/>
                <a:cs typeface="Arial" pitchFamily="34"/>
              </a:rPr>
              <a:t>interpolation</a:t>
            </a:r>
            <a:endParaRPr lang="es-ES" sz="1800" b="0" i="0" u="none" strike="noStrike" baseline="0" dirty="0">
              <a:ln>
                <a:noFill/>
              </a:ln>
              <a:solidFill>
                <a:srgbClr val="000000"/>
              </a:solidFill>
              <a:latin typeface="Arial" pitchFamily="34"/>
              <a:ea typeface="Arial" pitchFamily="34"/>
              <a:cs typeface="Arial" pitchFamily="34"/>
            </a:endParaRP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dirty="0" err="1">
                <a:ln>
                  <a:noFill/>
                </a:ln>
                <a:solidFill>
                  <a:srgbClr val="000000"/>
                </a:solidFill>
                <a:latin typeface="Arial" pitchFamily="34"/>
                <a:ea typeface="Arial" pitchFamily="34"/>
                <a:cs typeface="Arial" pitchFamily="34"/>
              </a:rPr>
              <a:t>Phasor</a:t>
            </a:r>
            <a:r>
              <a:rPr lang="es-ES" sz="1800" b="0" i="0" u="none" strike="noStrike" baseline="0" dirty="0">
                <a:ln>
                  <a:noFill/>
                </a:ln>
                <a:solidFill>
                  <a:srgbClr val="000000"/>
                </a:solidFill>
                <a:latin typeface="Arial" pitchFamily="34"/>
                <a:ea typeface="Arial" pitchFamily="34"/>
                <a:cs typeface="Arial" pitchFamily="34"/>
              </a:rPr>
              <a:t> </a:t>
            </a:r>
            <a:r>
              <a:rPr lang="es-ES" sz="1800" b="0" i="0" u="none" strike="noStrike" baseline="0" dirty="0" err="1">
                <a:ln>
                  <a:noFill/>
                </a:ln>
                <a:solidFill>
                  <a:srgbClr val="000000"/>
                </a:solidFill>
                <a:latin typeface="Arial" pitchFamily="34"/>
                <a:ea typeface="Arial" pitchFamily="34"/>
                <a:cs typeface="Arial" pitchFamily="34"/>
              </a:rPr>
              <a:t>addition</a:t>
            </a:r>
            <a:endParaRPr lang="es-ES" sz="1800" b="0" i="0" u="none" strike="noStrike" baseline="0" dirty="0">
              <a:ln>
                <a:noFill/>
              </a:ln>
              <a:solidFill>
                <a:srgbClr val="000000"/>
              </a:solidFill>
              <a:latin typeface="Arial" pitchFamily="34"/>
              <a:ea typeface="Arial" pitchFamily="34"/>
              <a:cs typeface="Arial" pitchFamily="34"/>
            </a:endParaRPr>
          </a:p>
        </p:txBody>
      </p:sp>
      <p:sp>
        <p:nvSpPr>
          <p:cNvPr id="17" name="任意多边形: 形状 16">
            <a:extLst>
              <a:ext uri="{FF2B5EF4-FFF2-40B4-BE49-F238E27FC236}">
                <a16:creationId xmlns:a16="http://schemas.microsoft.com/office/drawing/2014/main" id="{0BF0DEA2-A5CB-4005-8681-0D2B826F552D}"/>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pic>
        <p:nvPicPr>
          <p:cNvPr id="18" name="">
            <a:extLst>
              <a:ext uri="{FF2B5EF4-FFF2-40B4-BE49-F238E27FC236}">
                <a16:creationId xmlns:a16="http://schemas.microsoft.com/office/drawing/2014/main" id="{CD622CCF-057C-449D-AD6D-55700770888C}"/>
              </a:ext>
            </a:extLst>
          </p:cNvPr>
          <p:cNvPicPr>
            <a:picLocks noChangeAspect="1"/>
          </p:cNvPicPr>
          <p:nvPr/>
        </p:nvPicPr>
        <p:blipFill>
          <a:blip r:embed="rId6">
            <a:lum/>
            <a:alphaModFix/>
          </a:blip>
          <a:srcRect/>
          <a:stretch>
            <a:fillRect/>
          </a:stretch>
        </p:blipFill>
        <p:spPr>
          <a:xfrm>
            <a:off x="6222959" y="1944720"/>
            <a:ext cx="2657520" cy="2732040"/>
          </a:xfrm>
          <a:prstGeom prst="rect">
            <a:avLst/>
          </a:prstGeom>
          <a:noFill/>
          <a:ln>
            <a:noFill/>
          </a:ln>
        </p:spPr>
      </p:pic>
      <p:sp>
        <p:nvSpPr>
          <p:cNvPr id="19" name="任意多边形: 形状 18">
            <a:extLst>
              <a:ext uri="{FF2B5EF4-FFF2-40B4-BE49-F238E27FC236}">
                <a16:creationId xmlns:a16="http://schemas.microsoft.com/office/drawing/2014/main" id="{FF15B36B-49F8-4511-9382-02164A78BDE3}"/>
              </a:ext>
            </a:extLst>
          </p:cNvPr>
          <p:cNvSpPr/>
          <p:nvPr/>
        </p:nvSpPr>
        <p:spPr>
          <a:xfrm>
            <a:off x="5996880" y="2058840"/>
            <a:ext cx="454679" cy="2408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eaVert"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800"/>
            </a:pPr>
            <a:r>
              <a:rPr lang="en-US" sz="1800" b="0" i="0" u="none" strike="noStrike" baseline="0">
                <a:ln>
                  <a:noFill/>
                </a:ln>
                <a:solidFill>
                  <a:srgbClr val="000000"/>
                </a:solidFill>
                <a:latin typeface="Arial" pitchFamily="34"/>
                <a:ea typeface="Arial" pitchFamily="34"/>
                <a:cs typeface="Arial" pitchFamily="34"/>
              </a:rPr>
              <a:t>latitude</a:t>
            </a:r>
          </a:p>
        </p:txBody>
      </p:sp>
      <p:sp>
        <p:nvSpPr>
          <p:cNvPr id="20" name="任意多边形: 形状 19">
            <a:extLst>
              <a:ext uri="{FF2B5EF4-FFF2-40B4-BE49-F238E27FC236}">
                <a16:creationId xmlns:a16="http://schemas.microsoft.com/office/drawing/2014/main" id="{17008911-201A-451C-B95A-7F4883AC1609}"/>
              </a:ext>
            </a:extLst>
          </p:cNvPr>
          <p:cNvSpPr/>
          <p:nvPr/>
        </p:nvSpPr>
        <p:spPr>
          <a:xfrm>
            <a:off x="6188040" y="4429080"/>
            <a:ext cx="276696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a:ln>
                  <a:noFill/>
                </a:ln>
                <a:solidFill>
                  <a:srgbClr val="000000"/>
                </a:solidFill>
                <a:latin typeface="Arial" pitchFamily="34"/>
                <a:ea typeface="Arial" pitchFamily="34"/>
                <a:cs typeface="Arial" pitchFamily="34"/>
              </a:rPr>
              <a:t>longitude</a:t>
            </a:r>
          </a:p>
        </p:txBody>
      </p:sp>
      <p:sp>
        <p:nvSpPr>
          <p:cNvPr id="21" name="矩形 20">
            <a:extLst>
              <a:ext uri="{FF2B5EF4-FFF2-40B4-BE49-F238E27FC236}">
                <a16:creationId xmlns:a16="http://schemas.microsoft.com/office/drawing/2014/main" id="{31051F17-EEDA-41E4-9035-8595A9A0089F}"/>
              </a:ext>
            </a:extLst>
          </p:cNvPr>
          <p:cNvSpPr/>
          <p:nvPr/>
        </p:nvSpPr>
        <p:spPr>
          <a:xfrm>
            <a:off x="457202" y="6069714"/>
            <a:ext cx="6257923" cy="646331"/>
          </a:xfrm>
          <a:prstGeom prst="rect">
            <a:avLst/>
          </a:prstGeom>
        </p:spPr>
        <p:txBody>
          <a:bodyPr wrap="square">
            <a:spAutoFit/>
          </a:bodyPr>
          <a:lstStyle/>
          <a:p>
            <a:r>
              <a:rPr lang="zh-CN" altLang="zh-CN" kern="100" dirty="0">
                <a:latin typeface="Times New Roman" panose="02020603050405020304" pitchFamily="18" charset="0"/>
                <a:ea typeface="仿宋_GB2312"/>
              </a:rPr>
              <a:t>（</a:t>
            </a:r>
            <a:r>
              <a:rPr lang="en-US" altLang="zh-CN" kern="100" dirty="0">
                <a:latin typeface="Times New Roman" panose="02020603050405020304" pitchFamily="18" charset="0"/>
                <a:ea typeface="仿宋_GB2312"/>
              </a:rPr>
              <a:t>4</a:t>
            </a:r>
            <a:r>
              <a:rPr lang="zh-CN" altLang="zh-CN" kern="100" dirty="0">
                <a:latin typeface="Times New Roman" panose="02020603050405020304" pitchFamily="18" charset="0"/>
                <a:ea typeface="仿宋_GB2312"/>
              </a:rPr>
              <a:t>）通过查询沿经度</a:t>
            </a:r>
            <a:r>
              <a:rPr lang="en-US" altLang="zh-CN" kern="100" dirty="0">
                <a:latin typeface="Times New Roman" panose="02020603050405020304" pitchFamily="18" charset="0"/>
                <a:ea typeface="仿宋_GB2312"/>
              </a:rPr>
              <a:t>-</a:t>
            </a:r>
            <a:r>
              <a:rPr lang="zh-CN" altLang="zh-CN" kern="100" dirty="0">
                <a:latin typeface="Times New Roman" panose="02020603050405020304" pitchFamily="18" charset="0"/>
                <a:ea typeface="仿宋_GB2312"/>
              </a:rPr>
              <a:t>纬度均匀分布的二维采样方向集合结构，将相位函数离散化为表格形式。</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9753E8E-4AEC-40FD-AF32-B90094ABCC57}"/>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3. Collect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Query and tabulate data (per wavelength)</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p:txBody>
      </p:sp>
      <p:grpSp>
        <p:nvGrpSpPr>
          <p:cNvPr id="3" name="组合 2">
            <a:extLst>
              <a:ext uri="{FF2B5EF4-FFF2-40B4-BE49-F238E27FC236}">
                <a16:creationId xmlns:a16="http://schemas.microsoft.com/office/drawing/2014/main" id="{29B6AFD5-DAAB-480D-951A-531481395712}"/>
              </a:ext>
            </a:extLst>
          </p:cNvPr>
          <p:cNvGrpSpPr/>
          <p:nvPr/>
        </p:nvGrpSpPr>
        <p:grpSpPr>
          <a:xfrm>
            <a:off x="4610160" y="66600"/>
            <a:ext cx="4140000" cy="1616760"/>
            <a:chOff x="4610160" y="66600"/>
            <a:chExt cx="4140000" cy="1616760"/>
          </a:xfrm>
        </p:grpSpPr>
        <p:pic>
          <p:nvPicPr>
            <p:cNvPr id="4" name="">
              <a:extLst>
                <a:ext uri="{FF2B5EF4-FFF2-40B4-BE49-F238E27FC236}">
                  <a16:creationId xmlns:a16="http://schemas.microsoft.com/office/drawing/2014/main" id="{7C157303-40AC-4E4E-8D5C-73CA802B96F3}"/>
                </a:ext>
              </a:extLst>
            </p:cNvPr>
            <p:cNvPicPr>
              <a:picLocks noChangeAspect="1"/>
            </p:cNvPicPr>
            <p:nvPr/>
          </p:nvPicPr>
          <p:blipFill>
            <a:blip r:embed="rId3">
              <a:lum/>
              <a:alphaModFix/>
            </a:blip>
            <a:srcRect/>
            <a:stretch>
              <a:fillRect/>
            </a:stretch>
          </p:blipFill>
          <p:spPr>
            <a:xfrm>
              <a:off x="4915080" y="66600"/>
              <a:ext cx="3835080" cy="1606680"/>
            </a:xfrm>
            <a:prstGeom prst="rect">
              <a:avLst/>
            </a:prstGeom>
            <a:noFill/>
            <a:ln>
              <a:noFill/>
            </a:ln>
          </p:spPr>
        </p:pic>
        <p:sp>
          <p:nvSpPr>
            <p:cNvPr id="5" name="任意多边形: 形状 4">
              <a:extLst>
                <a:ext uri="{FF2B5EF4-FFF2-40B4-BE49-F238E27FC236}">
                  <a16:creationId xmlns:a16="http://schemas.microsoft.com/office/drawing/2014/main" id="{F3B3B243-3377-460D-9ED4-FEE265D8250D}"/>
                </a:ext>
              </a:extLst>
            </p:cNvPr>
            <p:cNvSpPr/>
            <p:nvPr/>
          </p:nvSpPr>
          <p:spPr>
            <a:xfrm>
              <a:off x="4610160" y="1376280"/>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6" name="直接箭头连接符 5">
              <a:extLst>
                <a:ext uri="{FF2B5EF4-FFF2-40B4-BE49-F238E27FC236}">
                  <a16:creationId xmlns:a16="http://schemas.microsoft.com/office/drawing/2014/main" id="{81FC3379-1E50-493A-B8E6-833E531EF043}"/>
                </a:ext>
              </a:extLst>
            </p:cNvPr>
            <p:cNvCxnSpPr>
              <a:stCxn id="5" idx="0"/>
            </p:cNvCxnSpPr>
            <p:nvPr/>
          </p:nvCxnSpPr>
          <p:spPr>
            <a:xfrm flipH="1" flipV="1">
              <a:off x="5398200" y="747720"/>
              <a:ext cx="44279" cy="628560"/>
            </a:xfrm>
            <a:prstGeom prst="straightConnector1">
              <a:avLst/>
            </a:prstGeom>
            <a:noFill/>
            <a:ln w="25560">
              <a:solidFill>
                <a:srgbClr val="FF0000"/>
              </a:solidFill>
              <a:prstDash val="solid"/>
              <a:miter/>
              <a:tailEnd type="arrow"/>
            </a:ln>
          </p:spPr>
        </p:cxnSp>
        <p:sp>
          <p:nvSpPr>
            <p:cNvPr id="7" name="任意多边形: 形状 6">
              <a:extLst>
                <a:ext uri="{FF2B5EF4-FFF2-40B4-BE49-F238E27FC236}">
                  <a16:creationId xmlns:a16="http://schemas.microsoft.com/office/drawing/2014/main" id="{93808645-9E50-4DA9-8F0F-26C293ECBBD4}"/>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8" name="直接箭头连接符 7">
              <a:extLst>
                <a:ext uri="{FF2B5EF4-FFF2-40B4-BE49-F238E27FC236}">
                  <a16:creationId xmlns:a16="http://schemas.microsoft.com/office/drawing/2014/main" id="{35BA7A4C-9C89-45AF-B051-C0D0369E0BD5}"/>
                </a:ext>
              </a:extLst>
            </p:cNvPr>
            <p:cNvCxnSpPr>
              <a:stCxn id="7"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9" name="直接箭头连接符 8">
              <a:extLst>
                <a:ext uri="{FF2B5EF4-FFF2-40B4-BE49-F238E27FC236}">
                  <a16:creationId xmlns:a16="http://schemas.microsoft.com/office/drawing/2014/main" id="{C9B5DE20-6D6C-4241-988E-EC83F506F65A}"/>
                </a:ext>
              </a:extLst>
            </p:cNvPr>
            <p:cNvCxnSpPr>
              <a:stCxn id="7"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10" name="任意多边形: 形状 9">
              <a:extLst>
                <a:ext uri="{FF2B5EF4-FFF2-40B4-BE49-F238E27FC236}">
                  <a16:creationId xmlns:a16="http://schemas.microsoft.com/office/drawing/2014/main" id="{8D3685EA-BB26-4682-AA63-16165307BDF6}"/>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1" name="直接箭头连接符 10">
              <a:extLst>
                <a:ext uri="{FF2B5EF4-FFF2-40B4-BE49-F238E27FC236}">
                  <a16:creationId xmlns:a16="http://schemas.microsoft.com/office/drawing/2014/main" id="{86A4C80F-0412-40BD-8A02-A2687C5602D0}"/>
                </a:ext>
              </a:extLst>
            </p:cNvPr>
            <p:cNvCxnSpPr>
              <a:stCxn id="10"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12" name="任意多边形: 形状 11">
            <a:extLst>
              <a:ext uri="{FF2B5EF4-FFF2-40B4-BE49-F238E27FC236}">
                <a16:creationId xmlns:a16="http://schemas.microsoft.com/office/drawing/2014/main" id="{2FE939FD-2CC5-4719-B776-BCD1A30E369F}"/>
              </a:ext>
            </a:extLst>
          </p:cNvPr>
          <p:cNvSpPr/>
          <p:nvPr/>
        </p:nvSpPr>
        <p:spPr>
          <a:xfrm>
            <a:off x="4535640" y="27000"/>
            <a:ext cx="261432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3" name="任意多边形: 形状 12">
            <a:extLst>
              <a:ext uri="{FF2B5EF4-FFF2-40B4-BE49-F238E27FC236}">
                <a16:creationId xmlns:a16="http://schemas.microsoft.com/office/drawing/2014/main" id="{F96AF076-0850-4A83-AAA6-184C3CBB7DD4}"/>
              </a:ext>
            </a:extLst>
          </p:cNvPr>
          <p:cNvSpPr/>
          <p:nvPr/>
        </p:nvSpPr>
        <p:spPr>
          <a:xfrm>
            <a:off x="7149960" y="0"/>
            <a:ext cx="1668600"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pic>
        <p:nvPicPr>
          <p:cNvPr id="14" name="">
            <a:extLst>
              <a:ext uri="{FF2B5EF4-FFF2-40B4-BE49-F238E27FC236}">
                <a16:creationId xmlns:a16="http://schemas.microsoft.com/office/drawing/2014/main" id="{842254FF-7571-4402-94A6-B813318748B7}"/>
              </a:ext>
            </a:extLst>
          </p:cNvPr>
          <p:cNvPicPr>
            <a:picLocks noChangeAspect="1"/>
          </p:cNvPicPr>
          <p:nvPr/>
        </p:nvPicPr>
        <p:blipFill>
          <a:blip r:embed="rId4">
            <a:lum/>
            <a:alphaModFix/>
          </a:blip>
          <a:srcRect/>
          <a:stretch>
            <a:fillRect/>
          </a:stretch>
        </p:blipFill>
        <p:spPr>
          <a:xfrm>
            <a:off x="5130720" y="2448000"/>
            <a:ext cx="3181320" cy="3133800"/>
          </a:xfrm>
          <a:prstGeom prst="rect">
            <a:avLst/>
          </a:prstGeom>
          <a:noFill/>
          <a:ln>
            <a:noFill/>
          </a:ln>
        </p:spPr>
      </p:pic>
      <p:sp>
        <p:nvSpPr>
          <p:cNvPr id="15" name="任意多边形: 形状 14">
            <a:extLst>
              <a:ext uri="{FF2B5EF4-FFF2-40B4-BE49-F238E27FC236}">
                <a16:creationId xmlns:a16="http://schemas.microsoft.com/office/drawing/2014/main" id="{895E7016-84F3-40B9-A703-9CA2710A6D07}"/>
              </a:ext>
            </a:extLst>
          </p:cNvPr>
          <p:cNvSpPr/>
          <p:nvPr/>
        </p:nvSpPr>
        <p:spPr>
          <a:xfrm>
            <a:off x="4953960" y="2581200"/>
            <a:ext cx="454679" cy="2770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eaVert"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800"/>
            </a:pPr>
            <a:r>
              <a:rPr lang="en-US" sz="1800" b="0" i="0" u="none" strike="noStrike" baseline="0">
                <a:ln>
                  <a:noFill/>
                </a:ln>
                <a:solidFill>
                  <a:srgbClr val="000000"/>
                </a:solidFill>
                <a:latin typeface="Constantia" pitchFamily="18"/>
                <a:ea typeface="Arial" pitchFamily="34"/>
                <a:cs typeface="Arial" pitchFamily="34"/>
              </a:rPr>
              <a:t>latitude</a:t>
            </a:r>
          </a:p>
        </p:txBody>
      </p:sp>
      <p:sp>
        <p:nvSpPr>
          <p:cNvPr id="16" name="任意多边形: 形状 15">
            <a:extLst>
              <a:ext uri="{FF2B5EF4-FFF2-40B4-BE49-F238E27FC236}">
                <a16:creationId xmlns:a16="http://schemas.microsoft.com/office/drawing/2014/main" id="{5139511F-ECEF-42D4-9DBD-BF2CC02E7B07}"/>
              </a:ext>
            </a:extLst>
          </p:cNvPr>
          <p:cNvSpPr/>
          <p:nvPr/>
        </p:nvSpPr>
        <p:spPr>
          <a:xfrm>
            <a:off x="5159520" y="5349960"/>
            <a:ext cx="318275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a:ln>
                  <a:noFill/>
                </a:ln>
                <a:solidFill>
                  <a:srgbClr val="000000"/>
                </a:solidFill>
                <a:latin typeface="Constantia" pitchFamily="18"/>
                <a:ea typeface="Arial" pitchFamily="34"/>
                <a:cs typeface="Arial" pitchFamily="34"/>
              </a:rPr>
              <a:t>longitude</a:t>
            </a:r>
          </a:p>
        </p:txBody>
      </p:sp>
      <p:sp>
        <p:nvSpPr>
          <p:cNvPr id="17" name="任意多边形: 形状 16">
            <a:extLst>
              <a:ext uri="{FF2B5EF4-FFF2-40B4-BE49-F238E27FC236}">
                <a16:creationId xmlns:a16="http://schemas.microsoft.com/office/drawing/2014/main" id="{791D23E8-D91D-4EF2-8713-74D27182C78C}"/>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pic>
        <p:nvPicPr>
          <p:cNvPr id="18" name="">
            <a:extLst>
              <a:ext uri="{FF2B5EF4-FFF2-40B4-BE49-F238E27FC236}">
                <a16:creationId xmlns:a16="http://schemas.microsoft.com/office/drawing/2014/main" id="{B85807E2-5FE1-4F54-A7E7-0710437BA722}"/>
              </a:ext>
            </a:extLst>
          </p:cNvPr>
          <p:cNvPicPr>
            <a:picLocks noChangeAspect="1"/>
          </p:cNvPicPr>
          <p:nvPr/>
        </p:nvPicPr>
        <p:blipFill>
          <a:blip r:embed="rId5">
            <a:lum/>
            <a:alphaModFix/>
          </a:blip>
          <a:srcRect/>
          <a:stretch>
            <a:fillRect/>
          </a:stretch>
        </p:blipFill>
        <p:spPr>
          <a:xfrm>
            <a:off x="1655640" y="2749680"/>
            <a:ext cx="2735280" cy="2506680"/>
          </a:xfrm>
          <a:prstGeom prst="rect">
            <a:avLst/>
          </a:prstGeom>
          <a:noFill/>
          <a:ln>
            <a:noFill/>
          </a:ln>
        </p:spPr>
      </p:pic>
      <p:sp>
        <p:nvSpPr>
          <p:cNvPr id="19" name="任意多边形: 形状 18">
            <a:extLst>
              <a:ext uri="{FF2B5EF4-FFF2-40B4-BE49-F238E27FC236}">
                <a16:creationId xmlns:a16="http://schemas.microsoft.com/office/drawing/2014/main" id="{0F803489-BA3E-43A5-98A0-8FB6623785E4}"/>
              </a:ext>
            </a:extLst>
          </p:cNvPr>
          <p:cNvSpPr/>
          <p:nvPr/>
        </p:nvSpPr>
        <p:spPr>
          <a:xfrm>
            <a:off x="2088000" y="5261040"/>
            <a:ext cx="247428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a:ln>
                  <a:noFill/>
                </a:ln>
                <a:solidFill>
                  <a:srgbClr val="000000"/>
                </a:solidFill>
                <a:latin typeface="Arial" pitchFamily="34"/>
                <a:ea typeface="Arial" pitchFamily="34"/>
                <a:cs typeface="Arial" pitchFamily="34"/>
              </a:rPr>
              <a:t>Per-patch interpolation</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a:ln>
                  <a:noFill/>
                </a:ln>
                <a:solidFill>
                  <a:srgbClr val="000000"/>
                </a:solidFill>
                <a:latin typeface="Arial" pitchFamily="34"/>
                <a:ea typeface="Arial" pitchFamily="34"/>
                <a:cs typeface="Arial" pitchFamily="34"/>
              </a:rPr>
              <a:t>Phasor addition</a:t>
            </a:r>
          </a:p>
        </p:txBody>
      </p:sp>
      <p:sp>
        <p:nvSpPr>
          <p:cNvPr id="20" name="矩形 19">
            <a:extLst>
              <a:ext uri="{FF2B5EF4-FFF2-40B4-BE49-F238E27FC236}">
                <a16:creationId xmlns:a16="http://schemas.microsoft.com/office/drawing/2014/main" id="{EC4D6AA1-8618-422D-964F-F305FDD5647B}"/>
              </a:ext>
            </a:extLst>
          </p:cNvPr>
          <p:cNvSpPr/>
          <p:nvPr/>
        </p:nvSpPr>
        <p:spPr>
          <a:xfrm>
            <a:off x="457202" y="5822213"/>
            <a:ext cx="6104565" cy="873572"/>
          </a:xfrm>
          <a:prstGeom prst="rect">
            <a:avLst/>
          </a:prstGeom>
        </p:spPr>
        <p:txBody>
          <a:bodyPr wrap="square">
            <a:spAutoFit/>
          </a:bodyPr>
          <a:lstStyle/>
          <a:p>
            <a:pPr indent="304800" algn="just">
              <a:lnSpc>
                <a:spcPct val="150000"/>
              </a:lnSpc>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所存储的列表化相位函数稍后将用于渲染。</a:t>
            </a:r>
            <a:endParaRPr lang="zh-CN" altLang="en-US" dirty="0"/>
          </a:p>
          <a:p>
            <a:pPr indent="304800" algn="just">
              <a:lnSpc>
                <a:spcPct val="150000"/>
              </a:lnSpc>
              <a:spcAft>
                <a:spcPts val="0"/>
              </a:spcAft>
            </a:pPr>
            <a:endParaRPr lang="zh-CN" altLang="zh-CN" kern="100" dirty="0">
              <a:latin typeface="Times New Roman" panose="02020603050405020304" pitchFamily="18" charset="0"/>
              <a:ea typeface="仿宋_GB231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6B7FA1-8D38-4D65-A60B-819300A1025F}"/>
              </a:ext>
            </a:extLst>
          </p:cNvPr>
          <p:cNvSpPr/>
          <p:nvPr/>
        </p:nvSpPr>
        <p:spPr>
          <a:xfrm>
            <a:off x="1188721" y="5734594"/>
            <a:ext cx="7955280" cy="143692"/>
          </a:xfrm>
          <a:prstGeom prst="rect">
            <a:avLst/>
          </a:prstGeom>
          <a:gradFill flip="none" rotWithShape="1">
            <a:gsLst>
              <a:gs pos="0">
                <a:schemeClr val="accent1">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1B63615-4D19-4F09-8EC2-B483B3556CFA}"/>
              </a:ext>
            </a:extLst>
          </p:cNvPr>
          <p:cNvSpPr txBox="1"/>
          <p:nvPr/>
        </p:nvSpPr>
        <p:spPr>
          <a:xfrm>
            <a:off x="286138" y="352344"/>
            <a:ext cx="1420582" cy="584775"/>
          </a:xfrm>
          <a:prstGeom prst="rect">
            <a:avLst/>
          </a:prstGeom>
          <a:noFill/>
        </p:spPr>
        <p:txBody>
          <a:bodyPr wrap="none" rtlCol="0">
            <a:spAutoFit/>
          </a:bodyPr>
          <a:lstStyle/>
          <a:p>
            <a:r>
              <a:rPr lang="en-US" altLang="zh-CN" sz="3200" b="1" dirty="0">
                <a:latin typeface="仿宋" panose="02010609060101010101" pitchFamily="49" charset="-122"/>
                <a:ea typeface="仿宋" panose="02010609060101010101" pitchFamily="49" charset="-122"/>
              </a:rPr>
              <a:t>·</a:t>
            </a:r>
            <a:r>
              <a:rPr lang="zh-CN" altLang="en-US" sz="3200" b="1" dirty="0">
                <a:latin typeface="仿宋" panose="02010609060101010101" pitchFamily="49" charset="-122"/>
                <a:ea typeface="仿宋" panose="02010609060101010101" pitchFamily="49" charset="-122"/>
              </a:rPr>
              <a:t>总结</a:t>
            </a:r>
          </a:p>
        </p:txBody>
      </p:sp>
      <p:sp>
        <p:nvSpPr>
          <p:cNvPr id="10" name="Rectangle 8">
            <a:extLst>
              <a:ext uri="{FF2B5EF4-FFF2-40B4-BE49-F238E27FC236}">
                <a16:creationId xmlns:a16="http://schemas.microsoft.com/office/drawing/2014/main" id="{5A5D3E42-DB71-4AE7-AFC4-6E839565FE7E}"/>
              </a:ext>
            </a:extLst>
          </p:cNvPr>
          <p:cNvSpPr>
            <a:spLocks noChangeArrowheads="1"/>
          </p:cNvSpPr>
          <p:nvPr/>
        </p:nvSpPr>
        <p:spPr bwMode="auto">
          <a:xfrm>
            <a:off x="1182190" y="25149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7">
            <a:extLst>
              <a:ext uri="{FF2B5EF4-FFF2-40B4-BE49-F238E27FC236}">
                <a16:creationId xmlns:a16="http://schemas.microsoft.com/office/drawing/2014/main" id="{ADD905A9-B2AA-4C4F-89E0-04BF65787DE6}"/>
              </a:ext>
            </a:extLst>
          </p:cNvPr>
          <p:cNvSpPr>
            <a:spLocks noChangeArrowheads="1"/>
          </p:cNvSpPr>
          <p:nvPr/>
        </p:nvSpPr>
        <p:spPr bwMode="auto">
          <a:xfrm>
            <a:off x="5656217" y="3981735"/>
            <a:ext cx="137346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Rectangle 6">
            <a:extLst>
              <a:ext uri="{FF2B5EF4-FFF2-40B4-BE49-F238E27FC236}">
                <a16:creationId xmlns:a16="http://schemas.microsoft.com/office/drawing/2014/main" id="{12E716CE-4D8D-4509-B24E-FF9EDA961625}"/>
              </a:ext>
            </a:extLst>
          </p:cNvPr>
          <p:cNvSpPr>
            <a:spLocks noChangeArrowheads="1"/>
          </p:cNvSpPr>
          <p:nvPr/>
        </p:nvSpPr>
        <p:spPr bwMode="auto">
          <a:xfrm>
            <a:off x="5081450" y="2429710"/>
            <a:ext cx="100322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Rectangle 14">
            <a:extLst>
              <a:ext uri="{FF2B5EF4-FFF2-40B4-BE49-F238E27FC236}">
                <a16:creationId xmlns:a16="http://schemas.microsoft.com/office/drawing/2014/main" id="{0B0B930E-D711-41BA-B282-B0688F534FCF}"/>
              </a:ext>
            </a:extLst>
          </p:cNvPr>
          <p:cNvSpPr>
            <a:spLocks noChangeArrowheads="1"/>
          </p:cNvSpPr>
          <p:nvPr/>
        </p:nvSpPr>
        <p:spPr bwMode="auto">
          <a:xfrm>
            <a:off x="3435531" y="3510708"/>
            <a:ext cx="1716828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7" name="Rectangle 16">
            <a:extLst>
              <a:ext uri="{FF2B5EF4-FFF2-40B4-BE49-F238E27FC236}">
                <a16:creationId xmlns:a16="http://schemas.microsoft.com/office/drawing/2014/main" id="{D174611C-60D8-455D-9B25-356A03C8715B}"/>
              </a:ext>
            </a:extLst>
          </p:cNvPr>
          <p:cNvSpPr>
            <a:spLocks noChangeArrowheads="1"/>
          </p:cNvSpPr>
          <p:nvPr/>
        </p:nvSpPr>
        <p:spPr bwMode="auto">
          <a:xfrm>
            <a:off x="2901831" y="3969333"/>
            <a:ext cx="144574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05DC5413-CE6C-4800-BE75-B0AFDB081F18}"/>
              </a:ext>
            </a:extLst>
          </p:cNvPr>
          <p:cNvSpPr/>
          <p:nvPr/>
        </p:nvSpPr>
        <p:spPr>
          <a:xfrm>
            <a:off x="197638" y="1405414"/>
            <a:ext cx="8492102" cy="2775760"/>
          </a:xfrm>
          <a:prstGeom prst="rect">
            <a:avLst/>
          </a:prstGeom>
        </p:spPr>
        <p:txBody>
          <a:bodyPr wrap="square">
            <a:spAutoFit/>
          </a:bodyPr>
          <a:lstStyle/>
          <a:p>
            <a:pPr>
              <a:lnSpc>
                <a:spcPct val="150000"/>
              </a:lnSpc>
            </a:pP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创新点：</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提出了第一个基于模拟光的波前与物理的水滴形状的相互作用模拟彩虹的模型</a:t>
            </a:r>
            <a:endParaRPr lang="en-US"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应用：</a:t>
            </a:r>
            <a:endParaRPr lang="en-US" altLang="zh-CN" sz="2400" b="1"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	</a:t>
            </a:r>
            <a:r>
              <a:rPr lang="zh-CN" altLang="en-US" sz="2400" dirty="0">
                <a:latin typeface="仿宋" panose="02010609060101010101" pitchFamily="49" charset="-122"/>
                <a:ea typeface="仿宋" panose="02010609060101010101" pitchFamily="49" charset="-122"/>
              </a:rPr>
              <a:t>模拟许多不同的彩虹现象</a:t>
            </a:r>
          </a:p>
        </p:txBody>
      </p:sp>
    </p:spTree>
    <p:extLst>
      <p:ext uri="{BB962C8B-B14F-4D97-AF65-F5344CB8AC3E}">
        <p14:creationId xmlns:p14="http://schemas.microsoft.com/office/powerpoint/2010/main" val="351702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E477F0-2F12-432A-A2FE-73FA1768F972}"/>
              </a:ext>
            </a:extLst>
          </p:cNvPr>
          <p:cNvSpPr/>
          <p:nvPr/>
        </p:nvSpPr>
        <p:spPr>
          <a:xfrm>
            <a:off x="1188721" y="5734594"/>
            <a:ext cx="7955280" cy="143692"/>
          </a:xfrm>
          <a:prstGeom prst="rect">
            <a:avLst/>
          </a:prstGeom>
          <a:gradFill flip="none" rotWithShape="1">
            <a:gsLst>
              <a:gs pos="0">
                <a:schemeClr val="accent1">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5ED6D23-C378-4707-AF3B-290AF7C97F22}"/>
              </a:ext>
            </a:extLst>
          </p:cNvPr>
          <p:cNvSpPr txBox="1"/>
          <p:nvPr/>
        </p:nvSpPr>
        <p:spPr>
          <a:xfrm>
            <a:off x="286138" y="352344"/>
            <a:ext cx="2244525" cy="584775"/>
          </a:xfrm>
          <a:prstGeom prst="rect">
            <a:avLst/>
          </a:prstGeom>
          <a:noFill/>
        </p:spPr>
        <p:txBody>
          <a:bodyPr wrap="none" rtlCol="0">
            <a:spAutoFit/>
          </a:bodyPr>
          <a:lstStyle/>
          <a:p>
            <a:r>
              <a:rPr lang="en-US" altLang="zh-CN" sz="3200" b="1" dirty="0">
                <a:latin typeface="仿宋" panose="02010609060101010101" pitchFamily="49" charset="-122"/>
                <a:ea typeface="仿宋" panose="02010609060101010101" pitchFamily="49" charset="-122"/>
              </a:rPr>
              <a:t>·</a:t>
            </a:r>
            <a:r>
              <a:rPr lang="zh-CN" altLang="en-US" sz="3200" b="1" dirty="0">
                <a:latin typeface="仿宋" panose="02010609060101010101" pitchFamily="49" charset="-122"/>
                <a:ea typeface="仿宋" panose="02010609060101010101" pitchFamily="49" charset="-122"/>
              </a:rPr>
              <a:t>报告摘要</a:t>
            </a:r>
          </a:p>
        </p:txBody>
      </p:sp>
      <p:sp>
        <p:nvSpPr>
          <p:cNvPr id="4" name="矩形 3">
            <a:extLst>
              <a:ext uri="{FF2B5EF4-FFF2-40B4-BE49-F238E27FC236}">
                <a16:creationId xmlns:a16="http://schemas.microsoft.com/office/drawing/2014/main" id="{3124A818-84F1-40C4-86A3-8689A6B69B94}"/>
              </a:ext>
            </a:extLst>
          </p:cNvPr>
          <p:cNvSpPr/>
          <p:nvPr/>
        </p:nvSpPr>
        <p:spPr>
          <a:xfrm>
            <a:off x="837429" y="1929556"/>
            <a:ext cx="7735147" cy="2862322"/>
          </a:xfrm>
          <a:prstGeom prst="rect">
            <a:avLst/>
          </a:prstGeom>
        </p:spPr>
        <p:txBody>
          <a:bodyPr wrap="square">
            <a:spAutoFit/>
          </a:bodyPr>
          <a:lstStyle/>
          <a:p>
            <a:r>
              <a:rPr lang="zh-CN" altLang="zh-CN" dirty="0"/>
              <a:t>在</a:t>
            </a:r>
            <a:r>
              <a:rPr lang="zh-CN" altLang="en-US" dirty="0"/>
              <a:t>该论</a:t>
            </a:r>
            <a:r>
              <a:rPr lang="zh-CN" altLang="zh-CN" dirty="0"/>
              <a:t>文中，</a:t>
            </a:r>
            <a:r>
              <a:rPr lang="zh-CN" altLang="en-US" dirty="0"/>
              <a:t>作者</a:t>
            </a:r>
            <a:r>
              <a:rPr lang="zh-CN" altLang="zh-CN" dirty="0"/>
              <a:t>提出了一个基于物理原理模拟的彩虹模型。先前用于模拟彩虹的技术使用几何光学（光线追踪）或</a:t>
            </a:r>
            <a:r>
              <a:rPr lang="en-US" altLang="zh-CN" dirty="0"/>
              <a:t>Lorenz-Mie</a:t>
            </a:r>
            <a:r>
              <a:rPr lang="zh-CN" altLang="zh-CN" dirty="0"/>
              <a:t>理论。</a:t>
            </a:r>
            <a:r>
              <a:rPr lang="en-US" altLang="zh-CN" dirty="0"/>
              <a:t>Lorenz-Mie</a:t>
            </a:r>
            <a:r>
              <a:rPr lang="zh-CN" altLang="zh-CN" dirty="0"/>
              <a:t>理论是迄今为止最准确的技术，因为它考虑了诸如色散，偏振，干涉和衍射等光学效应。这些效果对于准确模拟彩虹至关重要。但是，由于</a:t>
            </a:r>
            <a:r>
              <a:rPr lang="en-US" altLang="zh-CN" dirty="0"/>
              <a:t>Lorenz-Mie</a:t>
            </a:r>
            <a:r>
              <a:rPr lang="zh-CN" altLang="zh-CN" dirty="0"/>
              <a:t>理论仅限于球形颗粒的散射，因此它不能应用于非球形的实际雨滴，尤其是对于较大的雨滴。</a:t>
            </a:r>
            <a:r>
              <a:rPr lang="zh-CN" altLang="en-US" dirty="0"/>
              <a:t>作者</a:t>
            </a:r>
            <a:r>
              <a:rPr lang="zh-CN" altLang="zh-CN" dirty="0"/>
              <a:t>提出了第一个来模拟光的波前与基于物理的水滴形状的相互作用的综合技术。</a:t>
            </a:r>
            <a:r>
              <a:rPr lang="zh-CN" altLang="en-US" dirty="0"/>
              <a:t>作者</a:t>
            </a:r>
            <a:r>
              <a:rPr lang="zh-CN" altLang="zh-CN" dirty="0"/>
              <a:t>的技术基于扩展的光线跟踪以解决色散，偏振，干涉和衍射问题。</a:t>
            </a:r>
            <a:r>
              <a:rPr lang="zh-CN" altLang="en-US" dirty="0"/>
              <a:t>作者</a:t>
            </a:r>
            <a:r>
              <a:rPr lang="zh-CN" altLang="zh-CN" dirty="0"/>
              <a:t>的模型与球形粒子的</a:t>
            </a:r>
            <a:r>
              <a:rPr lang="en-US" altLang="zh-CN" dirty="0"/>
              <a:t>Lorenz-Mie</a:t>
            </a:r>
            <a:r>
              <a:rPr lang="zh-CN" altLang="zh-CN" dirty="0"/>
              <a:t>理论相符，但它也可以对非球形粒子进行准确的模拟。它可以模拟许多不同的彩虹现象，包括双彩虹以及多重彩虹。</a:t>
            </a:r>
            <a:endParaRPr lang="zh-CN" altLang="zh-CN" dirty="0">
              <a:effectLst/>
            </a:endParaRPr>
          </a:p>
        </p:txBody>
      </p:sp>
    </p:spTree>
    <p:extLst>
      <p:ext uri="{BB962C8B-B14F-4D97-AF65-F5344CB8AC3E}">
        <p14:creationId xmlns:p14="http://schemas.microsoft.com/office/powerpoint/2010/main" val="428937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3F3DFE2-49A8-4842-9EFC-D599017C82E2}"/>
              </a:ext>
            </a:extLst>
          </p:cNvPr>
          <p:cNvSpPr/>
          <p:nvPr/>
        </p:nvSpPr>
        <p:spPr>
          <a:xfrm>
            <a:off x="0" y="870012"/>
            <a:ext cx="2991775" cy="266460"/>
          </a:xfrm>
          <a:prstGeom prst="rect">
            <a:avLst/>
          </a:prstGeom>
          <a:gradFill flip="none" rotWithShape="1">
            <a:gsLst>
              <a:gs pos="65000">
                <a:schemeClr val="accent1">
                  <a:lumMod val="20000"/>
                  <a:lumOff val="8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CEE0073-1E37-4E99-B17D-D6E942DCA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05" y="209365"/>
            <a:ext cx="1960281" cy="541537"/>
          </a:xfrm>
          <a:prstGeom prst="rect">
            <a:avLst/>
          </a:prstGeom>
        </p:spPr>
      </p:pic>
      <p:sp>
        <p:nvSpPr>
          <p:cNvPr id="11" name="矩形 10">
            <a:extLst>
              <a:ext uri="{FF2B5EF4-FFF2-40B4-BE49-F238E27FC236}">
                <a16:creationId xmlns:a16="http://schemas.microsoft.com/office/drawing/2014/main" id="{5109CB87-D3B7-4740-A087-46286D15ED03}"/>
              </a:ext>
            </a:extLst>
          </p:cNvPr>
          <p:cNvSpPr/>
          <p:nvPr/>
        </p:nvSpPr>
        <p:spPr>
          <a:xfrm>
            <a:off x="652509" y="2539483"/>
            <a:ext cx="8229600" cy="876137"/>
          </a:xfrm>
          <a:prstGeom prst="rect">
            <a:avLst/>
          </a:prstGeom>
        </p:spPr>
        <p:txBody>
          <a:bodyPr wrap="square">
            <a:spAutoFit/>
          </a:bodyPr>
          <a:lstStyle/>
          <a:p>
            <a:pPr marL="12065" marR="10795" indent="-1270" algn="ctr">
              <a:lnSpc>
                <a:spcPct val="107000"/>
              </a:lnSpc>
              <a:spcAft>
                <a:spcPts val="770"/>
              </a:spcAft>
            </a:pPr>
            <a:r>
              <a:rPr lang="zh-CN" altLang="en-US" sz="5400" kern="100" dirty="0">
                <a:solidFill>
                  <a:srgbClr val="000000"/>
                </a:solidFill>
                <a:latin typeface="楷体" panose="02010609060101010101" pitchFamily="49" charset="-122"/>
                <a:ea typeface="楷体" panose="02010609060101010101" pitchFamily="49" charset="-122"/>
                <a:cs typeface="Arial" panose="020B0604020202020204" pitchFamily="34" charset="0"/>
              </a:rPr>
              <a:t>谢谢！</a:t>
            </a:r>
            <a:endParaRPr lang="zh-CN" altLang="zh-CN" sz="3200" kern="100" dirty="0">
              <a:solidFill>
                <a:srgbClr val="000000"/>
              </a:solidFill>
              <a:effectLst/>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16644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E477F0-2F12-432A-A2FE-73FA1768F972}"/>
              </a:ext>
            </a:extLst>
          </p:cNvPr>
          <p:cNvSpPr/>
          <p:nvPr/>
        </p:nvSpPr>
        <p:spPr>
          <a:xfrm>
            <a:off x="1188721" y="5734594"/>
            <a:ext cx="7955280" cy="143692"/>
          </a:xfrm>
          <a:prstGeom prst="rect">
            <a:avLst/>
          </a:prstGeom>
          <a:gradFill flip="none" rotWithShape="1">
            <a:gsLst>
              <a:gs pos="0">
                <a:schemeClr val="accent1">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5ED6D23-C378-4707-AF3B-290AF7C97F22}"/>
              </a:ext>
            </a:extLst>
          </p:cNvPr>
          <p:cNvSpPr txBox="1"/>
          <p:nvPr/>
        </p:nvSpPr>
        <p:spPr>
          <a:xfrm>
            <a:off x="286138" y="352344"/>
            <a:ext cx="2244525" cy="584775"/>
          </a:xfrm>
          <a:prstGeom prst="rect">
            <a:avLst/>
          </a:prstGeom>
          <a:noFill/>
        </p:spPr>
        <p:txBody>
          <a:bodyPr wrap="none" rtlCol="0">
            <a:spAutoFit/>
          </a:bodyPr>
          <a:lstStyle/>
          <a:p>
            <a:r>
              <a:rPr lang="en-US" altLang="zh-CN" sz="3200" b="1" dirty="0">
                <a:latin typeface="仿宋" panose="02010609060101010101" pitchFamily="49" charset="-122"/>
                <a:ea typeface="仿宋" panose="02010609060101010101" pitchFamily="49" charset="-122"/>
              </a:rPr>
              <a:t>·</a:t>
            </a:r>
            <a:r>
              <a:rPr lang="zh-CN" altLang="en-US" sz="3200" b="1" dirty="0">
                <a:latin typeface="仿宋" panose="02010609060101010101" pitchFamily="49" charset="-122"/>
                <a:ea typeface="仿宋" panose="02010609060101010101" pitchFamily="49" charset="-122"/>
              </a:rPr>
              <a:t>研究背景</a:t>
            </a:r>
          </a:p>
        </p:txBody>
      </p:sp>
      <p:sp>
        <p:nvSpPr>
          <p:cNvPr id="5" name="文本框 4">
            <a:extLst>
              <a:ext uri="{FF2B5EF4-FFF2-40B4-BE49-F238E27FC236}">
                <a16:creationId xmlns:a16="http://schemas.microsoft.com/office/drawing/2014/main" id="{AD8D7118-9587-49AD-B8DB-39D7073CBA74}"/>
              </a:ext>
            </a:extLst>
          </p:cNvPr>
          <p:cNvSpPr txBox="1"/>
          <p:nvPr/>
        </p:nvSpPr>
        <p:spPr>
          <a:xfrm>
            <a:off x="927462" y="1460681"/>
            <a:ext cx="7289074" cy="3784947"/>
          </a:xfrm>
          <a:prstGeom prst="rect">
            <a:avLst/>
          </a:prstGeom>
          <a:noFill/>
        </p:spPr>
        <p:txBody>
          <a:bodyPr wrap="square" rtlCol="0">
            <a:spAutoFit/>
          </a:bodyPr>
          <a:lstStyle/>
          <a:p>
            <a:pPr>
              <a:lnSpc>
                <a:spcPct val="150000"/>
              </a:lnSpc>
            </a:pPr>
            <a:r>
              <a:rPr lang="zh-CN" altLang="zh-CN" dirty="0"/>
              <a:t>对彩虹的最初研究使用简单的几何光学，光线在进入或离开水滴时会发生折射。该模型可以解释基本的彩虹和双彩虹，但是无法解释由干涉引起的多重彩虹。为了解决干涉问题，有必要将太阳光视为与雨滴相互作用的波前。这可以使用洛伦兹·米理论来完成，该理论考虑了反射，折射，色散，偏振，干涉和衍射，事实证明，所有这些光学效应对于准确模拟彩虹是必不可少的。不幸的是，</a:t>
            </a:r>
            <a:r>
              <a:rPr lang="en-US" altLang="zh-CN" dirty="0"/>
              <a:t>Lorenz-Mie</a:t>
            </a:r>
            <a:r>
              <a:rPr lang="zh-CN" altLang="zh-CN" dirty="0"/>
              <a:t>理论仅限于球形水滴，这不仅在某些情况下产生错误的预测，而且最终也限制了可以解释的彩虹的类型。众所周知，水滴变大后会变成非球形，这严重影响了散射光的分布。不幸的是，没有可用的理论来解释物理水滴形成的彩虹结果</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359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6B7FA1-8D38-4D65-A60B-819300A1025F}"/>
              </a:ext>
            </a:extLst>
          </p:cNvPr>
          <p:cNvSpPr/>
          <p:nvPr/>
        </p:nvSpPr>
        <p:spPr>
          <a:xfrm>
            <a:off x="1188721" y="5734594"/>
            <a:ext cx="7955280" cy="143692"/>
          </a:xfrm>
          <a:prstGeom prst="rect">
            <a:avLst/>
          </a:prstGeom>
          <a:gradFill flip="none" rotWithShape="1">
            <a:gsLst>
              <a:gs pos="0">
                <a:schemeClr val="accent1">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1B63615-4D19-4F09-8EC2-B483B3556CFA}"/>
              </a:ext>
            </a:extLst>
          </p:cNvPr>
          <p:cNvSpPr txBox="1"/>
          <p:nvPr/>
        </p:nvSpPr>
        <p:spPr>
          <a:xfrm>
            <a:off x="286138" y="352344"/>
            <a:ext cx="2247731" cy="584775"/>
          </a:xfrm>
          <a:prstGeom prst="rect">
            <a:avLst/>
          </a:prstGeom>
          <a:noFill/>
        </p:spPr>
        <p:txBody>
          <a:bodyPr wrap="none" rtlCol="0">
            <a:spAutoFit/>
          </a:bodyPr>
          <a:lstStyle/>
          <a:p>
            <a:r>
              <a:rPr lang="en-US" altLang="zh-CN" sz="3200" b="1" dirty="0">
                <a:latin typeface="仿宋" panose="02010609060101010101" pitchFamily="49" charset="-122"/>
                <a:ea typeface="仿宋" panose="02010609060101010101" pitchFamily="49" charset="-122"/>
              </a:rPr>
              <a:t>·</a:t>
            </a:r>
            <a:r>
              <a:rPr lang="zh-CN" altLang="en-US" sz="3200" b="1" dirty="0">
                <a:latin typeface="仿宋" panose="02010609060101010101" pitchFamily="49" charset="-122"/>
                <a:ea typeface="仿宋" panose="02010609060101010101" pitchFamily="49" charset="-122"/>
              </a:rPr>
              <a:t>研究模型</a:t>
            </a:r>
          </a:p>
        </p:txBody>
      </p:sp>
      <p:sp>
        <p:nvSpPr>
          <p:cNvPr id="23" name="任意多边形: 形状 22">
            <a:extLst>
              <a:ext uri="{FF2B5EF4-FFF2-40B4-BE49-F238E27FC236}">
                <a16:creationId xmlns:a16="http://schemas.microsoft.com/office/drawing/2014/main" id="{FDAA0AD6-5C25-4E18-B82A-ADF3BF1B1442}"/>
              </a:ext>
            </a:extLst>
          </p:cNvPr>
          <p:cNvSpPr/>
          <p:nvPr/>
        </p:nvSpPr>
        <p:spPr>
          <a:xfrm>
            <a:off x="671102" y="1674855"/>
            <a:ext cx="8186760"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799"/>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0" i="0" u="none" strike="noStrike" baseline="0">
                <a:ln>
                  <a:noFill/>
                </a:ln>
                <a:solidFill>
                  <a:srgbClr val="000000"/>
                </a:solidFill>
                <a:latin typeface="Constantia" pitchFamily="18"/>
                <a:ea typeface="Droid Sans Fallback" pitchFamily="34"/>
                <a:cs typeface="Droid Sans Fallback" pitchFamily="34"/>
              </a:rPr>
              <a:t>Gravity vs. surface tension vs. air resistance</a:t>
            </a:r>
          </a:p>
          <a:p>
            <a:pPr marL="341280" marR="0" lvl="0" indent="-341280" algn="l" rtl="0" hangingPunct="1">
              <a:lnSpc>
                <a:spcPct val="100000"/>
              </a:lnSpc>
              <a:spcBef>
                <a:spcPts val="799"/>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200" b="0" i="0" u="none" strike="noStrike" baseline="0">
              <a:ln>
                <a:noFill/>
              </a:ln>
              <a:solidFill>
                <a:srgbClr val="000000"/>
              </a:solidFill>
              <a:latin typeface="Constantia" pitchFamily="18"/>
              <a:ea typeface="Droid Sans Fallback" pitchFamily="34"/>
              <a:cs typeface="Droid Sans Fallback" pitchFamily="34"/>
            </a:endParaRPr>
          </a:p>
        </p:txBody>
      </p:sp>
      <p:sp>
        <p:nvSpPr>
          <p:cNvPr id="27" name="任意多边形: 形状 26">
            <a:extLst>
              <a:ext uri="{FF2B5EF4-FFF2-40B4-BE49-F238E27FC236}">
                <a16:creationId xmlns:a16="http://schemas.microsoft.com/office/drawing/2014/main" id="{440D4D28-1CA5-46D5-AB3A-91A5C5314191}"/>
              </a:ext>
            </a:extLst>
          </p:cNvPr>
          <p:cNvSpPr/>
          <p:nvPr/>
        </p:nvSpPr>
        <p:spPr>
          <a:xfrm>
            <a:off x="823383" y="806535"/>
            <a:ext cx="8034480" cy="58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1" i="0" u="none" strike="noStrike" baseline="0" dirty="0">
                <a:ln>
                  <a:noFill/>
                </a:ln>
                <a:solidFill>
                  <a:srgbClr val="4F81BD"/>
                </a:solidFill>
                <a:latin typeface="Arial" pitchFamily="34"/>
                <a:ea typeface="Arial" pitchFamily="34"/>
                <a:cs typeface="Arial" pitchFamily="34"/>
              </a:rPr>
              <a:t>WATER DROP SHAPES</a:t>
            </a:r>
          </a:p>
        </p:txBody>
      </p:sp>
      <p:sp>
        <p:nvSpPr>
          <p:cNvPr id="28" name="任意多边形: 形状 27">
            <a:extLst>
              <a:ext uri="{FF2B5EF4-FFF2-40B4-BE49-F238E27FC236}">
                <a16:creationId xmlns:a16="http://schemas.microsoft.com/office/drawing/2014/main" id="{C023C317-EC4F-4AA8-961D-3372DDF5A2E4}"/>
              </a:ext>
            </a:extLst>
          </p:cNvPr>
          <p:cNvSpPr/>
          <p:nvPr/>
        </p:nvSpPr>
        <p:spPr>
          <a:xfrm>
            <a:off x="3432239" y="4780079"/>
            <a:ext cx="20685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Arial" pitchFamily="34"/>
                <a:cs typeface="Arial" pitchFamily="34"/>
              </a:rPr>
              <a:t>Small Drops</a:t>
            </a:r>
          </a:p>
        </p:txBody>
      </p:sp>
      <p:sp>
        <p:nvSpPr>
          <p:cNvPr id="40" name="任意多边形: 形状 39">
            <a:extLst>
              <a:ext uri="{FF2B5EF4-FFF2-40B4-BE49-F238E27FC236}">
                <a16:creationId xmlns:a16="http://schemas.microsoft.com/office/drawing/2014/main" id="{A61DA061-D454-44AE-9B59-A3A53BF12E6E}"/>
              </a:ext>
            </a:extLst>
          </p:cNvPr>
          <p:cNvSpPr/>
          <p:nvPr/>
        </p:nvSpPr>
        <p:spPr>
          <a:xfrm>
            <a:off x="5826240" y="4780079"/>
            <a:ext cx="28605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Arial" pitchFamily="34"/>
                <a:cs typeface="Arial" pitchFamily="34"/>
              </a:rPr>
              <a:t>Large Drops</a:t>
            </a:r>
          </a:p>
        </p:txBody>
      </p:sp>
      <p:pic>
        <p:nvPicPr>
          <p:cNvPr id="41" name="图片 40">
            <a:extLst>
              <a:ext uri="{FF2B5EF4-FFF2-40B4-BE49-F238E27FC236}">
                <a16:creationId xmlns:a16="http://schemas.microsoft.com/office/drawing/2014/main" id="{6E089518-7ABE-4998-858D-D187FB133137}"/>
              </a:ext>
            </a:extLst>
          </p:cNvPr>
          <p:cNvPicPr>
            <a:picLocks noChangeAspect="1"/>
          </p:cNvPicPr>
          <p:nvPr/>
        </p:nvPicPr>
        <p:blipFill>
          <a:blip r:embed="rId2">
            <a:lum/>
            <a:alphaModFix/>
          </a:blip>
          <a:srcRect/>
          <a:stretch>
            <a:fillRect/>
          </a:stretch>
        </p:blipFill>
        <p:spPr>
          <a:xfrm>
            <a:off x="3824279" y="3062160"/>
            <a:ext cx="1239840" cy="1224000"/>
          </a:xfrm>
          <a:prstGeom prst="rect">
            <a:avLst/>
          </a:prstGeom>
          <a:noFill/>
          <a:ln>
            <a:noFill/>
          </a:ln>
        </p:spPr>
      </p:pic>
      <p:pic>
        <p:nvPicPr>
          <p:cNvPr id="42" name="图片 41">
            <a:extLst>
              <a:ext uri="{FF2B5EF4-FFF2-40B4-BE49-F238E27FC236}">
                <a16:creationId xmlns:a16="http://schemas.microsoft.com/office/drawing/2014/main" id="{2B164F73-45FE-4539-8976-96EA17FD0F97}"/>
              </a:ext>
            </a:extLst>
          </p:cNvPr>
          <p:cNvPicPr>
            <a:picLocks noChangeAspect="1"/>
          </p:cNvPicPr>
          <p:nvPr/>
        </p:nvPicPr>
        <p:blipFill>
          <a:blip r:embed="rId3">
            <a:lum/>
            <a:alphaModFix/>
          </a:blip>
          <a:srcRect/>
          <a:stretch>
            <a:fillRect/>
          </a:stretch>
        </p:blipFill>
        <p:spPr>
          <a:xfrm>
            <a:off x="6173640" y="2714760"/>
            <a:ext cx="2235240" cy="1571399"/>
          </a:xfrm>
          <a:prstGeom prst="rect">
            <a:avLst/>
          </a:prstGeom>
          <a:noFill/>
          <a:ln>
            <a:noFill/>
          </a:ln>
        </p:spPr>
      </p:pic>
      <p:pic>
        <p:nvPicPr>
          <p:cNvPr id="43" name="图片 42">
            <a:extLst>
              <a:ext uri="{FF2B5EF4-FFF2-40B4-BE49-F238E27FC236}">
                <a16:creationId xmlns:a16="http://schemas.microsoft.com/office/drawing/2014/main" id="{0A42ECBC-4F77-44DA-A3C5-A007A39F4F18}"/>
              </a:ext>
            </a:extLst>
          </p:cNvPr>
          <p:cNvPicPr>
            <a:picLocks noChangeAspect="1"/>
          </p:cNvPicPr>
          <p:nvPr/>
        </p:nvPicPr>
        <p:blipFill>
          <a:blip r:embed="rId4">
            <a:lum/>
            <a:alphaModFix/>
          </a:blip>
          <a:srcRect/>
          <a:stretch>
            <a:fillRect/>
          </a:stretch>
        </p:blipFill>
        <p:spPr>
          <a:xfrm>
            <a:off x="1444680" y="2714760"/>
            <a:ext cx="1117440" cy="1571399"/>
          </a:xfrm>
          <a:prstGeom prst="rect">
            <a:avLst/>
          </a:prstGeom>
          <a:noFill/>
          <a:ln>
            <a:noFill/>
          </a:ln>
        </p:spPr>
      </p:pic>
      <p:sp>
        <p:nvSpPr>
          <p:cNvPr id="44" name="任意多边形: 形状 43">
            <a:extLst>
              <a:ext uri="{FF2B5EF4-FFF2-40B4-BE49-F238E27FC236}">
                <a16:creationId xmlns:a16="http://schemas.microsoft.com/office/drawing/2014/main" id="{8535FF23-7CE5-4D54-BA1B-8E789E12E270}"/>
              </a:ext>
            </a:extLst>
          </p:cNvPr>
          <p:cNvSpPr/>
          <p:nvPr/>
        </p:nvSpPr>
        <p:spPr>
          <a:xfrm>
            <a:off x="957239" y="4772160"/>
            <a:ext cx="247500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ctr"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dirty="0">
                <a:ln>
                  <a:noFill/>
                </a:ln>
                <a:solidFill>
                  <a:srgbClr val="000000"/>
                </a:solidFill>
                <a:latin typeface="Constantia" pitchFamily="18"/>
                <a:ea typeface="Arial" pitchFamily="34"/>
                <a:cs typeface="Arial" pitchFamily="34"/>
              </a:rPr>
              <a:t>Misconception</a:t>
            </a:r>
          </a:p>
        </p:txBody>
      </p:sp>
      <p:grpSp>
        <p:nvGrpSpPr>
          <p:cNvPr id="46" name="组合 45">
            <a:extLst>
              <a:ext uri="{FF2B5EF4-FFF2-40B4-BE49-F238E27FC236}">
                <a16:creationId xmlns:a16="http://schemas.microsoft.com/office/drawing/2014/main" id="{DE102A69-84EE-4032-A79D-F69185B7AB80}"/>
              </a:ext>
            </a:extLst>
          </p:cNvPr>
          <p:cNvGrpSpPr/>
          <p:nvPr/>
        </p:nvGrpSpPr>
        <p:grpSpPr>
          <a:xfrm>
            <a:off x="1390319" y="3114720"/>
            <a:ext cx="1222201" cy="1116000"/>
            <a:chOff x="1390319" y="3114720"/>
            <a:chExt cx="1222201" cy="1116000"/>
          </a:xfrm>
        </p:grpSpPr>
        <p:sp>
          <p:nvSpPr>
            <p:cNvPr id="47" name="直接连接符 46">
              <a:extLst>
                <a:ext uri="{FF2B5EF4-FFF2-40B4-BE49-F238E27FC236}">
                  <a16:creationId xmlns:a16="http://schemas.microsoft.com/office/drawing/2014/main" id="{FD2652F2-9AC7-421C-9BFC-B9FB0EDC95CC}"/>
                </a:ext>
              </a:extLst>
            </p:cNvPr>
            <p:cNvSpPr/>
            <p:nvPr/>
          </p:nvSpPr>
          <p:spPr>
            <a:xfrm flipH="1">
              <a:off x="1390319" y="3116160"/>
              <a:ext cx="1222201" cy="1112759"/>
            </a:xfrm>
            <a:prstGeom prst="line">
              <a:avLst/>
            </a:prstGeom>
            <a:noFill/>
            <a:ln w="76320">
              <a:solidFill>
                <a:srgbClr val="FF0000"/>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48" name="直接连接符 47">
              <a:extLst>
                <a:ext uri="{FF2B5EF4-FFF2-40B4-BE49-F238E27FC236}">
                  <a16:creationId xmlns:a16="http://schemas.microsoft.com/office/drawing/2014/main" id="{37D803F2-BA7B-46E7-99A6-932BEA58BAE2}"/>
                </a:ext>
              </a:extLst>
            </p:cNvPr>
            <p:cNvSpPr/>
            <p:nvPr/>
          </p:nvSpPr>
          <p:spPr>
            <a:xfrm flipH="1" flipV="1">
              <a:off x="1390319" y="3114720"/>
              <a:ext cx="1222201" cy="1116000"/>
            </a:xfrm>
            <a:prstGeom prst="line">
              <a:avLst/>
            </a:prstGeom>
            <a:noFill/>
            <a:ln w="76320">
              <a:solidFill>
                <a:srgbClr val="FF0000"/>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grpSp>
    </p:spTree>
    <p:extLst>
      <p:ext uri="{BB962C8B-B14F-4D97-AF65-F5344CB8AC3E}">
        <p14:creationId xmlns:p14="http://schemas.microsoft.com/office/powerpoint/2010/main" val="214737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BDD0D5E7-496E-4608-976A-26F1A7ABFF8B}"/>
              </a:ext>
            </a:extLst>
          </p:cNvPr>
          <p:cNvSpPr/>
          <p:nvPr/>
        </p:nvSpPr>
        <p:spPr>
          <a:xfrm>
            <a:off x="1201679" y="1417680"/>
            <a:ext cx="7485119" cy="533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80000"/>
              </a:lnSpc>
              <a:spcBef>
                <a:spcPts val="748"/>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000" b="0" i="0" u="none" strike="noStrike" baseline="0" dirty="0">
                <a:ln>
                  <a:noFill/>
                </a:ln>
                <a:solidFill>
                  <a:srgbClr val="000000"/>
                </a:solidFill>
                <a:latin typeface="Constantia" pitchFamily="18"/>
                <a:ea typeface="Droid Sans Fallback" pitchFamily="34"/>
                <a:cs typeface="Droid Sans Fallback" pitchFamily="34"/>
              </a:rPr>
              <a:t>Based on [Beard and Chuang </a:t>
            </a:r>
            <a:r>
              <a:rPr lang="en-US" sz="3000" b="0" i="0" u="none" strike="noStrike" baseline="0" dirty="0">
                <a:ln>
                  <a:noFill/>
                </a:ln>
                <a:solidFill>
                  <a:srgbClr val="000000"/>
                </a:solidFill>
                <a:latin typeface="Times New Roman" pitchFamily="18"/>
                <a:ea typeface="Times New Roman" pitchFamily="18"/>
                <a:cs typeface="Times New Roman" pitchFamily="18"/>
              </a:rPr>
              <a:t>1987</a:t>
            </a:r>
            <a:r>
              <a:rPr lang="en-US" sz="3000" b="0" i="0" u="none" strike="noStrike" baseline="0" dirty="0">
                <a:ln>
                  <a:noFill/>
                </a:ln>
                <a:solidFill>
                  <a:srgbClr val="000000"/>
                </a:solidFill>
                <a:latin typeface="Constantia" pitchFamily="18"/>
                <a:ea typeface="Droid Sans Fallback" pitchFamily="34"/>
                <a:cs typeface="Droid Sans Fallback" pitchFamily="34"/>
              </a:rPr>
              <a:t>]</a:t>
            </a: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a:p>
            <a:pPr marL="0" marR="0" lvl="0" indent="0" algn="l" rtl="0" hangingPunct="1">
              <a:lnSpc>
                <a:spcPct val="80000"/>
              </a:lnSpc>
              <a:spcBef>
                <a:spcPts val="748"/>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000" b="0" i="0" u="none" strike="noStrike" baseline="0" dirty="0">
                <a:ln>
                  <a:noFill/>
                </a:ln>
                <a:solidFill>
                  <a:srgbClr val="000000"/>
                </a:solidFill>
                <a:latin typeface="Constantia" pitchFamily="18"/>
                <a:ea typeface="Droid Sans Fallback" pitchFamily="34"/>
                <a:cs typeface="Droid Sans Fallback" pitchFamily="34"/>
              </a:rPr>
              <a:t>Considered:</a:t>
            </a:r>
          </a:p>
          <a:p>
            <a:pPr marL="0" marR="0" lvl="1" indent="0" algn="l" rtl="0" hangingPunct="1">
              <a:lnSpc>
                <a:spcPct val="80000"/>
              </a:lnSpc>
              <a:spcBef>
                <a:spcPts val="649"/>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600" b="0" i="0" u="none" strike="noStrike" baseline="0" dirty="0">
                <a:ln>
                  <a:noFill/>
                </a:ln>
                <a:solidFill>
                  <a:srgbClr val="000000"/>
                </a:solidFill>
                <a:latin typeface="Constantia" pitchFamily="18"/>
                <a:ea typeface="Droid Sans Fallback" pitchFamily="34"/>
                <a:cs typeface="Droid Sans Fallback" pitchFamily="34"/>
              </a:rPr>
              <a:t>Surface tension</a:t>
            </a:r>
          </a:p>
          <a:p>
            <a:pPr marL="0" marR="0" lvl="1" indent="0" algn="l" rtl="0" hangingPunct="1">
              <a:lnSpc>
                <a:spcPct val="80000"/>
              </a:lnSpc>
              <a:spcBef>
                <a:spcPts val="649"/>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600" b="0" i="0" u="none" strike="noStrike" baseline="0" dirty="0">
                <a:ln>
                  <a:noFill/>
                </a:ln>
                <a:solidFill>
                  <a:srgbClr val="000000"/>
                </a:solidFill>
                <a:latin typeface="Constantia" pitchFamily="18"/>
                <a:ea typeface="Droid Sans Fallback" pitchFamily="34"/>
                <a:cs typeface="Droid Sans Fallback" pitchFamily="34"/>
              </a:rPr>
              <a:t>Hydrostatic pressure</a:t>
            </a:r>
          </a:p>
          <a:p>
            <a:pPr marL="0" marR="0" lvl="1" indent="0" algn="l" rtl="0" hangingPunct="1">
              <a:lnSpc>
                <a:spcPct val="80000"/>
              </a:lnSpc>
              <a:spcBef>
                <a:spcPts val="649"/>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600" b="0" i="0" u="none" strike="noStrike" baseline="0" dirty="0">
                <a:ln>
                  <a:noFill/>
                </a:ln>
                <a:solidFill>
                  <a:srgbClr val="000000"/>
                </a:solidFill>
                <a:latin typeface="Constantia" pitchFamily="18"/>
                <a:ea typeface="Droid Sans Fallback" pitchFamily="34"/>
                <a:cs typeface="Droid Sans Fallback" pitchFamily="34"/>
              </a:rPr>
              <a:t>Aerodynamic pressure</a:t>
            </a: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a:p>
            <a:pPr marL="341280" marR="0" lvl="0" indent="-341280" algn="l" rtl="0" hangingPunct="1">
              <a:lnSpc>
                <a:spcPct val="80000"/>
              </a:lnSpc>
              <a:spcBef>
                <a:spcPts val="748"/>
              </a:spcBef>
              <a:spcAft>
                <a:spcPts val="0"/>
              </a:spcAft>
              <a:buNone/>
              <a:tabLst>
                <a:tab pos="341280" algn="l"/>
                <a:tab pos="790199" algn="l"/>
                <a:tab pos="1239479" algn="l"/>
                <a:tab pos="1688760" algn="l"/>
                <a:tab pos="2138040" algn="l"/>
                <a:tab pos="2587320" algn="l"/>
                <a:tab pos="3036600" algn="l"/>
                <a:tab pos="3485880" algn="l"/>
                <a:tab pos="3935160" algn="l"/>
                <a:tab pos="4384439" algn="l"/>
                <a:tab pos="4833720" algn="l"/>
                <a:tab pos="5282999" algn="l"/>
                <a:tab pos="5732280" algn="l"/>
                <a:tab pos="6181560" algn="l"/>
                <a:tab pos="6630840" algn="l"/>
                <a:tab pos="7080120" algn="l"/>
                <a:tab pos="7529400" algn="l"/>
                <a:tab pos="7978680" algn="l"/>
                <a:tab pos="8427959" algn="l"/>
                <a:tab pos="8877240" algn="l"/>
                <a:tab pos="9326520" algn="l"/>
              </a:tabLst>
            </a:pPr>
            <a:endParaRPr lang="en-US" sz="3000" b="0" i="0" u="none" strike="noStrike" baseline="0" dirty="0">
              <a:ln>
                <a:noFill/>
              </a:ln>
              <a:solidFill>
                <a:srgbClr val="000000"/>
              </a:solidFill>
              <a:latin typeface="Constantia" pitchFamily="18"/>
              <a:ea typeface="Droid Sans Fallback" pitchFamily="34"/>
              <a:cs typeface="Droid Sans Fallback" pitchFamily="34"/>
            </a:endParaRPr>
          </a:p>
        </p:txBody>
      </p:sp>
      <p:pic>
        <p:nvPicPr>
          <p:cNvPr id="3" name="图片 2">
            <a:extLst>
              <a:ext uri="{FF2B5EF4-FFF2-40B4-BE49-F238E27FC236}">
                <a16:creationId xmlns:a16="http://schemas.microsoft.com/office/drawing/2014/main" id="{7B1C92F3-E9B7-403D-BC38-4F125E57EF00}"/>
              </a:ext>
            </a:extLst>
          </p:cNvPr>
          <p:cNvPicPr>
            <a:picLocks noChangeAspect="1"/>
          </p:cNvPicPr>
          <p:nvPr/>
        </p:nvPicPr>
        <p:blipFill>
          <a:blip r:embed="rId2">
            <a:lum/>
            <a:alphaModFix/>
          </a:blip>
          <a:srcRect/>
          <a:stretch>
            <a:fillRect/>
          </a:stretch>
        </p:blipFill>
        <p:spPr>
          <a:xfrm>
            <a:off x="1201679" y="2085839"/>
            <a:ext cx="7713720" cy="1632240"/>
          </a:xfrm>
          <a:prstGeom prst="rect">
            <a:avLst/>
          </a:prstGeom>
          <a:noFill/>
          <a:ln>
            <a:noFill/>
          </a:ln>
        </p:spPr>
      </p:pic>
      <p:sp>
        <p:nvSpPr>
          <p:cNvPr id="4" name="任意多边形: 形状 3">
            <a:extLst>
              <a:ext uri="{FF2B5EF4-FFF2-40B4-BE49-F238E27FC236}">
                <a16:creationId xmlns:a16="http://schemas.microsoft.com/office/drawing/2014/main" id="{75D8A97F-9684-4327-8320-36A978FD4277}"/>
              </a:ext>
            </a:extLst>
          </p:cNvPr>
          <p:cNvSpPr/>
          <p:nvPr/>
        </p:nvSpPr>
        <p:spPr>
          <a:xfrm>
            <a:off x="1109520" y="549360"/>
            <a:ext cx="8034480" cy="58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1" i="0" u="none" strike="noStrike" baseline="0">
                <a:ln>
                  <a:noFill/>
                </a:ln>
                <a:solidFill>
                  <a:srgbClr val="4F81BD"/>
                </a:solidFill>
                <a:latin typeface="Arial" pitchFamily="34"/>
                <a:ea typeface="Arial" pitchFamily="34"/>
                <a:cs typeface="Arial" pitchFamily="34"/>
              </a:rPr>
              <a:t>PHYSICALLY BASED SHAPES</a:t>
            </a:r>
          </a:p>
        </p:txBody>
      </p:sp>
    </p:spTree>
    <p:extLst>
      <p:ext uri="{BB962C8B-B14F-4D97-AF65-F5344CB8AC3E}">
        <p14:creationId xmlns:p14="http://schemas.microsoft.com/office/powerpoint/2010/main" val="337591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18278A2B-D092-414A-B207-660243E5BC94}"/>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lvl="0">
              <a:spcBef>
                <a:spcPts val="799"/>
              </a:spcBef>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0" i="0" u="none" strike="noStrike" baseline="0" dirty="0">
                <a:ln>
                  <a:noFill/>
                </a:ln>
                <a:solidFill>
                  <a:srgbClr val="000000"/>
                </a:solidFill>
                <a:latin typeface="Constantia" pitchFamily="18"/>
                <a:ea typeface="Droid Sans Fallback" pitchFamily="34"/>
                <a:cs typeface="Droid Sans Fallback" pitchFamily="34"/>
              </a:rPr>
              <a:t>Refraction </a:t>
            </a:r>
            <a:r>
              <a:rPr lang="zh-CN" altLang="en-US" sz="3200" dirty="0">
                <a:solidFill>
                  <a:srgbClr val="000000"/>
                </a:solidFill>
                <a:latin typeface="Constantia" pitchFamily="18"/>
                <a:ea typeface="Droid Sans Fallback" pitchFamily="34"/>
                <a:cs typeface="Droid Sans Fallback" pitchFamily="34"/>
              </a:rPr>
              <a:t>折射</a:t>
            </a:r>
            <a:endParaRPr lang="en-US" altLang="zh-CN" sz="3200" dirty="0">
              <a:solidFill>
                <a:srgbClr val="000000"/>
              </a:solidFill>
              <a:latin typeface="Constantia" pitchFamily="18"/>
              <a:ea typeface="Droid Sans Fallback" pitchFamily="34"/>
              <a:cs typeface="Droid Sans Fallback" pitchFamily="34"/>
            </a:endParaRPr>
          </a:p>
          <a:p>
            <a:pPr lvl="0">
              <a:spcBef>
                <a:spcPts val="799"/>
              </a:spcBef>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0" i="0" u="none" strike="noStrike" baseline="0" dirty="0">
                <a:ln>
                  <a:noFill/>
                </a:ln>
                <a:solidFill>
                  <a:srgbClr val="000000"/>
                </a:solidFill>
                <a:latin typeface="Constantia" pitchFamily="18"/>
                <a:ea typeface="Droid Sans Fallback" pitchFamily="34"/>
                <a:cs typeface="Droid Sans Fallback" pitchFamily="34"/>
              </a:rPr>
              <a:t>Dispersion </a:t>
            </a:r>
            <a:r>
              <a:rPr lang="zh-CN" altLang="en-US" sz="3200" dirty="0">
                <a:solidFill>
                  <a:srgbClr val="000000"/>
                </a:solidFill>
                <a:latin typeface="Constantia" pitchFamily="18"/>
                <a:ea typeface="Droid Sans Fallback" pitchFamily="34"/>
                <a:cs typeface="Droid Sans Fallback" pitchFamily="34"/>
              </a:rPr>
              <a:t>色散</a:t>
            </a:r>
            <a:endParaRPr lang="en-US" sz="3200" b="0" i="0" u="none" strike="noStrike" baseline="0" dirty="0">
              <a:ln>
                <a:noFill/>
              </a:ln>
              <a:solidFill>
                <a:srgbClr val="000000"/>
              </a:solidFill>
              <a:latin typeface="Constantia" pitchFamily="18"/>
              <a:ea typeface="Droid Sans Fallback" pitchFamily="34"/>
              <a:cs typeface="Droid Sans Fallback" pitchFamily="34"/>
            </a:endParaRPr>
          </a:p>
          <a:p>
            <a:pPr marL="0" marR="0" lvl="0" indent="0" algn="l" rtl="0" hangingPunct="1">
              <a:lnSpc>
                <a:spcPct val="100000"/>
              </a:lnSpc>
              <a:spcBef>
                <a:spcPts val="799"/>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0" i="0" u="none" strike="noStrike" baseline="0" dirty="0">
                <a:ln>
                  <a:noFill/>
                </a:ln>
                <a:solidFill>
                  <a:srgbClr val="000000"/>
                </a:solidFill>
                <a:latin typeface="Constantia" pitchFamily="18"/>
                <a:ea typeface="Droid Sans Fallback" pitchFamily="34"/>
                <a:cs typeface="Droid Sans Fallback" pitchFamily="34"/>
              </a:rPr>
              <a:t>Interference </a:t>
            </a:r>
            <a:r>
              <a:rPr lang="zh-CN" altLang="en-US" sz="3200" b="0" i="0" u="none" strike="noStrike" baseline="0" dirty="0">
                <a:ln>
                  <a:noFill/>
                </a:ln>
                <a:solidFill>
                  <a:srgbClr val="000000"/>
                </a:solidFill>
                <a:latin typeface="Constantia" pitchFamily="18"/>
                <a:ea typeface="Droid Sans Fallback" pitchFamily="34"/>
                <a:cs typeface="Droid Sans Fallback" pitchFamily="34"/>
              </a:rPr>
              <a:t>干涉</a:t>
            </a:r>
            <a:endParaRPr lang="en-US" sz="3200" b="0" i="0" u="none" strike="noStrike" baseline="0" dirty="0">
              <a:ln>
                <a:noFill/>
              </a:ln>
              <a:solidFill>
                <a:srgbClr val="000000"/>
              </a:solidFill>
              <a:latin typeface="Constantia" pitchFamily="18"/>
              <a:ea typeface="Droid Sans Fallback" pitchFamily="34"/>
              <a:cs typeface="Droid Sans Fallback" pitchFamily="34"/>
            </a:endParaRPr>
          </a:p>
          <a:p>
            <a:pPr marL="0" marR="0" lvl="0" indent="0" algn="l" rtl="0" hangingPunct="1">
              <a:lnSpc>
                <a:spcPct val="100000"/>
              </a:lnSpc>
              <a:spcBef>
                <a:spcPts val="799"/>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0" i="0" u="none" strike="noStrike" baseline="0" dirty="0">
                <a:ln>
                  <a:noFill/>
                </a:ln>
                <a:solidFill>
                  <a:srgbClr val="000000"/>
                </a:solidFill>
                <a:latin typeface="Constantia" pitchFamily="18"/>
                <a:ea typeface="Droid Sans Fallback" pitchFamily="34"/>
                <a:cs typeface="Droid Sans Fallback" pitchFamily="34"/>
              </a:rPr>
              <a:t>Diffraction </a:t>
            </a:r>
            <a:r>
              <a:rPr lang="zh-CN" altLang="en-US" sz="3200" b="0" i="0" u="none" strike="noStrike" baseline="0" dirty="0">
                <a:ln>
                  <a:noFill/>
                </a:ln>
                <a:solidFill>
                  <a:srgbClr val="000000"/>
                </a:solidFill>
                <a:latin typeface="Constantia" pitchFamily="18"/>
                <a:ea typeface="Droid Sans Fallback" pitchFamily="34"/>
                <a:cs typeface="Droid Sans Fallback" pitchFamily="34"/>
              </a:rPr>
              <a:t>衍射</a:t>
            </a:r>
            <a:endParaRPr lang="en-US" sz="3200" b="0" i="0" u="none" strike="noStrike" baseline="0" dirty="0">
              <a:ln>
                <a:noFill/>
              </a:ln>
              <a:solidFill>
                <a:srgbClr val="000000"/>
              </a:solidFill>
              <a:latin typeface="Constantia" pitchFamily="18"/>
              <a:ea typeface="Droid Sans Fallback" pitchFamily="34"/>
              <a:cs typeface="Droid Sans Fallback" pitchFamily="34"/>
            </a:endParaRPr>
          </a:p>
        </p:txBody>
      </p:sp>
      <p:sp>
        <p:nvSpPr>
          <p:cNvPr id="3" name="任意多边形: 形状 2">
            <a:extLst>
              <a:ext uri="{FF2B5EF4-FFF2-40B4-BE49-F238E27FC236}">
                <a16:creationId xmlns:a16="http://schemas.microsoft.com/office/drawing/2014/main" id="{15EC88B1-F4EA-492F-B113-E908CCC8164E}"/>
              </a:ext>
            </a:extLst>
          </p:cNvPr>
          <p:cNvSpPr/>
          <p:nvPr/>
        </p:nvSpPr>
        <p:spPr>
          <a:xfrm>
            <a:off x="1109520" y="549360"/>
            <a:ext cx="8034480" cy="58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3200" b="1" i="0" u="none" strike="noStrike" baseline="0" dirty="0">
                <a:ln>
                  <a:noFill/>
                </a:ln>
                <a:solidFill>
                  <a:srgbClr val="4F81BD"/>
                </a:solidFill>
                <a:latin typeface="Arial" pitchFamily="34"/>
                <a:ea typeface="Arial" pitchFamily="34"/>
                <a:cs typeface="Arial" pitchFamily="34"/>
              </a:rPr>
              <a:t>APPEARANCE OF RAINBOWS</a:t>
            </a:r>
          </a:p>
        </p:txBody>
      </p:sp>
    </p:spTree>
    <p:extLst>
      <p:ext uri="{BB962C8B-B14F-4D97-AF65-F5344CB8AC3E}">
        <p14:creationId xmlns:p14="http://schemas.microsoft.com/office/powerpoint/2010/main" val="134805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9FF13A9-FBED-4885-B18B-56E62D7ABAAD}"/>
              </a:ext>
            </a:extLst>
          </p:cNvPr>
          <p:cNvGrpSpPr/>
          <p:nvPr/>
        </p:nvGrpSpPr>
        <p:grpSpPr>
          <a:xfrm>
            <a:off x="1066680" y="2209680"/>
            <a:ext cx="7810559" cy="3214800"/>
            <a:chOff x="1066680" y="2209680"/>
            <a:chExt cx="7810559" cy="3214800"/>
          </a:xfrm>
        </p:grpSpPr>
        <p:pic>
          <p:nvPicPr>
            <p:cNvPr id="3" name="图片 2">
              <a:extLst>
                <a:ext uri="{FF2B5EF4-FFF2-40B4-BE49-F238E27FC236}">
                  <a16:creationId xmlns:a16="http://schemas.microsoft.com/office/drawing/2014/main" id="{B35C8B0B-2276-4CD0-B099-8992004200F4}"/>
                </a:ext>
              </a:extLst>
            </p:cNvPr>
            <p:cNvPicPr>
              <a:picLocks noChangeAspect="1"/>
            </p:cNvPicPr>
            <p:nvPr/>
          </p:nvPicPr>
          <p:blipFill>
            <a:blip r:embed="rId2">
              <a:lum/>
              <a:alphaModFix/>
            </a:blip>
            <a:srcRect/>
            <a:stretch>
              <a:fillRect/>
            </a:stretch>
          </p:blipFill>
          <p:spPr>
            <a:xfrm>
              <a:off x="1201679" y="2209680"/>
              <a:ext cx="7675560" cy="3214800"/>
            </a:xfrm>
            <a:prstGeom prst="rect">
              <a:avLst/>
            </a:prstGeom>
            <a:noFill/>
            <a:ln>
              <a:noFill/>
            </a:ln>
          </p:spPr>
        </p:pic>
        <p:sp>
          <p:nvSpPr>
            <p:cNvPr id="4" name="任意多边形: 形状 3">
              <a:extLst>
                <a:ext uri="{FF2B5EF4-FFF2-40B4-BE49-F238E27FC236}">
                  <a16:creationId xmlns:a16="http://schemas.microsoft.com/office/drawing/2014/main" id="{6D7F9734-16B3-432D-B541-34CE9D29D5B2}"/>
                </a:ext>
              </a:extLst>
            </p:cNvPr>
            <p:cNvSpPr/>
            <p:nvPr/>
          </p:nvSpPr>
          <p:spPr>
            <a:xfrm>
              <a:off x="1066680" y="4840200"/>
              <a:ext cx="223344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2800" b="0" i="0" u="none" strike="noStrike" baseline="0">
                  <a:ln>
                    <a:noFill/>
                  </a:ln>
                  <a:solidFill>
                    <a:srgbClr val="000000"/>
                  </a:solidFill>
                  <a:latin typeface="Times New Roman" pitchFamily="18"/>
                  <a:ea typeface="Times New Roman" pitchFamily="18"/>
                  <a:cs typeface="Times New Roman" pitchFamily="18"/>
                </a:rPr>
                <a:t>1. </a:t>
              </a:r>
              <a:r>
                <a:rPr lang="en-US" sz="2800" b="0" i="0" u="none" strike="noStrike" baseline="0">
                  <a:ln>
                    <a:noFill/>
                  </a:ln>
                  <a:solidFill>
                    <a:srgbClr val="000000"/>
                  </a:solidFill>
                  <a:latin typeface="Constantia" pitchFamily="18"/>
                  <a:ea typeface="Arial" pitchFamily="34"/>
                  <a:cs typeface="Arial" pitchFamily="34"/>
                </a:rPr>
                <a:t>Cast</a:t>
              </a:r>
            </a:p>
          </p:txBody>
        </p:sp>
        <p:cxnSp>
          <p:nvCxnSpPr>
            <p:cNvPr id="5" name="直接箭头连接符 4">
              <a:extLst>
                <a:ext uri="{FF2B5EF4-FFF2-40B4-BE49-F238E27FC236}">
                  <a16:creationId xmlns:a16="http://schemas.microsoft.com/office/drawing/2014/main" id="{7342609F-5DDC-4FA2-9C73-0CDA4977D2BD}"/>
                </a:ext>
              </a:extLst>
            </p:cNvPr>
            <p:cNvCxnSpPr>
              <a:stCxn id="4" idx="0"/>
            </p:cNvCxnSpPr>
            <p:nvPr/>
          </p:nvCxnSpPr>
          <p:spPr>
            <a:xfrm flipV="1">
              <a:off x="2183400" y="3583800"/>
              <a:ext cx="4320" cy="1256400"/>
            </a:xfrm>
            <a:prstGeom prst="straightConnector1">
              <a:avLst/>
            </a:prstGeom>
            <a:noFill/>
            <a:ln w="38160">
              <a:solidFill>
                <a:srgbClr val="FF0000"/>
              </a:solidFill>
              <a:prstDash val="solid"/>
              <a:miter/>
              <a:tailEnd type="arrow"/>
            </a:ln>
          </p:spPr>
        </p:cxnSp>
        <p:sp>
          <p:nvSpPr>
            <p:cNvPr id="6" name="任意多边形: 形状 5">
              <a:extLst>
                <a:ext uri="{FF2B5EF4-FFF2-40B4-BE49-F238E27FC236}">
                  <a16:creationId xmlns:a16="http://schemas.microsoft.com/office/drawing/2014/main" id="{BE519627-D089-40C0-BEF3-8EBB659E39D0}"/>
                </a:ext>
              </a:extLst>
            </p:cNvPr>
            <p:cNvSpPr/>
            <p:nvPr/>
          </p:nvSpPr>
          <p:spPr>
            <a:xfrm>
              <a:off x="3556800" y="4842000"/>
              <a:ext cx="192096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Times New Roman" pitchFamily="18"/>
                  <a:ea typeface="Times New Roman" pitchFamily="18"/>
                  <a:cs typeface="Times New Roman" pitchFamily="18"/>
                </a:rPr>
                <a:t>2. </a:t>
              </a:r>
              <a:r>
                <a:rPr lang="en-US" sz="2800" b="0" i="0" u="none" strike="noStrike" baseline="0">
                  <a:ln>
                    <a:noFill/>
                  </a:ln>
                  <a:solidFill>
                    <a:srgbClr val="000000"/>
                  </a:solidFill>
                  <a:latin typeface="Constantia" pitchFamily="18"/>
                  <a:ea typeface="Arial" pitchFamily="34"/>
                  <a:cs typeface="Arial" pitchFamily="34"/>
                </a:rPr>
                <a:t>Interact</a:t>
              </a:r>
            </a:p>
          </p:txBody>
        </p:sp>
        <p:cxnSp>
          <p:nvCxnSpPr>
            <p:cNvPr id="7" name="直接箭头连接符 6">
              <a:extLst>
                <a:ext uri="{FF2B5EF4-FFF2-40B4-BE49-F238E27FC236}">
                  <a16:creationId xmlns:a16="http://schemas.microsoft.com/office/drawing/2014/main" id="{8D5A12AA-EDEC-466A-A578-48303F8899FC}"/>
                </a:ext>
              </a:extLst>
            </p:cNvPr>
            <p:cNvCxnSpPr>
              <a:stCxn id="6" idx="0"/>
            </p:cNvCxnSpPr>
            <p:nvPr/>
          </p:nvCxnSpPr>
          <p:spPr>
            <a:xfrm flipH="1" flipV="1">
              <a:off x="3136320" y="3444840"/>
              <a:ext cx="1380959" cy="1397160"/>
            </a:xfrm>
            <a:prstGeom prst="straightConnector1">
              <a:avLst/>
            </a:prstGeom>
            <a:noFill/>
            <a:ln w="38160">
              <a:solidFill>
                <a:srgbClr val="FF0000"/>
              </a:solidFill>
              <a:prstDash val="solid"/>
              <a:miter/>
              <a:tailEnd type="arrow"/>
            </a:ln>
          </p:spPr>
        </p:cxnSp>
        <p:cxnSp>
          <p:nvCxnSpPr>
            <p:cNvPr id="8" name="直接箭头连接符 7">
              <a:extLst>
                <a:ext uri="{FF2B5EF4-FFF2-40B4-BE49-F238E27FC236}">
                  <a16:creationId xmlns:a16="http://schemas.microsoft.com/office/drawing/2014/main" id="{516AF399-A88E-4D13-9A31-3FDFCEB4F61F}"/>
                </a:ext>
              </a:extLst>
            </p:cNvPr>
            <p:cNvCxnSpPr>
              <a:stCxn id="6" idx="0"/>
            </p:cNvCxnSpPr>
            <p:nvPr/>
          </p:nvCxnSpPr>
          <p:spPr>
            <a:xfrm flipV="1">
              <a:off x="4517279" y="3249360"/>
              <a:ext cx="99001" cy="1592640"/>
            </a:xfrm>
            <a:prstGeom prst="straightConnector1">
              <a:avLst/>
            </a:prstGeom>
            <a:noFill/>
            <a:ln w="38160">
              <a:solidFill>
                <a:srgbClr val="FF0000"/>
              </a:solidFill>
              <a:prstDash val="solid"/>
              <a:miter/>
              <a:tailEnd type="arrow"/>
            </a:ln>
          </p:spPr>
        </p:cxnSp>
        <p:sp>
          <p:nvSpPr>
            <p:cNvPr id="9" name="任意多边形: 形状 8">
              <a:extLst>
                <a:ext uri="{FF2B5EF4-FFF2-40B4-BE49-F238E27FC236}">
                  <a16:creationId xmlns:a16="http://schemas.microsoft.com/office/drawing/2014/main" id="{C12C5936-7639-40B4-B3FE-618443FCBCB1}"/>
                </a:ext>
              </a:extLst>
            </p:cNvPr>
            <p:cNvSpPr/>
            <p:nvPr/>
          </p:nvSpPr>
          <p:spPr>
            <a:xfrm>
              <a:off x="5980680" y="4840200"/>
              <a:ext cx="1751759"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Times New Roman" pitchFamily="18"/>
                  <a:ea typeface="Times New Roman" pitchFamily="18"/>
                  <a:cs typeface="Times New Roman" pitchFamily="18"/>
                </a:rPr>
                <a:t>3. </a:t>
              </a:r>
              <a:r>
                <a:rPr lang="en-US" sz="2800" b="0" i="0" u="none" strike="noStrike" baseline="0">
                  <a:ln>
                    <a:noFill/>
                  </a:ln>
                  <a:solidFill>
                    <a:srgbClr val="000000"/>
                  </a:solidFill>
                  <a:latin typeface="Constantia" pitchFamily="18"/>
                  <a:ea typeface="Arial" pitchFamily="34"/>
                  <a:cs typeface="Arial" pitchFamily="34"/>
                </a:rPr>
                <a:t>Collect</a:t>
              </a:r>
            </a:p>
          </p:txBody>
        </p:sp>
        <p:cxnSp>
          <p:nvCxnSpPr>
            <p:cNvPr id="10" name="直接箭头连接符 9">
              <a:extLst>
                <a:ext uri="{FF2B5EF4-FFF2-40B4-BE49-F238E27FC236}">
                  <a16:creationId xmlns:a16="http://schemas.microsoft.com/office/drawing/2014/main" id="{F8A4C182-678C-4980-AC4E-4C7B4B5099CD}"/>
                </a:ext>
              </a:extLst>
            </p:cNvPr>
            <p:cNvCxnSpPr>
              <a:stCxn id="9" idx="0"/>
            </p:cNvCxnSpPr>
            <p:nvPr/>
          </p:nvCxnSpPr>
          <p:spPr>
            <a:xfrm flipV="1">
              <a:off x="6856560" y="4142879"/>
              <a:ext cx="1317600" cy="697321"/>
            </a:xfrm>
            <a:prstGeom prst="straightConnector1">
              <a:avLst/>
            </a:prstGeom>
            <a:noFill/>
            <a:ln w="38160">
              <a:solidFill>
                <a:srgbClr val="FF0000"/>
              </a:solidFill>
              <a:prstDash val="solid"/>
              <a:miter/>
              <a:tailEnd type="arrow"/>
            </a:ln>
          </p:spPr>
        </p:cxnSp>
      </p:grpSp>
      <p:sp>
        <p:nvSpPr>
          <p:cNvPr id="11" name="任意多边形: 形状 10">
            <a:extLst>
              <a:ext uri="{FF2B5EF4-FFF2-40B4-BE49-F238E27FC236}">
                <a16:creationId xmlns:a16="http://schemas.microsoft.com/office/drawing/2014/main" id="{58ACB6D9-7488-4D7B-B32F-55548A711437}"/>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dirty="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dirty="0">
                <a:ln>
                  <a:noFill/>
                </a:ln>
                <a:solidFill>
                  <a:srgbClr val="4F81BD"/>
                </a:solidFill>
                <a:latin typeface="Arial" pitchFamily="34"/>
                <a:ea typeface="Arial" pitchFamily="34"/>
                <a:cs typeface="Arial" pitchFamily="34"/>
              </a:rPr>
              <a:t>SIMULATION</a:t>
            </a:r>
          </a:p>
        </p:txBody>
      </p:sp>
      <p:sp>
        <p:nvSpPr>
          <p:cNvPr id="12" name="任意多边形: 形状 11">
            <a:extLst>
              <a:ext uri="{FF2B5EF4-FFF2-40B4-BE49-F238E27FC236}">
                <a16:creationId xmlns:a16="http://schemas.microsoft.com/office/drawing/2014/main" id="{89CBA0E6-741B-439E-9997-A486D7F228FA}"/>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dirty="0">
                <a:ln>
                  <a:noFill/>
                </a:ln>
                <a:solidFill>
                  <a:srgbClr val="000000"/>
                </a:solidFill>
                <a:latin typeface="Constantia" pitchFamily="18"/>
                <a:ea typeface="Droid Sans Fallback" pitchFamily="34"/>
                <a:cs typeface="Droid Sans Fallback" pitchFamily="34"/>
              </a:rPr>
              <a:t>Algorithm (per wavelength)</a:t>
            </a: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9439" marR="0" lvl="1" indent="-279360" algn="l" rtl="0" hangingPunct="1">
              <a:lnSpc>
                <a:spcPct val="100000"/>
              </a:lnSpc>
              <a:spcBef>
                <a:spcPts val="598"/>
              </a:spcBef>
              <a:spcAft>
                <a:spcPts val="0"/>
              </a:spcAft>
              <a:buNone/>
              <a:tabLst>
                <a:tab pos="739439" algn="l"/>
                <a:tab pos="1188358" algn="l"/>
                <a:tab pos="1637638" algn="l"/>
                <a:tab pos="2086919" algn="l"/>
                <a:tab pos="2536199" algn="l"/>
                <a:tab pos="2985479" algn="l"/>
                <a:tab pos="3434759" algn="l"/>
                <a:tab pos="3884039" algn="l"/>
                <a:tab pos="4333319" algn="l"/>
                <a:tab pos="4782598" algn="l"/>
                <a:tab pos="5231879" algn="l"/>
                <a:tab pos="5681158" algn="l"/>
                <a:tab pos="6130439" algn="l"/>
                <a:tab pos="6579719" algn="l"/>
                <a:tab pos="7028999" algn="l"/>
                <a:tab pos="7478279" algn="l"/>
                <a:tab pos="7927559" algn="l"/>
                <a:tab pos="8376839" algn="l"/>
                <a:tab pos="8826118" algn="l"/>
                <a:tab pos="9275399" algn="l"/>
                <a:tab pos="972467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p:txBody>
      </p:sp>
    </p:spTree>
    <p:extLst>
      <p:ext uri="{BB962C8B-B14F-4D97-AF65-F5344CB8AC3E}">
        <p14:creationId xmlns:p14="http://schemas.microsoft.com/office/powerpoint/2010/main" val="417663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D382066-840C-4CF1-9011-4536E4C1F19C}"/>
              </a:ext>
            </a:extLst>
          </p:cNvPr>
          <p:cNvGrpSpPr/>
          <p:nvPr/>
        </p:nvGrpSpPr>
        <p:grpSpPr>
          <a:xfrm>
            <a:off x="4856040" y="66600"/>
            <a:ext cx="3894120" cy="1616760"/>
            <a:chOff x="4856040" y="66600"/>
            <a:chExt cx="3894120" cy="1616760"/>
          </a:xfrm>
        </p:grpSpPr>
        <p:pic>
          <p:nvPicPr>
            <p:cNvPr id="3" name="">
              <a:extLst>
                <a:ext uri="{FF2B5EF4-FFF2-40B4-BE49-F238E27FC236}">
                  <a16:creationId xmlns:a16="http://schemas.microsoft.com/office/drawing/2014/main" id="{08753620-52BD-4566-A486-02583A1BE0F4}"/>
                </a:ext>
              </a:extLst>
            </p:cNvPr>
            <p:cNvPicPr>
              <a:picLocks noChangeAspect="1"/>
            </p:cNvPicPr>
            <p:nvPr/>
          </p:nvPicPr>
          <p:blipFill>
            <a:blip r:embed="rId3">
              <a:lum/>
              <a:alphaModFix/>
            </a:blip>
            <a:srcRect/>
            <a:stretch>
              <a:fillRect/>
            </a:stretch>
          </p:blipFill>
          <p:spPr>
            <a:xfrm>
              <a:off x="4915080" y="66600"/>
              <a:ext cx="3835080" cy="1606680"/>
            </a:xfrm>
            <a:prstGeom prst="rect">
              <a:avLst/>
            </a:prstGeom>
            <a:noFill/>
            <a:ln>
              <a:noFill/>
            </a:ln>
          </p:spPr>
        </p:pic>
        <p:sp>
          <p:nvSpPr>
            <p:cNvPr id="4" name="任意多边形: 形状 3">
              <a:extLst>
                <a:ext uri="{FF2B5EF4-FFF2-40B4-BE49-F238E27FC236}">
                  <a16:creationId xmlns:a16="http://schemas.microsoft.com/office/drawing/2014/main" id="{08BE6B75-6728-435B-992A-5DDB7F4DAFF6}"/>
                </a:ext>
              </a:extLst>
            </p:cNvPr>
            <p:cNvSpPr/>
            <p:nvPr/>
          </p:nvSpPr>
          <p:spPr>
            <a:xfrm>
              <a:off x="4856040" y="1373039"/>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5" name="直接箭头连接符 4">
              <a:extLst>
                <a:ext uri="{FF2B5EF4-FFF2-40B4-BE49-F238E27FC236}">
                  <a16:creationId xmlns:a16="http://schemas.microsoft.com/office/drawing/2014/main" id="{95211B44-66C3-424F-9437-452BCEA6ACFC}"/>
                </a:ext>
              </a:extLst>
            </p:cNvPr>
            <p:cNvCxnSpPr>
              <a:stCxn id="4" idx="0"/>
            </p:cNvCxnSpPr>
            <p:nvPr/>
          </p:nvCxnSpPr>
          <p:spPr>
            <a:xfrm flipH="1" flipV="1">
              <a:off x="5397120" y="746999"/>
              <a:ext cx="291240" cy="626040"/>
            </a:xfrm>
            <a:prstGeom prst="straightConnector1">
              <a:avLst/>
            </a:prstGeom>
            <a:noFill/>
            <a:ln w="25560">
              <a:solidFill>
                <a:srgbClr val="FF0000"/>
              </a:solidFill>
              <a:prstDash val="solid"/>
              <a:miter/>
              <a:tailEnd type="arrow"/>
            </a:ln>
          </p:spPr>
        </p:cxnSp>
        <p:sp>
          <p:nvSpPr>
            <p:cNvPr id="6" name="任意多边形: 形状 5">
              <a:extLst>
                <a:ext uri="{FF2B5EF4-FFF2-40B4-BE49-F238E27FC236}">
                  <a16:creationId xmlns:a16="http://schemas.microsoft.com/office/drawing/2014/main" id="{F0AC104A-43A4-44D0-B1E9-9288ECD94F0E}"/>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7" name="直接箭头连接符 6">
              <a:extLst>
                <a:ext uri="{FF2B5EF4-FFF2-40B4-BE49-F238E27FC236}">
                  <a16:creationId xmlns:a16="http://schemas.microsoft.com/office/drawing/2014/main" id="{8A211520-8108-4F11-AADA-6F43D0CEB729}"/>
                </a:ext>
              </a:extLst>
            </p:cNvPr>
            <p:cNvCxnSpPr>
              <a:stCxn id="6"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8" name="直接箭头连接符 7">
              <a:extLst>
                <a:ext uri="{FF2B5EF4-FFF2-40B4-BE49-F238E27FC236}">
                  <a16:creationId xmlns:a16="http://schemas.microsoft.com/office/drawing/2014/main" id="{D8DA07FF-7BB8-4966-A09F-9C46D874CF15}"/>
                </a:ext>
              </a:extLst>
            </p:cNvPr>
            <p:cNvCxnSpPr>
              <a:stCxn id="6"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9" name="任意多边形: 形状 8">
              <a:extLst>
                <a:ext uri="{FF2B5EF4-FFF2-40B4-BE49-F238E27FC236}">
                  <a16:creationId xmlns:a16="http://schemas.microsoft.com/office/drawing/2014/main" id="{38D1E2BB-F903-4036-AD83-F172DC3F0005}"/>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10" name="直接箭头连接符 9">
              <a:extLst>
                <a:ext uri="{FF2B5EF4-FFF2-40B4-BE49-F238E27FC236}">
                  <a16:creationId xmlns:a16="http://schemas.microsoft.com/office/drawing/2014/main" id="{519785CD-70AC-438D-B737-AF02D2AC59FD}"/>
                </a:ext>
              </a:extLst>
            </p:cNvPr>
            <p:cNvCxnSpPr>
              <a:stCxn id="9"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11" name="任意多边形: 形状 10">
            <a:extLst>
              <a:ext uri="{FF2B5EF4-FFF2-40B4-BE49-F238E27FC236}">
                <a16:creationId xmlns:a16="http://schemas.microsoft.com/office/drawing/2014/main" id="{0D001530-DA2F-4F70-987B-E0A591039A1C}"/>
              </a:ext>
            </a:extLst>
          </p:cNvPr>
          <p:cNvSpPr/>
          <p:nvPr/>
        </p:nvSpPr>
        <p:spPr>
          <a:xfrm>
            <a:off x="5964120" y="27000"/>
            <a:ext cx="279252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2" name="任意多边形: 形状 11">
            <a:extLst>
              <a:ext uri="{FF2B5EF4-FFF2-40B4-BE49-F238E27FC236}">
                <a16:creationId xmlns:a16="http://schemas.microsoft.com/office/drawing/2014/main" id="{C2B97C68-9F7D-4A0E-94FB-4C6506F7C462}"/>
              </a:ext>
            </a:extLst>
          </p:cNvPr>
          <p:cNvSpPr/>
          <p:nvPr/>
        </p:nvSpPr>
        <p:spPr>
          <a:xfrm>
            <a:off x="4824360" y="27000"/>
            <a:ext cx="1139760"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3" name="任意多边形: 形状 12">
            <a:extLst>
              <a:ext uri="{FF2B5EF4-FFF2-40B4-BE49-F238E27FC236}">
                <a16:creationId xmlns:a16="http://schemas.microsoft.com/office/drawing/2014/main" id="{531793F4-F4DE-4ADE-9341-99AAA492795A}"/>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dirty="0">
                <a:ln>
                  <a:noFill/>
                </a:ln>
                <a:solidFill>
                  <a:srgbClr val="000000"/>
                </a:solidFill>
                <a:latin typeface="Constantia" pitchFamily="18"/>
                <a:ea typeface="Droid Sans Fallback" pitchFamily="34"/>
                <a:cs typeface="Droid Sans Fallback" pitchFamily="34"/>
              </a:rPr>
              <a:t>1. Cast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dirty="0">
                <a:ln>
                  <a:noFill/>
                </a:ln>
                <a:solidFill>
                  <a:srgbClr val="000000"/>
                </a:solidFill>
                <a:latin typeface="Constantia" pitchFamily="18"/>
                <a:ea typeface="Droid Sans Fallback" pitchFamily="34"/>
                <a:cs typeface="Droid Sans Fallback" pitchFamily="34"/>
              </a:rPr>
              <a:t>Electromagnetic wave information</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dirty="0">
              <a:ln>
                <a:noFill/>
              </a:ln>
              <a:solidFill>
                <a:srgbClr val="000000"/>
              </a:solidFill>
              <a:latin typeface="Constantia" pitchFamily="18"/>
              <a:ea typeface="Droid Sans Fallback" pitchFamily="34"/>
              <a:cs typeface="Droid Sans Fallback" pitchFamily="34"/>
            </a:endParaRPr>
          </a:p>
        </p:txBody>
      </p:sp>
      <p:pic>
        <p:nvPicPr>
          <p:cNvPr id="14" name="">
            <a:extLst>
              <a:ext uri="{FF2B5EF4-FFF2-40B4-BE49-F238E27FC236}">
                <a16:creationId xmlns:a16="http://schemas.microsoft.com/office/drawing/2014/main" id="{2D913193-AC7C-47CF-AB61-2BC8519E6E24}"/>
              </a:ext>
            </a:extLst>
          </p:cNvPr>
          <p:cNvPicPr>
            <a:picLocks noChangeAspect="1"/>
          </p:cNvPicPr>
          <p:nvPr/>
        </p:nvPicPr>
        <p:blipFill>
          <a:blip r:embed="rId4">
            <a:lum/>
            <a:alphaModFix/>
          </a:blip>
          <a:srcRect/>
          <a:stretch>
            <a:fillRect/>
          </a:stretch>
        </p:blipFill>
        <p:spPr>
          <a:xfrm>
            <a:off x="1101600" y="2584440"/>
            <a:ext cx="7658280" cy="2552760"/>
          </a:xfrm>
          <a:prstGeom prst="rect">
            <a:avLst/>
          </a:prstGeom>
          <a:noFill/>
          <a:ln>
            <a:noFill/>
          </a:ln>
        </p:spPr>
      </p:pic>
      <p:sp>
        <p:nvSpPr>
          <p:cNvPr id="15" name="任意多边形: 形状 14">
            <a:extLst>
              <a:ext uri="{FF2B5EF4-FFF2-40B4-BE49-F238E27FC236}">
                <a16:creationId xmlns:a16="http://schemas.microsoft.com/office/drawing/2014/main" id="{779B0F1E-58FB-4A4F-A23C-192B1FD2E69D}"/>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sp>
        <p:nvSpPr>
          <p:cNvPr id="16" name="矩形 15">
            <a:extLst>
              <a:ext uri="{FF2B5EF4-FFF2-40B4-BE49-F238E27FC236}">
                <a16:creationId xmlns:a16="http://schemas.microsoft.com/office/drawing/2014/main" id="{F3FEA2C6-0A93-4E75-8921-C95319C62E55}"/>
              </a:ext>
            </a:extLst>
          </p:cNvPr>
          <p:cNvSpPr/>
          <p:nvPr/>
        </p:nvSpPr>
        <p:spPr>
          <a:xfrm>
            <a:off x="822240" y="5045210"/>
            <a:ext cx="6319078" cy="874214"/>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ea typeface="仿宋_GB2312"/>
              </a:rPr>
              <a:t>（</a:t>
            </a:r>
            <a:r>
              <a:rPr lang="en-US" altLang="zh-CN" kern="100" dirty="0">
                <a:latin typeface="Times New Roman" panose="02020603050405020304" pitchFamily="18" charset="0"/>
                <a:ea typeface="仿宋_GB2312"/>
              </a:rPr>
              <a:t>1</a:t>
            </a:r>
            <a:r>
              <a:rPr lang="zh-CN" altLang="zh-CN" kern="100" dirty="0">
                <a:latin typeface="Times New Roman" panose="02020603050405020304" pitchFamily="18" charset="0"/>
                <a:ea typeface="仿宋_GB2312"/>
              </a:rPr>
              <a:t>）我们从发射平面投射了代表方向性光源波阵面的光线网格。每条射线都携带使用相量表示的波信息。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C66C052F-66A4-411A-9356-8D019B448B51}"/>
              </a:ext>
            </a:extLst>
          </p:cNvPr>
          <p:cNvPicPr>
            <a:picLocks noChangeAspect="1"/>
          </p:cNvPicPr>
          <p:nvPr/>
        </p:nvPicPr>
        <p:blipFill>
          <a:blip r:embed="rId3">
            <a:lum/>
            <a:alphaModFix/>
          </a:blip>
          <a:srcRect/>
          <a:stretch>
            <a:fillRect/>
          </a:stretch>
        </p:blipFill>
        <p:spPr>
          <a:xfrm>
            <a:off x="1060560" y="2567160"/>
            <a:ext cx="7772400" cy="2590560"/>
          </a:xfrm>
          <a:prstGeom prst="rect">
            <a:avLst/>
          </a:prstGeom>
          <a:noFill/>
          <a:ln>
            <a:noFill/>
          </a:ln>
        </p:spPr>
      </p:pic>
      <p:sp>
        <p:nvSpPr>
          <p:cNvPr id="3" name="任意多边形: 形状 2">
            <a:extLst>
              <a:ext uri="{FF2B5EF4-FFF2-40B4-BE49-F238E27FC236}">
                <a16:creationId xmlns:a16="http://schemas.microsoft.com/office/drawing/2014/main" id="{27F918A0-EAEC-4DF4-B6C9-ABBD49D68FF7}"/>
              </a:ext>
            </a:extLst>
          </p:cNvPr>
          <p:cNvSpPr/>
          <p:nvPr/>
        </p:nvSpPr>
        <p:spPr>
          <a:xfrm>
            <a:off x="1201679" y="1417680"/>
            <a:ext cx="7485119" cy="470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0" marR="0" lvl="0" indent="0" algn="l" rtl="0" hangingPunct="1">
              <a:lnSpc>
                <a:spcPct val="100000"/>
              </a:lnSpc>
              <a:spcBef>
                <a:spcPts val="697"/>
              </a:spcBef>
              <a:spcAft>
                <a:spcPts val="0"/>
              </a:spcAft>
              <a:buClr>
                <a:srgbClr val="17375E"/>
              </a:buClr>
              <a:buSzPct val="75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0" i="0" u="none" strike="noStrike" baseline="0">
                <a:ln>
                  <a:noFill/>
                </a:ln>
                <a:solidFill>
                  <a:srgbClr val="000000"/>
                </a:solidFill>
                <a:latin typeface="Constantia" pitchFamily="18"/>
                <a:ea typeface="Droid Sans Fallback" pitchFamily="34"/>
                <a:cs typeface="Droid Sans Fallback" pitchFamily="34"/>
              </a:rPr>
              <a:t>1. Cast</a:t>
            </a:r>
          </a:p>
          <a:p>
            <a:pPr marL="0" marR="0" lvl="1" indent="0" algn="l" rtl="0" hangingPunct="1">
              <a:lnSpc>
                <a:spcPct val="100000"/>
              </a:lnSpc>
              <a:spcBef>
                <a:spcPts val="598"/>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0" i="0" u="none" strike="noStrike" baseline="0">
                <a:ln>
                  <a:noFill/>
                </a:ln>
                <a:solidFill>
                  <a:srgbClr val="000000"/>
                </a:solidFill>
                <a:latin typeface="Constantia" pitchFamily="18"/>
                <a:ea typeface="Droid Sans Fallback" pitchFamily="34"/>
                <a:cs typeface="Droid Sans Fallback" pitchFamily="34"/>
              </a:rPr>
              <a:t>Electromagnetic wave information</a:t>
            </a: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a:p>
            <a:pPr marL="736559" marR="0" lvl="1" indent="-279360" algn="l" rtl="0" hangingPunct="1">
              <a:lnSpc>
                <a:spcPct val="100000"/>
              </a:lnSpc>
              <a:spcBef>
                <a:spcPts val="598"/>
              </a:spcBef>
              <a:spcAft>
                <a:spcPts val="0"/>
              </a:spcAft>
              <a:buNone/>
              <a:tabLst>
                <a:tab pos="736559" algn="l"/>
                <a:tab pos="1185478" algn="l"/>
                <a:tab pos="1634758" algn="l"/>
                <a:tab pos="2084039" algn="l"/>
                <a:tab pos="2533319" algn="l"/>
                <a:tab pos="2982599" algn="l"/>
                <a:tab pos="3431879" algn="l"/>
                <a:tab pos="3881159" algn="l"/>
                <a:tab pos="4330439" algn="l"/>
                <a:tab pos="4779718" algn="l"/>
                <a:tab pos="5228999" algn="l"/>
                <a:tab pos="5678278" algn="l"/>
                <a:tab pos="6127559" algn="l"/>
                <a:tab pos="6576839" algn="l"/>
                <a:tab pos="7026119" algn="l"/>
                <a:tab pos="7475399" algn="l"/>
                <a:tab pos="7924679" algn="l"/>
                <a:tab pos="8373959" algn="l"/>
                <a:tab pos="8823238" algn="l"/>
                <a:tab pos="9272519" algn="l"/>
                <a:tab pos="9721799" algn="l"/>
              </a:tabLst>
            </a:pPr>
            <a:endParaRPr lang="en-US" sz="2400" b="0" i="0" u="none" strike="noStrike" baseline="0">
              <a:ln>
                <a:noFill/>
              </a:ln>
              <a:solidFill>
                <a:srgbClr val="000000"/>
              </a:solidFill>
              <a:latin typeface="Constantia" pitchFamily="18"/>
              <a:ea typeface="Droid Sans Fallback" pitchFamily="34"/>
              <a:cs typeface="Droid Sans Fallback" pitchFamily="34"/>
            </a:endParaRPr>
          </a:p>
        </p:txBody>
      </p:sp>
      <p:sp>
        <p:nvSpPr>
          <p:cNvPr id="4" name="任意多边形: 形状 3">
            <a:extLst>
              <a:ext uri="{FF2B5EF4-FFF2-40B4-BE49-F238E27FC236}">
                <a16:creationId xmlns:a16="http://schemas.microsoft.com/office/drawing/2014/main" id="{B31DA801-68DB-4CD3-BD02-F84BEDC1AF04}"/>
              </a:ext>
            </a:extLst>
          </p:cNvPr>
          <p:cNvSpPr/>
          <p:nvPr/>
        </p:nvSpPr>
        <p:spPr>
          <a:xfrm>
            <a:off x="3618000" y="2622600"/>
            <a:ext cx="170171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a:ln>
                  <a:noFill/>
                </a:ln>
                <a:solidFill>
                  <a:srgbClr val="000000"/>
                </a:solidFill>
                <a:latin typeface="Arial" pitchFamily="34"/>
                <a:ea typeface="Arial" pitchFamily="34"/>
                <a:cs typeface="Arial" pitchFamily="34"/>
              </a:rPr>
              <a:t>Vertical phasor</a:t>
            </a:r>
          </a:p>
        </p:txBody>
      </p:sp>
      <p:sp>
        <p:nvSpPr>
          <p:cNvPr id="5" name="任意多边形: 形状 4">
            <a:extLst>
              <a:ext uri="{FF2B5EF4-FFF2-40B4-BE49-F238E27FC236}">
                <a16:creationId xmlns:a16="http://schemas.microsoft.com/office/drawing/2014/main" id="{8E404B27-C23C-4472-BDEE-9B5DC0E2229D}"/>
              </a:ext>
            </a:extLst>
          </p:cNvPr>
          <p:cNvSpPr/>
          <p:nvPr/>
        </p:nvSpPr>
        <p:spPr>
          <a:xfrm>
            <a:off x="2776680" y="4581360"/>
            <a:ext cx="1966680"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dirty="0">
                <a:ln>
                  <a:noFill/>
                </a:ln>
                <a:solidFill>
                  <a:srgbClr val="000000"/>
                </a:solidFill>
                <a:latin typeface="Arial" pitchFamily="34"/>
                <a:ea typeface="Arial" pitchFamily="34"/>
                <a:cs typeface="Arial" pitchFamily="34"/>
              </a:rPr>
              <a:t>Horizontal </a:t>
            </a:r>
            <a:r>
              <a:rPr lang="es-ES" sz="1800" b="0" i="0" u="none" strike="noStrike" baseline="0" dirty="0" err="1">
                <a:ln>
                  <a:noFill/>
                </a:ln>
                <a:solidFill>
                  <a:srgbClr val="000000"/>
                </a:solidFill>
                <a:latin typeface="Arial" pitchFamily="34"/>
                <a:ea typeface="Arial" pitchFamily="34"/>
                <a:cs typeface="Arial" pitchFamily="34"/>
              </a:rPr>
              <a:t>phasor</a:t>
            </a:r>
            <a:endParaRPr lang="es-ES" sz="1800" b="0" i="0" u="none" strike="noStrike" baseline="0" dirty="0">
              <a:ln>
                <a:noFill/>
              </a:ln>
              <a:solidFill>
                <a:srgbClr val="000000"/>
              </a:solidFill>
              <a:latin typeface="Arial" pitchFamily="34"/>
              <a:ea typeface="Arial" pitchFamily="34"/>
              <a:cs typeface="Arial" pitchFamily="34"/>
            </a:endParaRPr>
          </a:p>
        </p:txBody>
      </p:sp>
      <p:sp>
        <p:nvSpPr>
          <p:cNvPr id="6" name="任意多边形: 形状 5">
            <a:extLst>
              <a:ext uri="{FF2B5EF4-FFF2-40B4-BE49-F238E27FC236}">
                <a16:creationId xmlns:a16="http://schemas.microsoft.com/office/drawing/2014/main" id="{8AEEDDB9-DC70-4110-A5F2-1479FBBE4AD7}"/>
              </a:ext>
            </a:extLst>
          </p:cNvPr>
          <p:cNvSpPr/>
          <p:nvPr/>
        </p:nvSpPr>
        <p:spPr>
          <a:xfrm>
            <a:off x="1462319" y="3557520"/>
            <a:ext cx="129492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dirty="0">
                <a:ln>
                  <a:noFill/>
                </a:ln>
                <a:solidFill>
                  <a:srgbClr val="000000"/>
                </a:solidFill>
                <a:latin typeface="Arial" pitchFamily="34"/>
                <a:ea typeface="Arial" pitchFamily="34"/>
                <a:cs typeface="Arial" pitchFamily="34"/>
              </a:rPr>
              <a:t>Coordinate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800" b="0" i="0" u="none" strike="noStrike" baseline="0" dirty="0">
                <a:ln>
                  <a:noFill/>
                </a:ln>
                <a:solidFill>
                  <a:srgbClr val="000000"/>
                </a:solidFill>
                <a:latin typeface="Arial" pitchFamily="34"/>
                <a:ea typeface="Arial" pitchFamily="34"/>
                <a:cs typeface="Arial" pitchFamily="34"/>
              </a:rPr>
              <a:t>system</a:t>
            </a:r>
          </a:p>
        </p:txBody>
      </p:sp>
      <p:sp>
        <p:nvSpPr>
          <p:cNvPr id="7" name="任意多边形: 形状 6">
            <a:extLst>
              <a:ext uri="{FF2B5EF4-FFF2-40B4-BE49-F238E27FC236}">
                <a16:creationId xmlns:a16="http://schemas.microsoft.com/office/drawing/2014/main" id="{3AF38CF0-21A2-4A5C-B86D-696476DBC01D}"/>
              </a:ext>
            </a:extLst>
          </p:cNvPr>
          <p:cNvSpPr/>
          <p:nvPr/>
        </p:nvSpPr>
        <p:spPr>
          <a:xfrm>
            <a:off x="5391000" y="4700520"/>
            <a:ext cx="1384559" cy="368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s-ES" sz="1800" b="0" i="0" u="none" strike="noStrike" baseline="0" dirty="0" err="1">
                <a:ln>
                  <a:noFill/>
                </a:ln>
                <a:solidFill>
                  <a:srgbClr val="000000"/>
                </a:solidFill>
                <a:latin typeface="Arial" pitchFamily="34"/>
                <a:ea typeface="Arial" pitchFamily="34"/>
                <a:cs typeface="Arial" pitchFamily="34"/>
              </a:rPr>
              <a:t>Wavelength</a:t>
            </a:r>
            <a:endParaRPr lang="es-ES" sz="1800" b="0" i="0" u="none" strike="noStrike" baseline="0" dirty="0">
              <a:ln>
                <a:noFill/>
              </a:ln>
              <a:solidFill>
                <a:srgbClr val="000000"/>
              </a:solidFill>
              <a:latin typeface="Arial" pitchFamily="34"/>
              <a:ea typeface="Arial" pitchFamily="34"/>
              <a:cs typeface="Arial" pitchFamily="34"/>
            </a:endParaRPr>
          </a:p>
        </p:txBody>
      </p:sp>
      <p:sp>
        <p:nvSpPr>
          <p:cNvPr id="8" name="直接连接符 7">
            <a:extLst>
              <a:ext uri="{FF2B5EF4-FFF2-40B4-BE49-F238E27FC236}">
                <a16:creationId xmlns:a16="http://schemas.microsoft.com/office/drawing/2014/main" id="{BC506E3D-D342-478E-A95D-098059A2A630}"/>
              </a:ext>
            </a:extLst>
          </p:cNvPr>
          <p:cNvSpPr/>
          <p:nvPr/>
        </p:nvSpPr>
        <p:spPr>
          <a:xfrm>
            <a:off x="5613480" y="3863879"/>
            <a:ext cx="15839" cy="836641"/>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9" name="直接连接符 8">
            <a:extLst>
              <a:ext uri="{FF2B5EF4-FFF2-40B4-BE49-F238E27FC236}">
                <a16:creationId xmlns:a16="http://schemas.microsoft.com/office/drawing/2014/main" id="{62849614-8856-474D-A2DA-0C06EA33545D}"/>
              </a:ext>
            </a:extLst>
          </p:cNvPr>
          <p:cNvSpPr/>
          <p:nvPr/>
        </p:nvSpPr>
        <p:spPr>
          <a:xfrm>
            <a:off x="6450120" y="3881520"/>
            <a:ext cx="15839" cy="836640"/>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0" name="直接连接符 9">
            <a:extLst>
              <a:ext uri="{FF2B5EF4-FFF2-40B4-BE49-F238E27FC236}">
                <a16:creationId xmlns:a16="http://schemas.microsoft.com/office/drawing/2014/main" id="{88716492-0054-46C5-9A2D-45302D9A52E4}"/>
              </a:ext>
            </a:extLst>
          </p:cNvPr>
          <p:cNvSpPr/>
          <p:nvPr/>
        </p:nvSpPr>
        <p:spPr>
          <a:xfrm flipH="1">
            <a:off x="4016160" y="2933639"/>
            <a:ext cx="220680" cy="303121"/>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1" name="直接连接符 10">
            <a:extLst>
              <a:ext uri="{FF2B5EF4-FFF2-40B4-BE49-F238E27FC236}">
                <a16:creationId xmlns:a16="http://schemas.microsoft.com/office/drawing/2014/main" id="{A80225A4-4424-4FE5-9E8F-9EE6B71E5C80}"/>
              </a:ext>
            </a:extLst>
          </p:cNvPr>
          <p:cNvSpPr/>
          <p:nvPr/>
        </p:nvSpPr>
        <p:spPr>
          <a:xfrm>
            <a:off x="3355920" y="4052879"/>
            <a:ext cx="1800" cy="528481"/>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2" name="直接连接符 11">
            <a:extLst>
              <a:ext uri="{FF2B5EF4-FFF2-40B4-BE49-F238E27FC236}">
                <a16:creationId xmlns:a16="http://schemas.microsoft.com/office/drawing/2014/main" id="{017584E3-B6B4-436F-AD88-47660FE72A5D}"/>
              </a:ext>
            </a:extLst>
          </p:cNvPr>
          <p:cNvSpPr/>
          <p:nvPr/>
        </p:nvSpPr>
        <p:spPr>
          <a:xfrm flipH="1">
            <a:off x="2763360" y="3745080"/>
            <a:ext cx="112680" cy="1440"/>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3" name="直接连接符 12">
            <a:extLst>
              <a:ext uri="{FF2B5EF4-FFF2-40B4-BE49-F238E27FC236}">
                <a16:creationId xmlns:a16="http://schemas.microsoft.com/office/drawing/2014/main" id="{199313CB-7A50-4182-B426-F983C6E0FDC2}"/>
              </a:ext>
            </a:extLst>
          </p:cNvPr>
          <p:cNvSpPr/>
          <p:nvPr/>
        </p:nvSpPr>
        <p:spPr>
          <a:xfrm>
            <a:off x="5629319" y="4581360"/>
            <a:ext cx="820801" cy="1799"/>
          </a:xfrm>
          <a:prstGeom prst="line">
            <a:avLst/>
          </a:prstGeom>
          <a:noFill/>
          <a:ln w="9360">
            <a:solidFill>
              <a:srgbClr val="4A7EBB"/>
            </a:solidFill>
            <a:prstDash val="solid"/>
            <a:miter/>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14" name="任意多边形: 形状 13">
            <a:extLst>
              <a:ext uri="{FF2B5EF4-FFF2-40B4-BE49-F238E27FC236}">
                <a16:creationId xmlns:a16="http://schemas.microsoft.com/office/drawing/2014/main" id="{2DF5D4F0-94D5-425C-BC51-30DA0E8B7DE9}"/>
              </a:ext>
            </a:extLst>
          </p:cNvPr>
          <p:cNvSpPr/>
          <p:nvPr/>
        </p:nvSpPr>
        <p:spPr>
          <a:xfrm>
            <a:off x="725399" y="439559"/>
            <a:ext cx="8034480" cy="947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SCATTERING PROFILE</a:t>
            </a:r>
          </a:p>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800" b="1" i="0" u="none" strike="noStrike" baseline="0">
                <a:ln>
                  <a:noFill/>
                </a:ln>
                <a:solidFill>
                  <a:srgbClr val="4F81BD"/>
                </a:solidFill>
                <a:latin typeface="Arial" pitchFamily="34"/>
                <a:ea typeface="Arial" pitchFamily="34"/>
                <a:cs typeface="Arial" pitchFamily="34"/>
              </a:rPr>
              <a:t>SIMULATION</a:t>
            </a:r>
          </a:p>
        </p:txBody>
      </p:sp>
      <p:grpSp>
        <p:nvGrpSpPr>
          <p:cNvPr id="15" name="组合 14">
            <a:extLst>
              <a:ext uri="{FF2B5EF4-FFF2-40B4-BE49-F238E27FC236}">
                <a16:creationId xmlns:a16="http://schemas.microsoft.com/office/drawing/2014/main" id="{6897E136-4C16-4CCB-819B-33B75ABF7283}"/>
              </a:ext>
            </a:extLst>
          </p:cNvPr>
          <p:cNvGrpSpPr/>
          <p:nvPr/>
        </p:nvGrpSpPr>
        <p:grpSpPr>
          <a:xfrm>
            <a:off x="4856040" y="66600"/>
            <a:ext cx="3894120" cy="1616760"/>
            <a:chOff x="4856040" y="66600"/>
            <a:chExt cx="3894120" cy="1616760"/>
          </a:xfrm>
        </p:grpSpPr>
        <p:pic>
          <p:nvPicPr>
            <p:cNvPr id="16" name="">
              <a:extLst>
                <a:ext uri="{FF2B5EF4-FFF2-40B4-BE49-F238E27FC236}">
                  <a16:creationId xmlns:a16="http://schemas.microsoft.com/office/drawing/2014/main" id="{8DFFE3CB-5D42-4641-8F01-7E2D9B920588}"/>
                </a:ext>
              </a:extLst>
            </p:cNvPr>
            <p:cNvPicPr>
              <a:picLocks noChangeAspect="1"/>
            </p:cNvPicPr>
            <p:nvPr/>
          </p:nvPicPr>
          <p:blipFill>
            <a:blip r:embed="rId4">
              <a:lum/>
              <a:alphaModFix/>
            </a:blip>
            <a:srcRect/>
            <a:stretch>
              <a:fillRect/>
            </a:stretch>
          </p:blipFill>
          <p:spPr>
            <a:xfrm>
              <a:off x="4915080" y="66600"/>
              <a:ext cx="3835080" cy="1606680"/>
            </a:xfrm>
            <a:prstGeom prst="rect">
              <a:avLst/>
            </a:prstGeom>
            <a:noFill/>
            <a:ln>
              <a:noFill/>
            </a:ln>
          </p:spPr>
        </p:pic>
        <p:sp>
          <p:nvSpPr>
            <p:cNvPr id="17" name="任意多边形: 形状 16">
              <a:extLst>
                <a:ext uri="{FF2B5EF4-FFF2-40B4-BE49-F238E27FC236}">
                  <a16:creationId xmlns:a16="http://schemas.microsoft.com/office/drawing/2014/main" id="{1E021BD3-1DB8-45A6-9720-184BC96B4C68}"/>
                </a:ext>
              </a:extLst>
            </p:cNvPr>
            <p:cNvSpPr/>
            <p:nvPr/>
          </p:nvSpPr>
          <p:spPr>
            <a:xfrm>
              <a:off x="4856040" y="1373039"/>
              <a:ext cx="166499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457200" marR="0" lvl="0" indent="-451079" algn="l" rtl="0" hangingPunct="1">
                <a:lnSpc>
                  <a:spcPct val="100000"/>
                </a:lnSpc>
                <a:spcBef>
                  <a:spcPts val="0"/>
                </a:spcBef>
                <a:spcAft>
                  <a:spcPts val="0"/>
                </a:spcAft>
                <a:buNone/>
                <a:tabLst>
                  <a:tab pos="457200" algn="l"/>
                  <a:tab pos="906119" algn="l"/>
                  <a:tab pos="1355399" algn="l"/>
                  <a:tab pos="1804680" algn="l"/>
                  <a:tab pos="2253960" algn="l"/>
                  <a:tab pos="2703240" algn="l"/>
                  <a:tab pos="3152520" algn="l"/>
                  <a:tab pos="3601800" algn="l"/>
                  <a:tab pos="4051080" algn="l"/>
                  <a:tab pos="4500359" algn="l"/>
                  <a:tab pos="4949640" algn="l"/>
                  <a:tab pos="5398919" algn="l"/>
                  <a:tab pos="5848200" algn="l"/>
                  <a:tab pos="6297480" algn="l"/>
                  <a:tab pos="6746760" algn="l"/>
                  <a:tab pos="7196040" algn="l"/>
                  <a:tab pos="7645320" algn="l"/>
                  <a:tab pos="8094600" algn="l"/>
                  <a:tab pos="8543879" algn="l"/>
                  <a:tab pos="8993160" algn="l"/>
                  <a:tab pos="9442440" algn="l"/>
                </a:tabLst>
              </a:pPr>
              <a:r>
                <a:rPr lang="en-US" sz="1400" b="0" i="0" u="none" strike="noStrike" baseline="0">
                  <a:ln>
                    <a:noFill/>
                  </a:ln>
                  <a:solidFill>
                    <a:srgbClr val="000000"/>
                  </a:solidFill>
                  <a:latin typeface="Times New Roman" pitchFamily="18"/>
                  <a:ea typeface="Times New Roman" pitchFamily="18"/>
                  <a:cs typeface="Times New Roman" pitchFamily="18"/>
                </a:rPr>
                <a:t>1. </a:t>
              </a:r>
              <a:r>
                <a:rPr lang="en-US" sz="1400" b="0" i="0" u="none" strike="noStrike" baseline="0">
                  <a:ln>
                    <a:noFill/>
                  </a:ln>
                  <a:solidFill>
                    <a:srgbClr val="000000"/>
                  </a:solidFill>
                  <a:latin typeface="Constantia" pitchFamily="18"/>
                  <a:ea typeface="Arial" pitchFamily="34"/>
                  <a:cs typeface="Arial" pitchFamily="34"/>
                </a:rPr>
                <a:t>Cast</a:t>
              </a:r>
            </a:p>
          </p:txBody>
        </p:sp>
        <p:cxnSp>
          <p:nvCxnSpPr>
            <p:cNvPr id="18" name="直接箭头连接符 17">
              <a:extLst>
                <a:ext uri="{FF2B5EF4-FFF2-40B4-BE49-F238E27FC236}">
                  <a16:creationId xmlns:a16="http://schemas.microsoft.com/office/drawing/2014/main" id="{2107E592-3F7C-479A-A425-DF7BBFF8AAD9}"/>
                </a:ext>
              </a:extLst>
            </p:cNvPr>
            <p:cNvCxnSpPr>
              <a:stCxn id="17" idx="0"/>
            </p:cNvCxnSpPr>
            <p:nvPr/>
          </p:nvCxnSpPr>
          <p:spPr>
            <a:xfrm flipH="1" flipV="1">
              <a:off x="5397120" y="746999"/>
              <a:ext cx="291240" cy="626040"/>
            </a:xfrm>
            <a:prstGeom prst="straightConnector1">
              <a:avLst/>
            </a:prstGeom>
            <a:noFill/>
            <a:ln w="25560">
              <a:solidFill>
                <a:srgbClr val="FF0000"/>
              </a:solidFill>
              <a:prstDash val="solid"/>
              <a:miter/>
              <a:tailEnd type="arrow"/>
            </a:ln>
          </p:spPr>
        </p:cxnSp>
        <p:sp>
          <p:nvSpPr>
            <p:cNvPr id="19" name="任意多边形: 形状 18">
              <a:extLst>
                <a:ext uri="{FF2B5EF4-FFF2-40B4-BE49-F238E27FC236}">
                  <a16:creationId xmlns:a16="http://schemas.microsoft.com/office/drawing/2014/main" id="{CE6F5FFE-14F0-4835-BFC8-593E550DEE51}"/>
                </a:ext>
              </a:extLst>
            </p:cNvPr>
            <p:cNvSpPr/>
            <p:nvPr/>
          </p:nvSpPr>
          <p:spPr>
            <a:xfrm>
              <a:off x="6085799" y="1376280"/>
              <a:ext cx="1055519"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2. </a:t>
              </a:r>
              <a:r>
                <a:rPr lang="en-US" sz="1400" b="0" i="0" u="none" strike="noStrike" baseline="0">
                  <a:ln>
                    <a:noFill/>
                  </a:ln>
                  <a:solidFill>
                    <a:srgbClr val="000000"/>
                  </a:solidFill>
                  <a:latin typeface="Constantia" pitchFamily="18"/>
                  <a:ea typeface="Arial" pitchFamily="34"/>
                  <a:cs typeface="Arial" pitchFamily="34"/>
                </a:rPr>
                <a:t>Interact</a:t>
              </a:r>
            </a:p>
          </p:txBody>
        </p:sp>
        <p:cxnSp>
          <p:nvCxnSpPr>
            <p:cNvPr id="20" name="直接箭头连接符 19">
              <a:extLst>
                <a:ext uri="{FF2B5EF4-FFF2-40B4-BE49-F238E27FC236}">
                  <a16:creationId xmlns:a16="http://schemas.microsoft.com/office/drawing/2014/main" id="{B19C0E36-22C8-487D-AABD-FA6DD6795AA5}"/>
                </a:ext>
              </a:extLst>
            </p:cNvPr>
            <p:cNvCxnSpPr>
              <a:stCxn id="19" idx="0"/>
            </p:cNvCxnSpPr>
            <p:nvPr/>
          </p:nvCxnSpPr>
          <p:spPr>
            <a:xfrm flipH="1" flipV="1">
              <a:off x="5873400" y="677520"/>
              <a:ext cx="740160" cy="698760"/>
            </a:xfrm>
            <a:prstGeom prst="straightConnector1">
              <a:avLst/>
            </a:prstGeom>
            <a:noFill/>
            <a:ln w="25560">
              <a:solidFill>
                <a:srgbClr val="FF0000"/>
              </a:solidFill>
              <a:prstDash val="solid"/>
              <a:miter/>
              <a:tailEnd type="arrow"/>
            </a:ln>
          </p:spPr>
        </p:cxnSp>
        <p:cxnSp>
          <p:nvCxnSpPr>
            <p:cNvPr id="21" name="直接箭头连接符 20">
              <a:extLst>
                <a:ext uri="{FF2B5EF4-FFF2-40B4-BE49-F238E27FC236}">
                  <a16:creationId xmlns:a16="http://schemas.microsoft.com/office/drawing/2014/main" id="{60B0425D-69DB-42AB-9893-D4BED89023D4}"/>
                </a:ext>
              </a:extLst>
            </p:cNvPr>
            <p:cNvCxnSpPr>
              <a:stCxn id="19" idx="0"/>
            </p:cNvCxnSpPr>
            <p:nvPr/>
          </p:nvCxnSpPr>
          <p:spPr>
            <a:xfrm flipV="1">
              <a:off x="6613560" y="577440"/>
              <a:ext cx="360" cy="798840"/>
            </a:xfrm>
            <a:prstGeom prst="straightConnector1">
              <a:avLst/>
            </a:prstGeom>
            <a:noFill/>
            <a:ln w="25560">
              <a:solidFill>
                <a:srgbClr val="FF0000"/>
              </a:solidFill>
              <a:prstDash val="solid"/>
              <a:miter/>
              <a:tailEnd type="arrow"/>
            </a:ln>
          </p:spPr>
        </p:cxnSp>
        <p:sp>
          <p:nvSpPr>
            <p:cNvPr id="22" name="任意多边形: 形状 21">
              <a:extLst>
                <a:ext uri="{FF2B5EF4-FFF2-40B4-BE49-F238E27FC236}">
                  <a16:creationId xmlns:a16="http://schemas.microsoft.com/office/drawing/2014/main" id="{D1A31962-3A43-427E-B0F7-A437879EF230}"/>
                </a:ext>
              </a:extLst>
            </p:cNvPr>
            <p:cNvSpPr/>
            <p:nvPr/>
          </p:nvSpPr>
          <p:spPr>
            <a:xfrm>
              <a:off x="7298640" y="1376280"/>
              <a:ext cx="971640" cy="307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imes New Roman" pitchFamily="18"/>
                  <a:ea typeface="Times New Roman" pitchFamily="18"/>
                  <a:cs typeface="Times New Roman" pitchFamily="18"/>
                </a:rPr>
                <a:t>3. </a:t>
              </a:r>
              <a:r>
                <a:rPr lang="en-US" sz="1400" b="0" i="0" u="none" strike="noStrike" baseline="0">
                  <a:ln>
                    <a:noFill/>
                  </a:ln>
                  <a:solidFill>
                    <a:srgbClr val="000000"/>
                  </a:solidFill>
                  <a:latin typeface="Constantia" pitchFamily="18"/>
                  <a:ea typeface="Arial" pitchFamily="34"/>
                  <a:cs typeface="Arial" pitchFamily="34"/>
                </a:rPr>
                <a:t>Collect</a:t>
              </a:r>
            </a:p>
          </p:txBody>
        </p:sp>
        <p:cxnSp>
          <p:nvCxnSpPr>
            <p:cNvPr id="23" name="直接箭头连接符 22">
              <a:extLst>
                <a:ext uri="{FF2B5EF4-FFF2-40B4-BE49-F238E27FC236}">
                  <a16:creationId xmlns:a16="http://schemas.microsoft.com/office/drawing/2014/main" id="{EDA48382-C07D-45C3-8AEE-A45C7E631561}"/>
                </a:ext>
              </a:extLst>
            </p:cNvPr>
            <p:cNvCxnSpPr>
              <a:stCxn id="22" idx="0"/>
            </p:cNvCxnSpPr>
            <p:nvPr/>
          </p:nvCxnSpPr>
          <p:spPr>
            <a:xfrm flipV="1">
              <a:off x="7784280" y="1025280"/>
              <a:ext cx="605880" cy="351000"/>
            </a:xfrm>
            <a:prstGeom prst="straightConnector1">
              <a:avLst/>
            </a:prstGeom>
            <a:noFill/>
            <a:ln w="25560">
              <a:solidFill>
                <a:srgbClr val="FF0000"/>
              </a:solidFill>
              <a:prstDash val="solid"/>
              <a:miter/>
              <a:tailEnd type="arrow"/>
            </a:ln>
          </p:spPr>
        </p:cxnSp>
      </p:grpSp>
      <p:sp>
        <p:nvSpPr>
          <p:cNvPr id="24" name="任意多边形: 形状 23">
            <a:extLst>
              <a:ext uri="{FF2B5EF4-FFF2-40B4-BE49-F238E27FC236}">
                <a16:creationId xmlns:a16="http://schemas.microsoft.com/office/drawing/2014/main" id="{E12AFE62-73AC-4936-A86C-7E91641DB36C}"/>
              </a:ext>
            </a:extLst>
          </p:cNvPr>
          <p:cNvSpPr/>
          <p:nvPr/>
        </p:nvSpPr>
        <p:spPr>
          <a:xfrm>
            <a:off x="5964120" y="27000"/>
            <a:ext cx="2792520" cy="169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0000"/>
            </a:srgbClr>
          </a:solidFill>
          <a:ln>
            <a:noFill/>
            <a:prstDash val="solid"/>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
        <p:nvSpPr>
          <p:cNvPr id="25" name="任意多边形: 形状 24">
            <a:extLst>
              <a:ext uri="{FF2B5EF4-FFF2-40B4-BE49-F238E27FC236}">
                <a16:creationId xmlns:a16="http://schemas.microsoft.com/office/drawing/2014/main" id="{02A6A82A-3972-421F-B318-9FC249D0B100}"/>
              </a:ext>
            </a:extLst>
          </p:cNvPr>
          <p:cNvSpPr/>
          <p:nvPr/>
        </p:nvSpPr>
        <p:spPr>
          <a:xfrm>
            <a:off x="4824360" y="27000"/>
            <a:ext cx="1139760" cy="17654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25560">
            <a:solidFill>
              <a:srgbClr val="385D8A"/>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800" b="0" i="0" u="none" strike="noStrike" baseline="0">
              <a:ln>
                <a:noFill/>
              </a:ln>
              <a:solidFill>
                <a:srgbClr val="000000"/>
              </a:solidFill>
              <a:latin typeface="Arial" pitchFamily="34"/>
              <a:ea typeface="Arial" pitchFamily="34"/>
              <a:cs typeface="Arial" pitchFamily="34"/>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TotalTime>
  <Words>845</Words>
  <Application>Microsoft Office PowerPoint</Application>
  <PresentationFormat>全屏显示(4:3)</PresentationFormat>
  <Paragraphs>211</Paragraphs>
  <Slides>20</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等线</vt:lpstr>
      <vt:lpstr>仿宋</vt:lpstr>
      <vt:lpstr>楷体</vt:lpstr>
      <vt:lpstr>Arial</vt:lpstr>
      <vt:lpstr>Arial Black</vt:lpstr>
      <vt:lpstr>Calibri</vt:lpstr>
      <vt:lpstr>Constantia</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Moving</dc:creator>
  <cp:lastModifiedBy>何 江达</cp:lastModifiedBy>
  <cp:revision>39</cp:revision>
  <dcterms:created xsi:type="dcterms:W3CDTF">2019-12-15T02:15:42Z</dcterms:created>
  <dcterms:modified xsi:type="dcterms:W3CDTF">2019-12-25T08:26:34Z</dcterms:modified>
</cp:coreProperties>
</file>