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1713" r:id="rId5"/>
    <p:sldId id="1749" r:id="rId6"/>
    <p:sldId id="1750" r:id="rId7"/>
    <p:sldId id="1751" r:id="rId8"/>
    <p:sldId id="1752" r:id="rId9"/>
    <p:sldId id="1754" r:id="rId10"/>
    <p:sldId id="1756" r:id="rId11"/>
    <p:sldId id="1755" r:id="rId12"/>
    <p:sldId id="1757" r:id="rId13"/>
    <p:sldId id="1759" r:id="rId14"/>
    <p:sldId id="1758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5" autoAdjust="0"/>
    <p:restoredTop sz="90016" autoAdjust="0"/>
  </p:normalViewPr>
  <p:slideViewPr>
    <p:cSldViewPr snapToGrid="0">
      <p:cViewPr varScale="1">
        <p:scale>
          <a:sx n="102" d="100"/>
          <a:sy n="102" d="100"/>
        </p:scale>
        <p:origin x="546" y="114"/>
      </p:cViewPr>
      <p:guideLst/>
    </p:cSldViewPr>
  </p:slideViewPr>
  <p:outlineViewPr>
    <p:cViewPr>
      <p:scale>
        <a:sx n="33" d="100"/>
        <a:sy n="33" d="100"/>
      </p:scale>
      <p:origin x="0" y="-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active appearance models (</a:t>
            </a:r>
            <a:r>
              <a:rPr lang="en-US" altLang="zh-CN" dirty="0" err="1"/>
              <a:t>aam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hidden</a:t>
            </a:r>
          </a:p>
          <a:p>
            <a:r>
              <a:rPr lang="en-US" altLang="zh-CN" dirty="0"/>
              <a:t>Markov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看作是一个非线性函数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，它考虑直到当前帧的音频特征以输出音素组概率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0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4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3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877828"/>
            <a:ext cx="10850563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786122"/>
            <a:ext cx="10850563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52322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48593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77" y="1527629"/>
            <a:ext cx="3802743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77" y="1756229"/>
            <a:ext cx="3345543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69" y="1566515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69" y="6345797"/>
            <a:ext cx="1712687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65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778159" y="286138"/>
            <a:ext cx="8635697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91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1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53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34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8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69" y="6345797"/>
            <a:ext cx="1712687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75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97" y="30017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81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36" y="6240481"/>
            <a:ext cx="4140201" cy="206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8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3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81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36" y="6240481"/>
            <a:ext cx="4140201" cy="206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8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3" y="1807509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3" y="411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73" marR="0" lvl="0" indent="-228573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3" y="3817461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12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15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1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3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11"/>
            <a:ext cx="318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63" y="6061011"/>
            <a:ext cx="439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9" y="2609351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15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1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3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94" y="6061011"/>
            <a:ext cx="292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9" y="6061011"/>
            <a:ext cx="5236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81" y="24283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81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36" y="6240481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81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8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63255" y="1786121"/>
            <a:ext cx="10850563" cy="1072602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唇形网：基于人物的音频驱动唇部动画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281469" y="5492862"/>
            <a:ext cx="6014137" cy="288970"/>
          </a:xfrm>
        </p:spPr>
        <p:txBody>
          <a:bodyPr/>
          <a:lstStyle/>
          <a:p>
            <a:pPr algn="r"/>
            <a:r>
              <a:rPr lang="en-US" altLang="zh-CN" sz="2000" dirty="0"/>
              <a:t>2019-12-25</a:t>
            </a:r>
            <a:endParaRPr lang="en-US" altLang="en-US" sz="2000" dirty="0"/>
          </a:p>
        </p:txBody>
      </p:sp>
      <p:sp>
        <p:nvSpPr>
          <p:cNvPr id="11" name="副标题 3">
            <a:extLst>
              <a:ext uri="{FF2B5EF4-FFF2-40B4-BE49-F238E27FC236}">
                <a16:creationId xmlns:a16="http://schemas.microsoft.com/office/drawing/2014/main" id="{6FEABD6A-3FD4-482F-99CB-768E4559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406" y="3999277"/>
            <a:ext cx="8229600" cy="1219200"/>
          </a:xfrm>
        </p:spPr>
        <p:txBody>
          <a:bodyPr rtlCol="0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学生：乔 桢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学院：软件学院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指导老师：李启雷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唇形阶段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775012" y="1818094"/>
            <a:ext cx="9207620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输入参数为音素组、标记位移以及音频特征，得到基于</a:t>
            </a:r>
            <a:r>
              <a:rPr lang="en-US" altLang="zh-CN" dirty="0"/>
              <a:t>JALI</a:t>
            </a:r>
            <a:r>
              <a:rPr lang="zh-CN" altLang="en-US" dirty="0"/>
              <a:t>的操纵参数和控制以确定每帧的唇形</a:t>
            </a:r>
          </a:p>
        </p:txBody>
      </p:sp>
    </p:spTree>
    <p:extLst>
      <p:ext uri="{BB962C8B-B14F-4D97-AF65-F5344CB8AC3E}">
        <p14:creationId xmlns:p14="http://schemas.microsoft.com/office/powerpoint/2010/main" val="42584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四、实验结果分析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E00D1-116A-4CEB-AFE4-E25C83703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6" y="2245560"/>
            <a:ext cx="6189137" cy="35232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F15FE8-2FE1-40EA-A760-3ABDC424F7E0}"/>
              </a:ext>
            </a:extLst>
          </p:cNvPr>
          <p:cNvSpPr txBox="1"/>
          <p:nvPr/>
        </p:nvSpPr>
        <p:spPr>
          <a:xfrm>
            <a:off x="797859" y="1885791"/>
            <a:ext cx="521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将实验结果与其他方法获得的结果进行比较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3E8820-7870-4892-8CF2-958C415513FB}"/>
              </a:ext>
            </a:extLst>
          </p:cNvPr>
          <p:cNvSpPr txBox="1"/>
          <p:nvPr/>
        </p:nvSpPr>
        <p:spPr>
          <a:xfrm>
            <a:off x="1014004" y="3001797"/>
            <a:ext cx="419100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分别对精确度与召回率进行评估。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将实验结果与实际唇形进行比较并由专业动画师进行评判。</a:t>
            </a:r>
          </a:p>
        </p:txBody>
      </p:sp>
    </p:spTree>
    <p:extLst>
      <p:ext uri="{BB962C8B-B14F-4D97-AF65-F5344CB8AC3E}">
        <p14:creationId xmlns:p14="http://schemas.microsoft.com/office/powerpoint/2010/main" val="5732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四、实验结果分析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4C5FC5-F880-4C46-B826-A149B0CC1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59" y="2365599"/>
            <a:ext cx="6468399" cy="35379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74229C-9A91-4D0A-94A5-EE4A2B6773C7}"/>
              </a:ext>
            </a:extLst>
          </p:cNvPr>
          <p:cNvSpPr txBox="1"/>
          <p:nvPr/>
        </p:nvSpPr>
        <p:spPr>
          <a:xfrm>
            <a:off x="909554" y="2365599"/>
            <a:ext cx="475165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对运动曲线之间的差异进行测量</a:t>
            </a:r>
          </a:p>
        </p:txBody>
      </p:sp>
    </p:spTree>
    <p:extLst>
      <p:ext uri="{BB962C8B-B14F-4D97-AF65-F5344CB8AC3E}">
        <p14:creationId xmlns:p14="http://schemas.microsoft.com/office/powerpoint/2010/main" val="5413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7A8B30-9F11-487F-9601-B341E2E8555E}"/>
              </a:ext>
            </a:extLst>
          </p:cNvPr>
          <p:cNvSpPr txBox="1"/>
          <p:nvPr/>
        </p:nvSpPr>
        <p:spPr>
          <a:xfrm>
            <a:off x="4182037" y="2875002"/>
            <a:ext cx="4625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27405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EDC0FF-25D3-48A8-A699-1E7051C6C2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3"/>
            <a:ext cx="10850563" cy="5019675"/>
            <a:chOff x="669925" y="1123950"/>
            <a:chExt cx="10850563" cy="5019675"/>
          </a:xfrm>
        </p:grpSpPr>
        <p:grpSp>
          <p:nvGrpSpPr>
            <p:cNvPr id="3" name="ïsḷíḍê">
              <a:extLst>
                <a:ext uri="{FF2B5EF4-FFF2-40B4-BE49-F238E27FC236}">
                  <a16:creationId xmlns:a16="http://schemas.microsoft.com/office/drawing/2014/main" id="{6420B678-690F-431B-A366-EB214B14BB0A}"/>
                </a:ext>
              </a:extLst>
            </p:cNvPr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>
                <a:extLst>
                  <a:ext uri="{FF2B5EF4-FFF2-40B4-BE49-F238E27FC236}">
                    <a16:creationId xmlns:a16="http://schemas.microsoft.com/office/drawing/2014/main" id="{71AE357A-D800-4410-82A4-44193808AA67}"/>
                  </a:ext>
                </a:extLst>
              </p:cNvPr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ḻïďè">
                <a:extLst>
                  <a:ext uri="{FF2B5EF4-FFF2-40B4-BE49-F238E27FC236}">
                    <a16:creationId xmlns:a16="http://schemas.microsoft.com/office/drawing/2014/main" id="{18966605-AF3B-4410-AF70-7329EEE3A996}"/>
                  </a:ext>
                </a:extLst>
              </p:cNvPr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目录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>
              <a:extLst>
                <a:ext uri="{FF2B5EF4-FFF2-40B4-BE49-F238E27FC236}">
                  <a16:creationId xmlns:a16="http://schemas.microsoft.com/office/drawing/2014/main" id="{C906D028-70AA-40D7-8AFC-B8E6EDBFB414}"/>
                </a:ext>
              </a:extLst>
            </p:cNvPr>
            <p:cNvGrpSpPr/>
            <p:nvPr/>
          </p:nvGrpSpPr>
          <p:grpSpPr>
            <a:xfrm>
              <a:off x="4085891" y="1185888"/>
              <a:ext cx="3389923" cy="1575064"/>
              <a:chOff x="4085891" y="1185888"/>
              <a:chExt cx="3389923" cy="1575064"/>
            </a:xfrm>
          </p:grpSpPr>
          <p:sp>
            <p:nvSpPr>
              <p:cNvPr id="28" name="iṡ1iḑe" title="ry6MHxwOH8WsTKLSa514qPVJnvhhWFnRDjZGIbRZNsFBp">
                <a:extLst>
                  <a:ext uri="{FF2B5EF4-FFF2-40B4-BE49-F238E27FC236}">
                    <a16:creationId xmlns:a16="http://schemas.microsoft.com/office/drawing/2014/main" id="{3CA4BC40-6E1F-4FA8-89C7-701EEE5E63F3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lîḍè">
                <a:extLst>
                  <a:ext uri="{FF2B5EF4-FFF2-40B4-BE49-F238E27FC236}">
                    <a16:creationId xmlns:a16="http://schemas.microsoft.com/office/drawing/2014/main" id="{415C4121-02D4-4243-85C2-44CCA4BFF5A0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ļiḍé">
                <a:extLst>
                  <a:ext uri="{FF2B5EF4-FFF2-40B4-BE49-F238E27FC236}">
                    <a16:creationId xmlns:a16="http://schemas.microsoft.com/office/drawing/2014/main" id="{7DE3274E-9EE1-4D2B-85C0-053A9DC3E133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33" name="iṣḷîdé">
                <a:extLst>
                  <a:ext uri="{FF2B5EF4-FFF2-40B4-BE49-F238E27FC236}">
                    <a16:creationId xmlns:a16="http://schemas.microsoft.com/office/drawing/2014/main" id="{A4726A26-4749-4C4C-A6BF-8F043337EBEB}"/>
                  </a:ext>
                </a:extLst>
              </p:cNvPr>
              <p:cNvSpPr txBox="1"/>
              <p:nvPr/>
            </p:nvSpPr>
            <p:spPr bwMode="auto">
              <a:xfrm>
                <a:off x="4085891" y="2245531"/>
                <a:ext cx="3389923" cy="515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论文简介与背景</a:t>
                </a:r>
                <a:endParaRPr lang="en-US" altLang="zh-CN" sz="2800" b="1" dirty="0"/>
              </a:p>
            </p:txBody>
          </p:sp>
        </p:grpSp>
        <p:grpSp>
          <p:nvGrpSpPr>
            <p:cNvPr id="5" name="î$ľíḍé">
              <a:extLst>
                <a:ext uri="{FF2B5EF4-FFF2-40B4-BE49-F238E27FC236}">
                  <a16:creationId xmlns:a16="http://schemas.microsoft.com/office/drawing/2014/main" id="{FD319EAC-40B8-4D08-BF55-9F8DD26702BD}"/>
                </a:ext>
              </a:extLst>
            </p:cNvPr>
            <p:cNvGrpSpPr/>
            <p:nvPr/>
          </p:nvGrpSpPr>
          <p:grpSpPr>
            <a:xfrm>
              <a:off x="8130565" y="1185888"/>
              <a:ext cx="3389923" cy="1544595"/>
              <a:chOff x="8130565" y="1185888"/>
              <a:chExt cx="3389923" cy="1544595"/>
            </a:xfrm>
          </p:grpSpPr>
          <p:sp>
            <p:nvSpPr>
              <p:cNvPr id="22" name="iṣ1îdè" title="ry6MHxwOH8WsTKLSa514qPVJnvhhWFnRDjZGIbRZNsFBp">
                <a:extLst>
                  <a:ext uri="{FF2B5EF4-FFF2-40B4-BE49-F238E27FC236}">
                    <a16:creationId xmlns:a16="http://schemas.microsoft.com/office/drawing/2014/main" id="{54964156-24A5-4398-A073-422BD1DCA880}"/>
                  </a:ext>
                </a:extLst>
              </p:cNvPr>
              <p:cNvSpPr/>
              <p:nvPr/>
            </p:nvSpPr>
            <p:spPr bwMode="auto">
              <a:xfrm>
                <a:off x="904800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ḷiḓé">
                <a:extLst>
                  <a:ext uri="{FF2B5EF4-FFF2-40B4-BE49-F238E27FC236}">
                    <a16:creationId xmlns:a16="http://schemas.microsoft.com/office/drawing/2014/main" id="{0CDA986E-EA84-43E9-B01E-22DC4BEB7E02}"/>
                  </a:ext>
                </a:extLst>
              </p:cNvPr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ļiḑe">
                <a:extLst>
                  <a:ext uri="{FF2B5EF4-FFF2-40B4-BE49-F238E27FC236}">
                    <a16:creationId xmlns:a16="http://schemas.microsoft.com/office/drawing/2014/main" id="{13B8859F-982C-4657-8088-2EE82CC6800F}"/>
                  </a:ext>
                </a:extLst>
              </p:cNvPr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7" name="ïṩļidê">
                <a:extLst>
                  <a:ext uri="{FF2B5EF4-FFF2-40B4-BE49-F238E27FC236}">
                    <a16:creationId xmlns:a16="http://schemas.microsoft.com/office/drawing/2014/main" id="{CDB06AA0-50BC-41EA-9453-D299FFDDEDDE}"/>
                  </a:ext>
                </a:extLst>
              </p:cNvPr>
              <p:cNvSpPr txBox="1"/>
              <p:nvPr/>
            </p:nvSpPr>
            <p:spPr bwMode="auto">
              <a:xfrm>
                <a:off x="8130565" y="2157562"/>
                <a:ext cx="3389923" cy="572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算法设计</a:t>
                </a:r>
                <a:endParaRPr lang="en-US" altLang="zh-CN" sz="2800" b="1" dirty="0"/>
              </a:p>
            </p:txBody>
          </p:sp>
        </p:grpSp>
        <p:grpSp>
          <p:nvGrpSpPr>
            <p:cNvPr id="6" name="ïśḻidé">
              <a:extLst>
                <a:ext uri="{FF2B5EF4-FFF2-40B4-BE49-F238E27FC236}">
                  <a16:creationId xmlns:a16="http://schemas.microsoft.com/office/drawing/2014/main" id="{BF400070-95BB-464C-977C-F3306A53444A}"/>
                </a:ext>
              </a:extLst>
            </p:cNvPr>
            <p:cNvGrpSpPr/>
            <p:nvPr/>
          </p:nvGrpSpPr>
          <p:grpSpPr>
            <a:xfrm>
              <a:off x="4071000" y="3789000"/>
              <a:ext cx="3389923" cy="1508595"/>
              <a:chOff x="4071000" y="1185888"/>
              <a:chExt cx="3389923" cy="1508595"/>
            </a:xfrm>
          </p:grpSpPr>
          <p:sp>
            <p:nvSpPr>
              <p:cNvPr id="16" name="íšľîḋê" title="ry6MHxwOH8WsTKLSa514qPVJnvhhWFnRDjZGIbRZNsFBp">
                <a:extLst>
                  <a:ext uri="{FF2B5EF4-FFF2-40B4-BE49-F238E27FC236}">
                    <a16:creationId xmlns:a16="http://schemas.microsoft.com/office/drawing/2014/main" id="{F1E5B6AD-8871-4845-A0EE-F2C31519C447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ṡḷiḍé">
                <a:extLst>
                  <a:ext uri="{FF2B5EF4-FFF2-40B4-BE49-F238E27FC236}">
                    <a16:creationId xmlns:a16="http://schemas.microsoft.com/office/drawing/2014/main" id="{33C1B729-1E68-48ED-A5D7-01C5A2B75F4E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lïḋê">
                <a:extLst>
                  <a:ext uri="{FF2B5EF4-FFF2-40B4-BE49-F238E27FC236}">
                    <a16:creationId xmlns:a16="http://schemas.microsoft.com/office/drawing/2014/main" id="{47B0B71A-2B64-4D6B-BB8D-40AA77FF1457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1" name="îšḻiḑé">
                <a:extLst>
                  <a:ext uri="{FF2B5EF4-FFF2-40B4-BE49-F238E27FC236}">
                    <a16:creationId xmlns:a16="http://schemas.microsoft.com/office/drawing/2014/main" id="{07BF8366-B10C-4D12-8B0D-4C4A75C31745}"/>
                  </a:ext>
                </a:extLst>
              </p:cNvPr>
              <p:cNvSpPr txBox="1"/>
              <p:nvPr/>
            </p:nvSpPr>
            <p:spPr bwMode="auto">
              <a:xfrm>
                <a:off x="4071000" y="2157563"/>
                <a:ext cx="3389923" cy="536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800" b="1" dirty="0"/>
                  <a:t>模型架构实现</a:t>
                </a:r>
                <a:endParaRPr lang="en-US" altLang="zh-CN" sz="28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00C2F9-9713-4E91-A597-EA1C2B9A3A5A}"/>
                </a:ext>
              </a:extLst>
            </p:cNvPr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C3E9F4-944D-48D9-946D-58C1F631F55E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šľîḋê" title="ry6MHxwOH8WsTKLSa514qPVJnvhhWFnRDjZGIbRZNsFBp">
            <a:extLst>
              <a:ext uri="{FF2B5EF4-FFF2-40B4-BE49-F238E27FC236}">
                <a16:creationId xmlns:a16="http://schemas.microsoft.com/office/drawing/2014/main" id="{22C7C671-BC2B-4575-8D2D-D6270A8ACBDD}"/>
              </a:ext>
            </a:extLst>
          </p:cNvPr>
          <p:cNvSpPr/>
          <p:nvPr/>
        </p:nvSpPr>
        <p:spPr bwMode="auto">
          <a:xfrm>
            <a:off x="9048007" y="3970022"/>
            <a:ext cx="1644426" cy="1155539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şlïḋê">
            <a:extLst>
              <a:ext uri="{FF2B5EF4-FFF2-40B4-BE49-F238E27FC236}">
                <a16:creationId xmlns:a16="http://schemas.microsoft.com/office/drawing/2014/main" id="{5082D8BC-625A-4433-A3EF-375D216855C3}"/>
              </a:ext>
            </a:extLst>
          </p:cNvPr>
          <p:cNvSpPr txBox="1"/>
          <p:nvPr/>
        </p:nvSpPr>
        <p:spPr>
          <a:xfrm>
            <a:off x="9469376" y="3775494"/>
            <a:ext cx="712301" cy="923293"/>
          </a:xfrm>
          <a:prstGeom prst="rect">
            <a:avLst/>
          </a:prstGeom>
          <a:noFill/>
        </p:spPr>
        <p:txBody>
          <a:bodyPr wrap="none" lIns="182843" tIns="91423" rIns="182843" bIns="91423"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37" name="îšḻiḑé">
            <a:extLst>
              <a:ext uri="{FF2B5EF4-FFF2-40B4-BE49-F238E27FC236}">
                <a16:creationId xmlns:a16="http://schemas.microsoft.com/office/drawing/2014/main" id="{32AAEDA4-42F5-4539-BBD7-85A68CB18CFE}"/>
              </a:ext>
            </a:extLst>
          </p:cNvPr>
          <p:cNvSpPr txBox="1"/>
          <p:nvPr/>
        </p:nvSpPr>
        <p:spPr bwMode="auto">
          <a:xfrm>
            <a:off x="8130565" y="4747169"/>
            <a:ext cx="3389923" cy="53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800" b="1" dirty="0"/>
              <a:t>实验结果分析</a:t>
            </a:r>
            <a:endParaRPr lang="en-US" altLang="zh-CN" sz="2800" b="1" dirty="0"/>
          </a:p>
        </p:txBody>
      </p:sp>
      <p:sp>
        <p:nvSpPr>
          <p:cNvPr id="38" name="íṡḷiḍé">
            <a:extLst>
              <a:ext uri="{FF2B5EF4-FFF2-40B4-BE49-F238E27FC236}">
                <a16:creationId xmlns:a16="http://schemas.microsoft.com/office/drawing/2014/main" id="{E74B35A5-1A3A-4F35-A4FF-482B3A53BBE6}"/>
              </a:ext>
            </a:extLst>
          </p:cNvPr>
          <p:cNvSpPr/>
          <p:nvPr/>
        </p:nvSpPr>
        <p:spPr>
          <a:xfrm>
            <a:off x="9330220" y="4659583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2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638299" y="2541758"/>
            <a:ext cx="9776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计算机生成的人脸的真实性非常重要，娱乐（电影和游戏）、医学（面部治疗和修复）和教育（语言、口语训练和网络助手）等行业都能通过真实地建模和模拟人类面部实现各样的功能和应用。动画角色的不完美模仿会使得观众失去对其的信任和同情，但角色的真实感越强，人们就越不能容忍其有缺陷。毫无疑问的是，动画角色的口语表达是其展现自己表现力的关键。动画电影中通常使用关键帧和动作捕获来刻画生动的人物形象。专业动画师的关键帧非常的生动且可以修改，但耗时耗力。通过动作捕获获取人物的语音行为非常的简单，但很难进行之后的修改和精炼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一、研究背景和方法</a:t>
            </a:r>
          </a:p>
        </p:txBody>
      </p:sp>
    </p:spTree>
    <p:extLst>
      <p:ext uri="{BB962C8B-B14F-4D97-AF65-F5344CB8AC3E}">
        <p14:creationId xmlns:p14="http://schemas.microsoft.com/office/powerpoint/2010/main" val="13406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研究方法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135156" y="2892907"/>
            <a:ext cx="9921688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该论文介绍的深度学习方法采用三级网络结构：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将语音音频分割成与视域结构相关的语音组流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预测捕捉语音风格线索的面部标志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然后使用提取的音素组、标志和音频特征来生成视域运动曲线。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一、研究背景和方法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B4CCFD-AAF9-4781-8447-11E55C5E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7" y="1563000"/>
            <a:ext cx="350550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现有方法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411942" y="2858384"/>
            <a:ext cx="9921688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过程化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语音动画将语音分割成一系列音素，通过规则将语音映射到视域。视位或可见音位指出在给定音位的顶点处的嘴的形状。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行为捕获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将从人类表演者捕获到的运动数据传送到数字人脸上。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数据驱动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通过使用可变形的、隐马尔可夫和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模型从大型语料库中平滑地拼接面部动画数据，以匹配输入语音轨迹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二、算法设计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FA5421-B101-4CF3-A8DE-0321DF2E9A23}"/>
              </a:ext>
            </a:extLst>
          </p:cNvPr>
          <p:cNvSpPr txBox="1"/>
          <p:nvPr/>
        </p:nvSpPr>
        <p:spPr>
          <a:xfrm>
            <a:off x="1411942" y="2312528"/>
            <a:ext cx="578223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目前通用的视听语音动画分为三类方法：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4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本文方法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二、算法设计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FA5421-B101-4CF3-A8DE-0321DF2E9A23}"/>
              </a:ext>
            </a:extLst>
          </p:cNvPr>
          <p:cNvSpPr txBox="1"/>
          <p:nvPr/>
        </p:nvSpPr>
        <p:spPr>
          <a:xfrm>
            <a:off x="1411942" y="2097093"/>
            <a:ext cx="99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该论文主要使用基于深度学习的语音动画解决方案，通过简单地使用带有文本转录的音频信号，甚至不使用而实现自动唇同步。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67BF8-EB3B-4F4D-A1CE-A43B6EF581CB}"/>
              </a:ext>
            </a:extLst>
          </p:cNvPr>
          <p:cNvSpPr txBox="1"/>
          <p:nvPr/>
        </p:nvSpPr>
        <p:spPr>
          <a:xfrm>
            <a:off x="1411942" y="2810606"/>
            <a:ext cx="56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主要包括对</a:t>
            </a:r>
            <a:r>
              <a:rPr lang="zh-CN" altLang="en-US" b="1" dirty="0"/>
              <a:t>音素组</a:t>
            </a:r>
            <a:r>
              <a:rPr lang="zh-CN" altLang="en-US" dirty="0"/>
              <a:t>、</a:t>
            </a:r>
            <a:r>
              <a:rPr lang="zh-CN" altLang="en-US" b="1" dirty="0"/>
              <a:t>讲话风格</a:t>
            </a:r>
            <a:r>
              <a:rPr lang="zh-CN" altLang="en-US" dirty="0"/>
              <a:t>和</a:t>
            </a:r>
            <a:r>
              <a:rPr lang="zh-CN" altLang="en-US" b="1" dirty="0"/>
              <a:t>唇形</a:t>
            </a:r>
            <a:r>
              <a:rPr lang="zh-CN" altLang="en-US" dirty="0"/>
              <a:t>的预测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D0C8A8-E27F-4568-84A4-3677F9FF7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6" y="2433707"/>
            <a:ext cx="3878916" cy="42218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99E447-04EF-4AE2-B9DC-FD80F0E24722}"/>
              </a:ext>
            </a:extLst>
          </p:cNvPr>
          <p:cNvSpPr txBox="1"/>
          <p:nvPr/>
        </p:nvSpPr>
        <p:spPr>
          <a:xfrm>
            <a:off x="1411942" y="3533312"/>
            <a:ext cx="4944862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音素组预测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：音频映射到与唇形对应的音素组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风格预测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：通过下颚和唇部界限随时间变化的位置参数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唇形预测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：结合了音素组、颚部和唇部参数的中间预测以及音频信号本身来产生唇形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1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音素组阶段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492189" y="1678723"/>
            <a:ext cx="10699811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当前帧之前的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帧以及当前帧加上当前帧之后的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帧的音频特征作为输入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解码通过两个非线性变换进行。第一变换涉及以最上层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层的表示作为输入的全连接层，对其应用线性变换以产生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维输出，该输出通过通常使用的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RECTI.Linear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Unit(RELU)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非线性进一步处理。第二层获取得到的向量，对其应用另一个线性变换，生成一个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维向量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，然后通过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函数输出图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中列出的每个音素组的每帧概率</a:t>
            </a:r>
          </a:p>
        </p:txBody>
      </p:sp>
    </p:spTree>
    <p:extLst>
      <p:ext uri="{BB962C8B-B14F-4D97-AF65-F5344CB8AC3E}">
        <p14:creationId xmlns:p14="http://schemas.microsoft.com/office/powerpoint/2010/main" val="21894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标记阶段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550026" y="1707256"/>
            <a:ext cx="9598985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以每帧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1560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维的特征向量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作为输入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与音素组阶段中的输入相同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。通过三个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层并将最上层的存储器解码成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38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面部标志的稀疏集合，表示每帧的下巴、嘴唇和鼻子配置。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这一部分可以看作是另一个非线性函数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，它考虑直到当前帧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在各个向量的音频特征，并输出每帧的标记位置。</a:t>
            </a:r>
          </a:p>
        </p:txBody>
      </p:sp>
    </p:spTree>
    <p:extLst>
      <p:ext uri="{BB962C8B-B14F-4D97-AF65-F5344CB8AC3E}">
        <p14:creationId xmlns:p14="http://schemas.microsoft.com/office/powerpoint/2010/main" val="34306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标记阶段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CE864B-2884-4BB0-BF83-0364720C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51" y="2434842"/>
            <a:ext cx="4438650" cy="3552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C589E4-4BE6-4243-A24F-BE9D055F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52" y="2581232"/>
            <a:ext cx="387129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3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18bd0d-ef37-4f33-8101-40ac10f121f6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3723</TotalTime>
  <Words>836</Words>
  <Application>Microsoft Office PowerPoint</Application>
  <PresentationFormat>宽屏</PresentationFormat>
  <Paragraphs>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仿宋</vt:lpstr>
      <vt:lpstr>楷体</vt:lpstr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唇形网：基于人物的音频驱动唇部动画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乔桢</dc:creator>
  <cp:lastModifiedBy>桢 乔</cp:lastModifiedBy>
  <cp:revision>153</cp:revision>
  <cp:lastPrinted>2018-01-28T16:00:00Z</cp:lastPrinted>
  <dcterms:created xsi:type="dcterms:W3CDTF">2018-01-28T16:00:00Z</dcterms:created>
  <dcterms:modified xsi:type="dcterms:W3CDTF">2019-12-25T12:50:52Z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