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8" r:id="rId9"/>
    <p:sldId id="265" r:id="rId10"/>
    <p:sldId id="266" r:id="rId11"/>
    <p:sldId id="269" r:id="rId12"/>
    <p:sldId id="270" r:id="rId13"/>
    <p:sldId id="272" r:id="rId14"/>
    <p:sldId id="271" r:id="rId15"/>
    <p:sldId id="261" r:id="rId16"/>
    <p:sldId id="26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11563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300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033283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39030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333549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749693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172975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386454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136817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7831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1646410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75244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149354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29560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38295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365386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428CE4B-C89E-4397-863E-82B93A74D8F5}" type="datetimeFigureOut">
              <a:rPr lang="zh-CN" altLang="en-US" smtClean="0"/>
              <a:t>2020/1/5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87049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28CE4B-C89E-4397-863E-82B93A74D8F5}" type="datetimeFigureOut">
              <a:rPr lang="zh-CN" altLang="en-US" smtClean="0"/>
              <a:t>2020/1/5</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268150-EE57-4902-8371-BA09A48D57D7}" type="slidenum">
              <a:rPr lang="zh-CN" altLang="en-US" smtClean="0"/>
              <a:t>‹#›</a:t>
            </a:fld>
            <a:endParaRPr lang="zh-CN" altLang="en-US"/>
          </a:p>
        </p:txBody>
      </p:sp>
    </p:spTree>
    <p:extLst>
      <p:ext uri="{BB962C8B-B14F-4D97-AF65-F5344CB8AC3E}">
        <p14:creationId xmlns:p14="http://schemas.microsoft.com/office/powerpoint/2010/main" val="18730886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F5B84-EDBA-4A1A-89EF-9322A3A5F830}"/>
              </a:ext>
            </a:extLst>
          </p:cNvPr>
          <p:cNvSpPr>
            <a:spLocks noGrp="1"/>
          </p:cNvSpPr>
          <p:nvPr>
            <p:ph type="ctrTitle"/>
          </p:nvPr>
        </p:nvSpPr>
        <p:spPr>
          <a:xfrm>
            <a:off x="2438208" y="710765"/>
            <a:ext cx="8574622" cy="2616199"/>
          </a:xfrm>
        </p:spPr>
        <p:txBody>
          <a:bodyPr/>
          <a:lstStyle/>
          <a:p>
            <a:r>
              <a:rPr lang="en-US" altLang="zh-CN" dirty="0"/>
              <a:t>Instant 3D Photography</a:t>
            </a:r>
            <a:br>
              <a:rPr lang="en-US" altLang="zh-CN" dirty="0"/>
            </a:br>
            <a:r>
              <a:rPr lang="zh-CN" altLang="en-US" dirty="0"/>
              <a:t>读书报告展示</a:t>
            </a:r>
          </a:p>
        </p:txBody>
      </p:sp>
      <p:sp>
        <p:nvSpPr>
          <p:cNvPr id="3" name="副标题 2">
            <a:extLst>
              <a:ext uri="{FF2B5EF4-FFF2-40B4-BE49-F238E27FC236}">
                <a16:creationId xmlns:a16="http://schemas.microsoft.com/office/drawing/2014/main" id="{B2BB3DA9-C3FC-4C8F-964E-777A704B0AC0}"/>
              </a:ext>
            </a:extLst>
          </p:cNvPr>
          <p:cNvSpPr>
            <a:spLocks noGrp="1"/>
          </p:cNvSpPr>
          <p:nvPr>
            <p:ph type="subTitle" idx="1"/>
          </p:nvPr>
        </p:nvSpPr>
        <p:spPr>
          <a:xfrm>
            <a:off x="4279707" y="4758701"/>
            <a:ext cx="6987645" cy="1388534"/>
          </a:xfrm>
        </p:spPr>
        <p:txBody>
          <a:bodyPr/>
          <a:lstStyle/>
          <a:p>
            <a:r>
              <a:rPr lang="zh-CN" altLang="en-US" dirty="0"/>
              <a:t>李熙恺  </a:t>
            </a:r>
            <a:r>
              <a:rPr lang="en-US" altLang="zh-CN" dirty="0"/>
              <a:t>21951052</a:t>
            </a:r>
            <a:endParaRPr lang="zh-CN" altLang="en-US" dirty="0"/>
          </a:p>
        </p:txBody>
      </p:sp>
    </p:spTree>
    <p:extLst>
      <p:ext uri="{BB962C8B-B14F-4D97-AF65-F5344CB8AC3E}">
        <p14:creationId xmlns:p14="http://schemas.microsoft.com/office/powerpoint/2010/main" val="131311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AF09-8D55-4184-94EB-E440AC4ACDB8}"/>
              </a:ext>
            </a:extLst>
          </p:cNvPr>
          <p:cNvSpPr>
            <a:spLocks noGrp="1"/>
          </p:cNvSpPr>
          <p:nvPr>
            <p:ph type="title"/>
          </p:nvPr>
        </p:nvSpPr>
        <p:spPr/>
        <p:txBody>
          <a:bodyPr/>
          <a:lstStyle/>
          <a:p>
            <a:r>
              <a:rPr lang="en-US" altLang="zh-CN" dirty="0"/>
              <a:t>2.2</a:t>
            </a:r>
            <a:r>
              <a:rPr lang="zh-CN" altLang="en-US" dirty="0"/>
              <a:t>变形深度对齐</a:t>
            </a:r>
          </a:p>
        </p:txBody>
      </p:sp>
      <p:pic>
        <p:nvPicPr>
          <p:cNvPr id="5" name="内容占位符 4">
            <a:extLst>
              <a:ext uri="{FF2B5EF4-FFF2-40B4-BE49-F238E27FC236}">
                <a16:creationId xmlns:a16="http://schemas.microsoft.com/office/drawing/2014/main" id="{3BEADDAB-4562-4F42-B582-2D4985B07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456" y="2438399"/>
            <a:ext cx="4281334" cy="2980676"/>
          </a:xfrm>
        </p:spPr>
      </p:pic>
      <p:pic>
        <p:nvPicPr>
          <p:cNvPr id="7" name="图片 6">
            <a:extLst>
              <a:ext uri="{FF2B5EF4-FFF2-40B4-BE49-F238E27FC236}">
                <a16:creationId xmlns:a16="http://schemas.microsoft.com/office/drawing/2014/main" id="{C6D678FF-8D0D-4CCA-B8E4-95FC7CD41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040" y="2438399"/>
            <a:ext cx="4397719" cy="2980676"/>
          </a:xfrm>
          <a:prstGeom prst="rect">
            <a:avLst/>
          </a:prstGeom>
        </p:spPr>
      </p:pic>
    </p:spTree>
    <p:extLst>
      <p:ext uri="{BB962C8B-B14F-4D97-AF65-F5344CB8AC3E}">
        <p14:creationId xmlns:p14="http://schemas.microsoft.com/office/powerpoint/2010/main" val="25933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A0400-6C8B-4756-8484-AB156A344621}"/>
              </a:ext>
            </a:extLst>
          </p:cNvPr>
          <p:cNvSpPr>
            <a:spLocks noGrp="1"/>
          </p:cNvSpPr>
          <p:nvPr>
            <p:ph type="title"/>
          </p:nvPr>
        </p:nvSpPr>
        <p:spPr/>
        <p:txBody>
          <a:bodyPr/>
          <a:lstStyle/>
          <a:p>
            <a:r>
              <a:rPr lang="en-US" altLang="zh-CN" dirty="0"/>
              <a:t>2.3</a:t>
            </a:r>
            <a:r>
              <a:rPr lang="zh-CN" altLang="en-US" dirty="0"/>
              <a:t>拼接</a:t>
            </a:r>
          </a:p>
        </p:txBody>
      </p:sp>
      <p:sp>
        <p:nvSpPr>
          <p:cNvPr id="3" name="内容占位符 2">
            <a:extLst>
              <a:ext uri="{FF2B5EF4-FFF2-40B4-BE49-F238E27FC236}">
                <a16:creationId xmlns:a16="http://schemas.microsoft.com/office/drawing/2014/main" id="{DB58EEA6-432C-4A36-BBE7-B5D891EC3951}"/>
              </a:ext>
            </a:extLst>
          </p:cNvPr>
          <p:cNvSpPr>
            <a:spLocks noGrp="1"/>
          </p:cNvSpPr>
          <p:nvPr>
            <p:ph idx="1"/>
          </p:nvPr>
        </p:nvSpPr>
        <p:spPr/>
        <p:txBody>
          <a:bodyPr>
            <a:normAutofit lnSpcReduction="10000"/>
          </a:bodyPr>
          <a:lstStyle/>
          <a:p>
            <a:r>
              <a:rPr lang="zh-CN" altLang="zh-CN" dirty="0"/>
              <a:t>使用经过精心设计的数据项和高质量的深度对齐方式，以深度引导的边缘感知方式对数据项进行滤波后，通过独立优化每个像素来替代标签平滑度优化。这可以在视觉上获得相似的结果，并且幅度提高了一个数量级。</a:t>
            </a:r>
            <a:endParaRPr lang="en-US" altLang="zh-CN" dirty="0"/>
          </a:p>
          <a:p>
            <a:r>
              <a:rPr lang="zh-CN" altLang="zh-CN" dirty="0"/>
              <a:t>通过向后追踪摄像机前向向量并找到最小的</a:t>
            </a:r>
            <a:r>
              <a:rPr lang="en-US" altLang="zh-CN" dirty="0"/>
              <a:t>3D</a:t>
            </a:r>
            <a:r>
              <a:rPr lang="zh-CN" altLang="zh-CN" dirty="0"/>
              <a:t>点来计算全景投影的中心，然后从该中心视点开始绘制所有颜色和深度图，以获取矩形的全景图。将针迹公式化为离散的标记问题，希望在全景图像的源图像</a:t>
            </a:r>
            <a:r>
              <a:rPr lang="en-US" altLang="zh-CN" dirty="0"/>
              <a:t>αp</a:t>
            </a:r>
            <a:r>
              <a:rPr lang="zh-CN" altLang="zh-CN" dirty="0"/>
              <a:t>中选择每个像素</a:t>
            </a:r>
            <a:r>
              <a:rPr lang="en-US" altLang="zh-CN" dirty="0"/>
              <a:t>p</a:t>
            </a:r>
            <a:r>
              <a:rPr lang="zh-CN" altLang="zh-CN" dirty="0"/>
              <a:t>，然后从中提取颜色和深度。</a:t>
            </a:r>
            <a:endParaRPr lang="zh-CN" altLang="en-US" dirty="0"/>
          </a:p>
        </p:txBody>
      </p:sp>
    </p:spTree>
    <p:extLst>
      <p:ext uri="{BB962C8B-B14F-4D97-AF65-F5344CB8AC3E}">
        <p14:creationId xmlns:p14="http://schemas.microsoft.com/office/powerpoint/2010/main" val="181332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014E9-62EF-4479-923E-2D925550DE3D}"/>
              </a:ext>
            </a:extLst>
          </p:cNvPr>
          <p:cNvSpPr>
            <a:spLocks noGrp="1"/>
          </p:cNvSpPr>
          <p:nvPr>
            <p:ph type="title"/>
          </p:nvPr>
        </p:nvSpPr>
        <p:spPr/>
        <p:txBody>
          <a:bodyPr/>
          <a:lstStyle/>
          <a:p>
            <a:r>
              <a:rPr lang="en-US" altLang="zh-CN" dirty="0"/>
              <a:t>2.3</a:t>
            </a:r>
            <a:r>
              <a:rPr lang="zh-CN" altLang="en-US" dirty="0"/>
              <a:t>拼接</a:t>
            </a:r>
          </a:p>
        </p:txBody>
      </p:sp>
      <p:pic>
        <p:nvPicPr>
          <p:cNvPr id="5" name="内容占位符 4">
            <a:extLst>
              <a:ext uri="{FF2B5EF4-FFF2-40B4-BE49-F238E27FC236}">
                <a16:creationId xmlns:a16="http://schemas.microsoft.com/office/drawing/2014/main" id="{D7DE1EF3-91A3-496D-B708-9E5EAC55F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552" y="2513814"/>
            <a:ext cx="4320845" cy="3090711"/>
          </a:xfrm>
        </p:spPr>
      </p:pic>
      <p:pic>
        <p:nvPicPr>
          <p:cNvPr id="7" name="图片 6">
            <a:extLst>
              <a:ext uri="{FF2B5EF4-FFF2-40B4-BE49-F238E27FC236}">
                <a16:creationId xmlns:a16="http://schemas.microsoft.com/office/drawing/2014/main" id="{34C0B81F-E724-4ED4-968C-E640D9F1A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291" y="2513814"/>
            <a:ext cx="4599288" cy="3091744"/>
          </a:xfrm>
          <a:prstGeom prst="rect">
            <a:avLst/>
          </a:prstGeom>
        </p:spPr>
      </p:pic>
    </p:spTree>
    <p:extLst>
      <p:ext uri="{BB962C8B-B14F-4D97-AF65-F5344CB8AC3E}">
        <p14:creationId xmlns:p14="http://schemas.microsoft.com/office/powerpoint/2010/main" val="29232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BFB25-1DA6-4461-98ED-FC8382EA1056}"/>
              </a:ext>
            </a:extLst>
          </p:cNvPr>
          <p:cNvSpPr>
            <a:spLocks noGrp="1"/>
          </p:cNvSpPr>
          <p:nvPr>
            <p:ph type="title"/>
          </p:nvPr>
        </p:nvSpPr>
        <p:spPr/>
        <p:txBody>
          <a:bodyPr/>
          <a:lstStyle/>
          <a:p>
            <a:r>
              <a:rPr lang="en-US" altLang="zh-CN" dirty="0"/>
              <a:t>2.4</a:t>
            </a:r>
            <a:r>
              <a:rPr lang="zh-CN" altLang="en-US" dirty="0"/>
              <a:t>多层网络生成</a:t>
            </a:r>
          </a:p>
        </p:txBody>
      </p:sp>
      <p:sp>
        <p:nvSpPr>
          <p:cNvPr id="4" name="内容占位符 3">
            <a:extLst>
              <a:ext uri="{FF2B5EF4-FFF2-40B4-BE49-F238E27FC236}">
                <a16:creationId xmlns:a16="http://schemas.microsoft.com/office/drawing/2014/main" id="{8676A9E3-2360-4653-9C45-30AA297EE73A}"/>
              </a:ext>
            </a:extLst>
          </p:cNvPr>
          <p:cNvSpPr>
            <a:spLocks noGrp="1"/>
          </p:cNvSpPr>
          <p:nvPr>
            <p:ph idx="1"/>
          </p:nvPr>
        </p:nvSpPr>
        <p:spPr/>
        <p:txBody>
          <a:bodyPr/>
          <a:lstStyle/>
          <a:p>
            <a:r>
              <a:rPr lang="zh-CN" altLang="zh-CN" dirty="0"/>
              <a:t>在最后一个阶段，作者将主体转换为可以使用标准图形引擎在任何设备上使用的多层纹理网格。最后的算法步骤将</a:t>
            </a:r>
            <a:r>
              <a:rPr lang="zh-CN" altLang="en-US" dirty="0"/>
              <a:t>主体</a:t>
            </a:r>
            <a:r>
              <a:rPr lang="zh-CN" altLang="zh-CN" dirty="0"/>
              <a:t>转换为可以使用标准图形引擎在任何设备上渲染的三角形网格。通过将所有像素连接到</a:t>
            </a:r>
            <a:r>
              <a:rPr lang="en-US" altLang="zh-CN" dirty="0"/>
              <a:t>4</a:t>
            </a:r>
            <a:r>
              <a:rPr lang="zh-CN" altLang="zh-CN" dirty="0"/>
              <a:t>个相邻的像素点，从而在视点变化时露出的深度较大的三角形边缘上创建了一个三角形网格。不规则算法中，每个顶点的顶点表示对应的像素位置，即</a:t>
            </a:r>
            <a:r>
              <a:rPr lang="en-US" altLang="zh-CN" dirty="0"/>
              <a:t>“</a:t>
            </a:r>
            <a:r>
              <a:rPr lang="zh-CN" altLang="zh-CN" dirty="0"/>
              <a:t>弹出</a:t>
            </a:r>
            <a:r>
              <a:rPr lang="en-US" altLang="zh-CN" dirty="0"/>
              <a:t>”</a:t>
            </a:r>
            <a:r>
              <a:rPr lang="zh-CN" altLang="zh-CN" dirty="0"/>
              <a:t>以达到一定深度。</a:t>
            </a:r>
            <a:endParaRPr lang="zh-CN" altLang="en-US" dirty="0"/>
          </a:p>
        </p:txBody>
      </p:sp>
    </p:spTree>
    <p:extLst>
      <p:ext uri="{BB962C8B-B14F-4D97-AF65-F5344CB8AC3E}">
        <p14:creationId xmlns:p14="http://schemas.microsoft.com/office/powerpoint/2010/main" val="280118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BFB25-1DA6-4461-98ED-FC8382EA1056}"/>
              </a:ext>
            </a:extLst>
          </p:cNvPr>
          <p:cNvSpPr>
            <a:spLocks noGrp="1"/>
          </p:cNvSpPr>
          <p:nvPr>
            <p:ph type="title"/>
          </p:nvPr>
        </p:nvSpPr>
        <p:spPr/>
        <p:txBody>
          <a:bodyPr/>
          <a:lstStyle/>
          <a:p>
            <a:r>
              <a:rPr lang="en-US" altLang="zh-CN" dirty="0"/>
              <a:t>2.4</a:t>
            </a:r>
            <a:r>
              <a:rPr lang="zh-CN" altLang="en-US" dirty="0"/>
              <a:t>多层网络生成</a:t>
            </a:r>
          </a:p>
        </p:txBody>
      </p:sp>
      <p:pic>
        <p:nvPicPr>
          <p:cNvPr id="5" name="内容占位符 4">
            <a:extLst>
              <a:ext uri="{FF2B5EF4-FFF2-40B4-BE49-F238E27FC236}">
                <a16:creationId xmlns:a16="http://schemas.microsoft.com/office/drawing/2014/main" id="{01C59CD7-9E3C-4EE0-A6B8-1C69296C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438399"/>
            <a:ext cx="4419490" cy="2965388"/>
          </a:xfrm>
        </p:spPr>
      </p:pic>
      <p:pic>
        <p:nvPicPr>
          <p:cNvPr id="7" name="图片 6">
            <a:extLst>
              <a:ext uri="{FF2B5EF4-FFF2-40B4-BE49-F238E27FC236}">
                <a16:creationId xmlns:a16="http://schemas.microsoft.com/office/drawing/2014/main" id="{75AA66E4-BC4D-4C40-9008-0E233EF48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152" y="2438399"/>
            <a:ext cx="4667741" cy="2965388"/>
          </a:xfrm>
          <a:prstGeom prst="rect">
            <a:avLst/>
          </a:prstGeom>
        </p:spPr>
      </p:pic>
    </p:spTree>
    <p:extLst>
      <p:ext uri="{BB962C8B-B14F-4D97-AF65-F5344CB8AC3E}">
        <p14:creationId xmlns:p14="http://schemas.microsoft.com/office/powerpoint/2010/main" val="2044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B4CBA-6506-477C-BE53-867FABF0382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论文研究的创新点</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5851ACE7-F353-4B19-BC32-FBDA587B51C9}"/>
              </a:ext>
            </a:extLst>
          </p:cNvPr>
          <p:cNvSpPr>
            <a:spLocks noGrp="1"/>
          </p:cNvSpPr>
          <p:nvPr>
            <p:ph idx="1"/>
          </p:nvPr>
        </p:nvSpPr>
        <p:spPr/>
        <p:txBody>
          <a:bodyPr/>
          <a:lstStyle/>
          <a:p>
            <a:r>
              <a:rPr lang="zh-CN" altLang="en-US" dirty="0"/>
              <a:t>由于手机双摄的每个较小的基线深度估计值都高度不确定，因此需要对边缘进行过滤以平滑产生的噪声。但是，这会导致深度图中的低频错误，从而避免使用全局变换进行简单对准。我们提出了一种新的优化方法，将其深度值始终保持一致，以便将其值重新分配到各个位置。</a:t>
            </a:r>
          </a:p>
        </p:txBody>
      </p:sp>
    </p:spTree>
    <p:extLst>
      <p:ext uri="{BB962C8B-B14F-4D97-AF65-F5344CB8AC3E}">
        <p14:creationId xmlns:p14="http://schemas.microsoft.com/office/powerpoint/2010/main" val="364507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B4CBA-6506-477C-BE53-867FABF03822}"/>
              </a:ext>
            </a:extLst>
          </p:cNvPr>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论文研究的创新点</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5851ACE7-F353-4B19-BC32-FBDA587B51C9}"/>
              </a:ext>
            </a:extLst>
          </p:cNvPr>
          <p:cNvSpPr>
            <a:spLocks noGrp="1"/>
          </p:cNvSpPr>
          <p:nvPr>
            <p:ph idx="1"/>
          </p:nvPr>
        </p:nvSpPr>
        <p:spPr/>
        <p:txBody>
          <a:bodyPr/>
          <a:lstStyle/>
          <a:p>
            <a:r>
              <a:rPr lang="zh-CN" altLang="en-US" dirty="0"/>
              <a:t>现有的使用离散优化的图像融合方法速度很慢。作者利用经过精心设计的数据项和高质量的深度校正来满足标签平滑度优化的需要，并在过滤深度向导的边缘数据后独立地优化了每个像素标签，从而使幅度提高了两倍以上。</a:t>
            </a:r>
          </a:p>
        </p:txBody>
      </p:sp>
    </p:spTree>
    <p:extLst>
      <p:ext uri="{BB962C8B-B14F-4D97-AF65-F5344CB8AC3E}">
        <p14:creationId xmlns:p14="http://schemas.microsoft.com/office/powerpoint/2010/main" val="303950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160D9-19AD-4E74-8C21-C4E386FC7A0E}"/>
              </a:ext>
            </a:extLst>
          </p:cNvPr>
          <p:cNvSpPr>
            <a:spLocks noGrp="1"/>
          </p:cNvSpPr>
          <p:nvPr>
            <p:ph type="title"/>
          </p:nvPr>
        </p:nvSpPr>
        <p:spPr/>
        <p:txBody>
          <a:bodyPr/>
          <a:lstStyle/>
          <a:p>
            <a:r>
              <a:rPr lang="en-US" altLang="zh-CN" dirty="0"/>
              <a:t>4.</a:t>
            </a:r>
            <a:r>
              <a:rPr lang="zh-CN" altLang="en-US" dirty="0"/>
              <a:t>论文应用情况</a:t>
            </a:r>
          </a:p>
        </p:txBody>
      </p:sp>
      <p:sp>
        <p:nvSpPr>
          <p:cNvPr id="3" name="内容占位符 2">
            <a:extLst>
              <a:ext uri="{FF2B5EF4-FFF2-40B4-BE49-F238E27FC236}">
                <a16:creationId xmlns:a16="http://schemas.microsoft.com/office/drawing/2014/main" id="{B8814A4F-7520-4620-99A6-F62228884786}"/>
              </a:ext>
            </a:extLst>
          </p:cNvPr>
          <p:cNvSpPr>
            <a:spLocks noGrp="1"/>
          </p:cNvSpPr>
          <p:nvPr>
            <p:ph idx="1"/>
          </p:nvPr>
        </p:nvSpPr>
        <p:spPr/>
        <p:txBody>
          <a:bodyPr/>
          <a:lstStyle/>
          <a:p>
            <a:r>
              <a:rPr lang="zh-CN" altLang="zh-CN" dirty="0"/>
              <a:t>作者已使用</a:t>
            </a:r>
            <a:r>
              <a:rPr lang="en-US" altLang="zh-CN" dirty="0"/>
              <a:t>iPhone7 Plus</a:t>
            </a:r>
            <a:r>
              <a:rPr lang="zh-CN" altLang="zh-CN" dirty="0"/>
              <a:t>捕获并处理了数十种场景，其中包括此提交内容中的</a:t>
            </a:r>
            <a:r>
              <a:rPr lang="en-US" altLang="zh-CN" dirty="0"/>
              <a:t>25</a:t>
            </a:r>
            <a:r>
              <a:rPr lang="zh-CN" altLang="zh-CN" dirty="0"/>
              <a:t>个。这些场景跨越了很多种不同的环境（室内和室外，城市和自然），并捕获了整个场景（从</a:t>
            </a:r>
            <a:r>
              <a:rPr lang="en-US" altLang="zh-CN" dirty="0"/>
              <a:t>360°</a:t>
            </a:r>
            <a:r>
              <a:rPr lang="zh-CN" altLang="zh-CN" dirty="0"/>
              <a:t>到</a:t>
            </a:r>
            <a:r>
              <a:rPr lang="en-US" altLang="zh-CN" dirty="0"/>
              <a:t>120°</a:t>
            </a:r>
            <a:r>
              <a:rPr lang="zh-CN" altLang="zh-CN" dirty="0"/>
              <a:t>的整个白天和黑夜），从大约</a:t>
            </a:r>
            <a:r>
              <a:rPr lang="en-US" altLang="zh-CN" dirty="0"/>
              <a:t>20</a:t>
            </a:r>
            <a:r>
              <a:rPr lang="zh-CN" altLang="zh-CN" dirty="0"/>
              <a:t>个场景到整个场景。</a:t>
            </a:r>
          </a:p>
          <a:p>
            <a:endParaRPr lang="zh-CN" altLang="en-US" dirty="0"/>
          </a:p>
        </p:txBody>
      </p:sp>
    </p:spTree>
    <p:extLst>
      <p:ext uri="{BB962C8B-B14F-4D97-AF65-F5344CB8AC3E}">
        <p14:creationId xmlns:p14="http://schemas.microsoft.com/office/powerpoint/2010/main" val="93177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B73C8-6159-4DE1-B122-E1A978333125}"/>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CFE8103A-8B27-4DDA-8AA0-320359C2D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06361" cy="6858000"/>
          </a:xfrm>
        </p:spPr>
      </p:pic>
    </p:spTree>
    <p:extLst>
      <p:ext uri="{BB962C8B-B14F-4D97-AF65-F5344CB8AC3E}">
        <p14:creationId xmlns:p14="http://schemas.microsoft.com/office/powerpoint/2010/main" val="249853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479F-9B9E-4987-B435-A159B811D553}"/>
              </a:ext>
            </a:extLst>
          </p:cNvPr>
          <p:cNvSpPr>
            <a:spLocks noGrp="1"/>
          </p:cNvSpPr>
          <p:nvPr>
            <p:ph type="title"/>
          </p:nvPr>
        </p:nvSpPr>
        <p:spPr/>
        <p:txBody>
          <a:bodyPr/>
          <a:lstStyle/>
          <a:p>
            <a:r>
              <a:rPr lang="en-US" altLang="zh-CN" dirty="0"/>
              <a:t>5.</a:t>
            </a:r>
            <a:r>
              <a:rPr lang="zh-CN" altLang="en-US" dirty="0"/>
              <a:t>论文的局限性</a:t>
            </a:r>
          </a:p>
        </p:txBody>
      </p:sp>
      <p:sp>
        <p:nvSpPr>
          <p:cNvPr id="3" name="内容占位符 2">
            <a:extLst>
              <a:ext uri="{FF2B5EF4-FFF2-40B4-BE49-F238E27FC236}">
                <a16:creationId xmlns:a16="http://schemas.microsoft.com/office/drawing/2014/main" id="{5482E5BE-391B-4056-B4C1-CAA7061F8368}"/>
              </a:ext>
            </a:extLst>
          </p:cNvPr>
          <p:cNvSpPr>
            <a:spLocks noGrp="1"/>
          </p:cNvSpPr>
          <p:nvPr>
            <p:ph idx="1"/>
          </p:nvPr>
        </p:nvSpPr>
        <p:spPr/>
        <p:txBody>
          <a:bodyPr/>
          <a:lstStyle/>
          <a:p>
            <a:r>
              <a:rPr lang="zh-CN" altLang="en-US" dirty="0"/>
              <a:t>算法具有一定的局限性，可以为未来的工作带来有趣的途径。 捕获：</a:t>
            </a:r>
            <a:r>
              <a:rPr lang="en-US" altLang="zh-CN" dirty="0"/>
              <a:t>iPhone</a:t>
            </a:r>
            <a:r>
              <a:rPr lang="zh-CN" altLang="en-US" dirty="0"/>
              <a:t>摄影机在深度捕获模式下具有狭窄的视野，这是因为一个广角镜和热成像镜头。如果广角镜头需要捕获较少的图像以实现相同的重叠量。同时基线会增加，从而使构造问题变得更容易。</a:t>
            </a:r>
            <a:endParaRPr lang="en-US" altLang="zh-CN" dirty="0"/>
          </a:p>
          <a:p>
            <a:r>
              <a:rPr lang="zh-CN" altLang="zh-CN" dirty="0"/>
              <a:t>论文的结果显示出与其他</a:t>
            </a:r>
            <a:r>
              <a:rPr lang="en-US" altLang="zh-CN" dirty="0"/>
              <a:t>3D</a:t>
            </a:r>
            <a:r>
              <a:rPr lang="zh-CN" altLang="zh-CN" dirty="0"/>
              <a:t>重建系统类似的伪像。特别是几何形状的海反射块，无纹理区域的深度不正确</a:t>
            </a:r>
            <a:r>
              <a:rPr lang="zh-CN" altLang="en-US" dirty="0"/>
              <a:t>。</a:t>
            </a:r>
          </a:p>
        </p:txBody>
      </p:sp>
    </p:spTree>
    <p:extLst>
      <p:ext uri="{BB962C8B-B14F-4D97-AF65-F5344CB8AC3E}">
        <p14:creationId xmlns:p14="http://schemas.microsoft.com/office/powerpoint/2010/main" val="76859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41AD-02A4-404F-A77B-24DFF762D428}"/>
              </a:ext>
            </a:extLst>
          </p:cNvPr>
          <p:cNvSpPr>
            <a:spLocks noGrp="1"/>
          </p:cNvSpPr>
          <p:nvPr>
            <p:ph type="title"/>
          </p:nvPr>
        </p:nvSpPr>
        <p:spPr>
          <a:xfrm>
            <a:off x="1484310" y="289874"/>
            <a:ext cx="10018713" cy="1752599"/>
          </a:xfrm>
        </p:spPr>
        <p:txBody>
          <a:bodyPr>
            <a:normAutofit/>
          </a:bodyPr>
          <a:lstStyle/>
          <a:p>
            <a:r>
              <a:rPr lang="zh-CN" altLang="en-US" sz="6000" dirty="0">
                <a:latin typeface="方正姚体" panose="02010601030101010101" pitchFamily="2" charset="-122"/>
                <a:ea typeface="方正姚体" panose="02010601030101010101" pitchFamily="2" charset="-122"/>
              </a:rPr>
              <a:t>目录</a:t>
            </a:r>
          </a:p>
        </p:txBody>
      </p:sp>
      <p:sp>
        <p:nvSpPr>
          <p:cNvPr id="3" name="内容占位符 2">
            <a:extLst>
              <a:ext uri="{FF2B5EF4-FFF2-40B4-BE49-F238E27FC236}">
                <a16:creationId xmlns:a16="http://schemas.microsoft.com/office/drawing/2014/main" id="{BB76A984-B8DD-4725-9A18-492FEE66FEB0}"/>
              </a:ext>
            </a:extLst>
          </p:cNvPr>
          <p:cNvSpPr>
            <a:spLocks noGrp="1"/>
          </p:cNvSpPr>
          <p:nvPr>
            <p:ph idx="1"/>
          </p:nvPr>
        </p:nvSpPr>
        <p:spPr/>
        <p:txBody>
          <a:bodyPr>
            <a:noAutofit/>
          </a:bodyPr>
          <a:lstStyle/>
          <a:p>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论文研究的背景与动机</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论文算法</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论文创新点</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论文应用情况</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论文的局限性</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对未来发展的意义</a:t>
            </a:r>
          </a:p>
        </p:txBody>
      </p:sp>
    </p:spTree>
    <p:extLst>
      <p:ext uri="{BB962C8B-B14F-4D97-AF65-F5344CB8AC3E}">
        <p14:creationId xmlns:p14="http://schemas.microsoft.com/office/powerpoint/2010/main" val="5146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6467F-155D-4D26-9299-1F178421491B}"/>
              </a:ext>
            </a:extLst>
          </p:cNvPr>
          <p:cNvSpPr>
            <a:spLocks noGrp="1"/>
          </p:cNvSpPr>
          <p:nvPr>
            <p:ph type="title"/>
          </p:nvPr>
        </p:nvSpPr>
        <p:spPr/>
        <p:txBody>
          <a:bodyPr/>
          <a:lstStyle/>
          <a:p>
            <a:r>
              <a:rPr lang="en-US" altLang="zh-CN" dirty="0"/>
              <a:t>6.</a:t>
            </a:r>
            <a:r>
              <a:rPr lang="zh-CN" altLang="en-US" dirty="0"/>
              <a:t>对未来发展的意义</a:t>
            </a:r>
          </a:p>
        </p:txBody>
      </p:sp>
      <p:sp>
        <p:nvSpPr>
          <p:cNvPr id="3" name="内容占位符 2">
            <a:extLst>
              <a:ext uri="{FF2B5EF4-FFF2-40B4-BE49-F238E27FC236}">
                <a16:creationId xmlns:a16="http://schemas.microsoft.com/office/drawing/2014/main" id="{FDB1FA41-5DB2-45BA-843D-137A681ACE71}"/>
              </a:ext>
            </a:extLst>
          </p:cNvPr>
          <p:cNvSpPr>
            <a:spLocks noGrp="1"/>
          </p:cNvSpPr>
          <p:nvPr>
            <p:ph idx="1"/>
          </p:nvPr>
        </p:nvSpPr>
        <p:spPr/>
        <p:txBody>
          <a:bodyPr/>
          <a:lstStyle/>
          <a:p>
            <a:r>
              <a:rPr lang="zh-CN" altLang="zh-CN" dirty="0"/>
              <a:t>论文已经知道如何快速捕获和重建系统的可用性相对于</a:t>
            </a:r>
            <a:r>
              <a:rPr lang="en-US" altLang="zh-CN" dirty="0"/>
              <a:t>3D</a:t>
            </a:r>
            <a:r>
              <a:rPr lang="zh-CN" altLang="zh-CN" dirty="0"/>
              <a:t>场景捕获而改变。捕获场景将变得更具机会主义和冲动性。几乎所有提供的场景都在没有计划的情况下被捕获，例如在旅行时 人们尤其对使用单图像</a:t>
            </a:r>
            <a:r>
              <a:rPr lang="en-US" altLang="zh-CN" dirty="0"/>
              <a:t>CNN</a:t>
            </a:r>
            <a:r>
              <a:rPr lang="zh-CN" altLang="zh-CN" dirty="0"/>
              <a:t>深度图获得有希望的第一结果。这些深度图的质量仍然很低。但对齐算法能够将它们合并，并进一步缝合减少了伪影的共识数据。改进了这些结果，为进一步的研究提供了令人感兴趣的方向，并保持了将</a:t>
            </a:r>
            <a:r>
              <a:rPr lang="en-US" altLang="zh-CN" dirty="0"/>
              <a:t>3D</a:t>
            </a:r>
            <a:r>
              <a:rPr lang="zh-CN" altLang="zh-CN" dirty="0"/>
              <a:t>摄影技术带到数十亿部带有单目相机的普通手机的承诺。</a:t>
            </a:r>
          </a:p>
          <a:p>
            <a:endParaRPr lang="zh-CN" altLang="en-US" dirty="0"/>
          </a:p>
        </p:txBody>
      </p:sp>
    </p:spTree>
    <p:extLst>
      <p:ext uri="{BB962C8B-B14F-4D97-AF65-F5344CB8AC3E}">
        <p14:creationId xmlns:p14="http://schemas.microsoft.com/office/powerpoint/2010/main" val="53847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F5B84-EDBA-4A1A-89EF-9322A3A5F830}"/>
              </a:ext>
            </a:extLst>
          </p:cNvPr>
          <p:cNvSpPr>
            <a:spLocks noGrp="1"/>
          </p:cNvSpPr>
          <p:nvPr>
            <p:ph type="ctrTitle"/>
          </p:nvPr>
        </p:nvSpPr>
        <p:spPr>
          <a:xfrm>
            <a:off x="2438208" y="710765"/>
            <a:ext cx="8574622" cy="2616199"/>
          </a:xfrm>
        </p:spPr>
        <p:txBody>
          <a:bodyPr/>
          <a:lstStyle/>
          <a:p>
            <a:r>
              <a:rPr lang="en-US" altLang="zh-CN" dirty="0"/>
              <a:t>Thank</a:t>
            </a:r>
            <a:r>
              <a:rPr lang="zh-CN" altLang="en-US" dirty="0"/>
              <a:t> </a:t>
            </a:r>
            <a:r>
              <a:rPr lang="en-US" altLang="zh-CN" dirty="0"/>
              <a:t>you for watching!!!</a:t>
            </a:r>
            <a:endParaRPr lang="zh-CN" altLang="en-US" dirty="0"/>
          </a:p>
        </p:txBody>
      </p:sp>
      <p:sp>
        <p:nvSpPr>
          <p:cNvPr id="3" name="副标题 2">
            <a:extLst>
              <a:ext uri="{FF2B5EF4-FFF2-40B4-BE49-F238E27FC236}">
                <a16:creationId xmlns:a16="http://schemas.microsoft.com/office/drawing/2014/main" id="{B2BB3DA9-C3FC-4C8F-964E-777A704B0AC0}"/>
              </a:ext>
            </a:extLst>
          </p:cNvPr>
          <p:cNvSpPr>
            <a:spLocks noGrp="1"/>
          </p:cNvSpPr>
          <p:nvPr>
            <p:ph type="subTitle" idx="1"/>
          </p:nvPr>
        </p:nvSpPr>
        <p:spPr>
          <a:xfrm>
            <a:off x="4279707" y="4758701"/>
            <a:ext cx="6987645" cy="1388534"/>
          </a:xfrm>
        </p:spPr>
        <p:txBody>
          <a:bodyPr/>
          <a:lstStyle/>
          <a:p>
            <a:r>
              <a:rPr lang="zh-CN" altLang="en-US" dirty="0"/>
              <a:t>李熙恺  </a:t>
            </a:r>
            <a:r>
              <a:rPr lang="en-US" altLang="zh-CN" dirty="0"/>
              <a:t>21951052</a:t>
            </a:r>
            <a:endParaRPr lang="zh-CN" altLang="en-US" dirty="0"/>
          </a:p>
        </p:txBody>
      </p:sp>
    </p:spTree>
    <p:extLst>
      <p:ext uri="{BB962C8B-B14F-4D97-AF65-F5344CB8AC3E}">
        <p14:creationId xmlns:p14="http://schemas.microsoft.com/office/powerpoint/2010/main" val="391062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B4CBA-6506-477C-BE53-867FABF0382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论文研究的背景与动机</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5851ACE7-F353-4B19-BC32-FBDA587B51C9}"/>
              </a:ext>
            </a:extLst>
          </p:cNvPr>
          <p:cNvSpPr>
            <a:spLocks noGrp="1"/>
          </p:cNvSpPr>
          <p:nvPr>
            <p:ph idx="1"/>
          </p:nvPr>
        </p:nvSpPr>
        <p:spPr/>
        <p:txBody>
          <a:bodyPr>
            <a:normAutofit/>
          </a:bodyPr>
          <a:lstStyle/>
          <a:p>
            <a:r>
              <a:rPr lang="zh-CN" altLang="zh-CN" dirty="0"/>
              <a:t>虚拟现实（</a:t>
            </a:r>
            <a:r>
              <a:rPr lang="en-US" altLang="zh-CN" dirty="0"/>
              <a:t>VR</a:t>
            </a:r>
            <a:r>
              <a:rPr lang="zh-CN" altLang="zh-CN" dirty="0"/>
              <a:t>）是一种令人着迷的新兴技术，可以在沉浸式虚拟环境中创造栩栩如生的体验，并且高端耳机现已广泛可用。当今</a:t>
            </a:r>
            <a:r>
              <a:rPr lang="en-US" altLang="zh-CN" dirty="0"/>
              <a:t>VR</a:t>
            </a:r>
            <a:r>
              <a:rPr lang="zh-CN" altLang="zh-CN" dirty="0"/>
              <a:t>中消耗的大部分内容都是合成的，需要由专业艺术家创建。对于消费者而言，没有任何可行的方式来捕捉和分享他们自己的现实生活，从而使</a:t>
            </a:r>
            <a:r>
              <a:rPr lang="en-US" altLang="zh-CN" dirty="0"/>
              <a:t>VR</a:t>
            </a:r>
            <a:r>
              <a:rPr lang="zh-CN" altLang="zh-CN" dirty="0"/>
              <a:t>技术可以充分利用现实环境。</a:t>
            </a:r>
            <a:endParaRPr lang="zh-CN" altLang="en-US" dirty="0"/>
          </a:p>
        </p:txBody>
      </p:sp>
    </p:spTree>
    <p:extLst>
      <p:ext uri="{BB962C8B-B14F-4D97-AF65-F5344CB8AC3E}">
        <p14:creationId xmlns:p14="http://schemas.microsoft.com/office/powerpoint/2010/main" val="46366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B4CBA-6506-477C-BE53-867FABF0382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论文研究的背景与动机</a:t>
            </a:r>
            <a:br>
              <a:rPr lang="en-US" altLang="zh-CN" dirty="0">
                <a:latin typeface="微软雅黑" panose="020B0503020204020204" pitchFamily="34" charset="-122"/>
                <a:ea typeface="微软雅黑" panose="020B0503020204020204" pitchFamily="34" charset="-122"/>
              </a:rPr>
            </a:br>
            <a:endParaRPr lang="zh-CN" altLang="en-US" dirty="0"/>
          </a:p>
        </p:txBody>
      </p:sp>
      <p:sp>
        <p:nvSpPr>
          <p:cNvPr id="3" name="内容占位符 2">
            <a:extLst>
              <a:ext uri="{FF2B5EF4-FFF2-40B4-BE49-F238E27FC236}">
                <a16:creationId xmlns:a16="http://schemas.microsoft.com/office/drawing/2014/main" id="{5851ACE7-F353-4B19-BC32-FBDA587B51C9}"/>
              </a:ext>
            </a:extLst>
          </p:cNvPr>
          <p:cNvSpPr>
            <a:spLocks noGrp="1"/>
          </p:cNvSpPr>
          <p:nvPr>
            <p:ph idx="1"/>
          </p:nvPr>
        </p:nvSpPr>
        <p:spPr/>
        <p:txBody>
          <a:bodyPr/>
          <a:lstStyle/>
          <a:p>
            <a:r>
              <a:rPr lang="zh-CN" altLang="zh-CN" dirty="0"/>
              <a:t>作者提出了一种新算法，该算法可根据从小型基线立体双摄像头手机（例如最近的</a:t>
            </a:r>
            <a:r>
              <a:rPr lang="en-US" altLang="zh-CN" dirty="0"/>
              <a:t>iPhone</a:t>
            </a:r>
            <a:r>
              <a:rPr lang="zh-CN" altLang="zh-CN" dirty="0"/>
              <a:t>）生成的彩色和深度照片序列构造</a:t>
            </a:r>
            <a:r>
              <a:rPr lang="en-US" altLang="zh-CN" dirty="0"/>
              <a:t>3D</a:t>
            </a:r>
            <a:r>
              <a:rPr lang="zh-CN" altLang="zh-CN" dirty="0"/>
              <a:t>全景图。</a:t>
            </a:r>
            <a:r>
              <a:rPr lang="zh-CN" altLang="en-US" dirty="0"/>
              <a:t>算法的输出是一个详细的</a:t>
            </a:r>
            <a:r>
              <a:rPr lang="en-US" altLang="zh-CN" dirty="0"/>
              <a:t>3D</a:t>
            </a:r>
            <a:r>
              <a:rPr lang="zh-CN" altLang="en-US" dirty="0"/>
              <a:t>全景图，即可以使用标准图形引擎渲染的带纹理的多层</a:t>
            </a:r>
            <a:r>
              <a:rPr lang="en-US" altLang="zh-CN" dirty="0"/>
              <a:t>3D</a:t>
            </a:r>
            <a:r>
              <a:rPr lang="zh-CN" altLang="en-US" dirty="0"/>
              <a:t>网格。我们可以在</a:t>
            </a:r>
            <a:r>
              <a:rPr lang="en-US" altLang="zh-CN" dirty="0"/>
              <a:t>VR</a:t>
            </a:r>
            <a:r>
              <a:rPr lang="zh-CN" altLang="en-US" dirty="0"/>
              <a:t>中使用双眼和头部运动视差查看我们的</a:t>
            </a:r>
            <a:r>
              <a:rPr lang="en-US" altLang="zh-CN" dirty="0"/>
              <a:t>3D</a:t>
            </a:r>
            <a:r>
              <a:rPr lang="zh-CN" altLang="en-US" dirty="0"/>
              <a:t>全景视图，或者在正常的移动设备和</a:t>
            </a:r>
            <a:r>
              <a:rPr lang="en-US" altLang="zh-CN" dirty="0"/>
              <a:t>Web</a:t>
            </a:r>
            <a:r>
              <a:rPr lang="zh-CN" altLang="en-US" dirty="0"/>
              <a:t>显示器上使用视差查看器。</a:t>
            </a:r>
          </a:p>
          <a:p>
            <a:endParaRPr lang="zh-CN" altLang="zh-CN" dirty="0"/>
          </a:p>
          <a:p>
            <a:endParaRPr lang="zh-CN" altLang="en-US" dirty="0"/>
          </a:p>
        </p:txBody>
      </p:sp>
    </p:spTree>
    <p:extLst>
      <p:ext uri="{BB962C8B-B14F-4D97-AF65-F5344CB8AC3E}">
        <p14:creationId xmlns:p14="http://schemas.microsoft.com/office/powerpoint/2010/main" val="310310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B4CBA-6506-477C-BE53-867FABF0382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论文研究的背景与动机</a:t>
            </a:r>
            <a:br>
              <a:rPr lang="en-US" altLang="zh-CN" dirty="0">
                <a:latin typeface="微软雅黑" panose="020B0503020204020204" pitchFamily="34" charset="-122"/>
                <a:ea typeface="微软雅黑" panose="020B0503020204020204" pitchFamily="34" charset="-122"/>
              </a:rPr>
            </a:br>
            <a:endParaRPr lang="zh-CN" altLang="en-US" dirty="0"/>
          </a:p>
        </p:txBody>
      </p:sp>
      <p:pic>
        <p:nvPicPr>
          <p:cNvPr id="7" name="内容占位符 6">
            <a:extLst>
              <a:ext uri="{FF2B5EF4-FFF2-40B4-BE49-F238E27FC236}">
                <a16:creationId xmlns:a16="http://schemas.microsoft.com/office/drawing/2014/main" id="{8568BB60-6047-4E8E-8269-10F654135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747" y="2711642"/>
            <a:ext cx="10790132" cy="2888019"/>
          </a:xfrm>
        </p:spPr>
      </p:pic>
    </p:spTree>
    <p:extLst>
      <p:ext uri="{BB962C8B-B14F-4D97-AF65-F5344CB8AC3E}">
        <p14:creationId xmlns:p14="http://schemas.microsoft.com/office/powerpoint/2010/main" val="278239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544BD-7056-4050-89A8-BC92732429E7}"/>
              </a:ext>
            </a:extLst>
          </p:cNvPr>
          <p:cNvSpPr>
            <a:spLocks noGrp="1"/>
          </p:cNvSpPr>
          <p:nvPr>
            <p:ph type="title"/>
          </p:nvPr>
        </p:nvSpPr>
        <p:spPr/>
        <p:txBody>
          <a:bodyPr/>
          <a:lstStyle/>
          <a:p>
            <a:r>
              <a:rPr lang="en-US" altLang="zh-CN" dirty="0"/>
              <a:t>2.</a:t>
            </a:r>
            <a:r>
              <a:rPr lang="zh-CN" altLang="en-US" dirty="0"/>
              <a:t>论文算法的四个阶段</a:t>
            </a:r>
          </a:p>
        </p:txBody>
      </p:sp>
      <p:sp>
        <p:nvSpPr>
          <p:cNvPr id="3" name="内容占位符 2">
            <a:extLst>
              <a:ext uri="{FF2B5EF4-FFF2-40B4-BE49-F238E27FC236}">
                <a16:creationId xmlns:a16="http://schemas.microsoft.com/office/drawing/2014/main" id="{58C6CEE8-2BE2-4AC3-8B5F-5D18EC60338D}"/>
              </a:ext>
            </a:extLst>
          </p:cNvPr>
          <p:cNvSpPr>
            <a:spLocks noGrp="1"/>
          </p:cNvSpPr>
          <p:nvPr>
            <p:ph idx="1"/>
          </p:nvPr>
        </p:nvSpPr>
        <p:spPr/>
        <p:txBody>
          <a:bodyPr/>
          <a:lstStyle/>
          <a:p>
            <a:r>
              <a:rPr lang="en-US" altLang="zh-CN" dirty="0"/>
              <a:t>2.1</a:t>
            </a:r>
            <a:r>
              <a:rPr lang="zh-CN" altLang="en-US" dirty="0"/>
              <a:t>图像捕获以及预处理</a:t>
            </a:r>
            <a:endParaRPr lang="en-US" altLang="zh-CN" dirty="0"/>
          </a:p>
          <a:p>
            <a:r>
              <a:rPr lang="en-US" altLang="zh-CN" dirty="0"/>
              <a:t>2.2</a:t>
            </a:r>
            <a:r>
              <a:rPr lang="zh-CN" altLang="en-US" dirty="0"/>
              <a:t>变形深度对齐</a:t>
            </a:r>
            <a:endParaRPr lang="en-US" altLang="zh-CN" dirty="0"/>
          </a:p>
          <a:p>
            <a:r>
              <a:rPr lang="en-US" altLang="zh-CN" dirty="0"/>
              <a:t>2.3</a:t>
            </a:r>
            <a:r>
              <a:rPr lang="zh-CN" altLang="en-US" dirty="0"/>
              <a:t>拼接</a:t>
            </a:r>
            <a:endParaRPr lang="en-US" altLang="zh-CN" dirty="0"/>
          </a:p>
          <a:p>
            <a:r>
              <a:rPr lang="en-US" altLang="zh-CN" dirty="0"/>
              <a:t>2.4</a:t>
            </a:r>
            <a:r>
              <a:rPr lang="zh-CN" altLang="zh-CN" dirty="0"/>
              <a:t>多层网络生成</a:t>
            </a:r>
            <a:endParaRPr lang="zh-CN" altLang="en-US" dirty="0"/>
          </a:p>
        </p:txBody>
      </p:sp>
    </p:spTree>
    <p:extLst>
      <p:ext uri="{BB962C8B-B14F-4D97-AF65-F5344CB8AC3E}">
        <p14:creationId xmlns:p14="http://schemas.microsoft.com/office/powerpoint/2010/main" val="287373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80DE9-FDB7-4448-A1F3-70A347E89360}"/>
              </a:ext>
            </a:extLst>
          </p:cNvPr>
          <p:cNvSpPr>
            <a:spLocks noGrp="1"/>
          </p:cNvSpPr>
          <p:nvPr>
            <p:ph type="title"/>
          </p:nvPr>
        </p:nvSpPr>
        <p:spPr/>
        <p:txBody>
          <a:bodyPr/>
          <a:lstStyle/>
          <a:p>
            <a:r>
              <a:rPr lang="en-US" altLang="zh-CN" dirty="0"/>
              <a:t>2.1</a:t>
            </a:r>
            <a:r>
              <a:rPr lang="zh-CN" altLang="en-US" dirty="0"/>
              <a:t>图像捕获以及预处理</a:t>
            </a:r>
          </a:p>
        </p:txBody>
      </p:sp>
      <p:sp>
        <p:nvSpPr>
          <p:cNvPr id="3" name="内容占位符 2">
            <a:extLst>
              <a:ext uri="{FF2B5EF4-FFF2-40B4-BE49-F238E27FC236}">
                <a16:creationId xmlns:a16="http://schemas.microsoft.com/office/drawing/2014/main" id="{006173F6-661C-4E7A-93C3-E614625738FF}"/>
              </a:ext>
            </a:extLst>
          </p:cNvPr>
          <p:cNvSpPr>
            <a:spLocks noGrp="1"/>
          </p:cNvSpPr>
          <p:nvPr>
            <p:ph idx="1"/>
          </p:nvPr>
        </p:nvSpPr>
        <p:spPr/>
        <p:txBody>
          <a:bodyPr/>
          <a:lstStyle/>
          <a:p>
            <a:r>
              <a:rPr lang="zh-CN" altLang="zh-CN" dirty="0"/>
              <a:t>彩色和深度图像对对齐的算法总序列的输入，它使用自定义的突发捕获应用程序从有关点继续摄像头的捕获。论文中使用</a:t>
            </a:r>
            <a:r>
              <a:rPr lang="en-US" altLang="zh-CN" dirty="0"/>
              <a:t>iPhone 7 Plus</a:t>
            </a:r>
            <a:r>
              <a:rPr lang="zh-CN" altLang="zh-CN" dirty="0"/>
              <a:t>并使用自定义的基本捕获应用程序进行四次捕获，在捕获会话期间，它会在</a:t>
            </a:r>
            <a:r>
              <a:rPr lang="en-US" altLang="zh-CN" dirty="0"/>
              <a:t>1</a:t>
            </a:r>
            <a:r>
              <a:rPr lang="zh-CN" altLang="zh-CN" dirty="0"/>
              <a:t>秒钟的时间间隔内自动触发捕获彩色和深度照片（使用当时的</a:t>
            </a:r>
            <a:r>
              <a:rPr lang="en-US" altLang="zh-CN" dirty="0"/>
              <a:t>iOS</a:t>
            </a:r>
            <a:r>
              <a:rPr lang="zh-CN" altLang="zh-CN" dirty="0"/>
              <a:t>立体算法）。 捕获的动作类似于今天人们捕获的全景照片：将照相机指向外面，同时将设备保持在半臂的长度上，并以任意角度向上，向下或侧向移动来扫描场景。</a:t>
            </a:r>
            <a:r>
              <a:rPr lang="zh-CN" altLang="en-US" dirty="0"/>
              <a:t>再</a:t>
            </a:r>
            <a:r>
              <a:rPr lang="zh-CN" altLang="zh-CN" dirty="0"/>
              <a:t>特征提取和匹配：作为以下对齐算法的输入，使用标准方法计算成对特征匹配。</a:t>
            </a:r>
          </a:p>
          <a:p>
            <a:endParaRPr lang="zh-CN" altLang="en-US" dirty="0"/>
          </a:p>
        </p:txBody>
      </p:sp>
    </p:spTree>
    <p:extLst>
      <p:ext uri="{BB962C8B-B14F-4D97-AF65-F5344CB8AC3E}">
        <p14:creationId xmlns:p14="http://schemas.microsoft.com/office/powerpoint/2010/main" val="292286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80DE9-FDB7-4448-A1F3-70A347E89360}"/>
              </a:ext>
            </a:extLst>
          </p:cNvPr>
          <p:cNvSpPr>
            <a:spLocks noGrp="1"/>
          </p:cNvSpPr>
          <p:nvPr>
            <p:ph type="title"/>
          </p:nvPr>
        </p:nvSpPr>
        <p:spPr/>
        <p:txBody>
          <a:bodyPr/>
          <a:lstStyle/>
          <a:p>
            <a:r>
              <a:rPr lang="en-US" altLang="zh-CN" dirty="0"/>
              <a:t>2.1</a:t>
            </a:r>
            <a:r>
              <a:rPr lang="zh-CN" altLang="en-US" dirty="0"/>
              <a:t>图像捕获以及预处理</a:t>
            </a:r>
          </a:p>
        </p:txBody>
      </p:sp>
      <p:pic>
        <p:nvPicPr>
          <p:cNvPr id="13" name="内容占位符 12">
            <a:extLst>
              <a:ext uri="{FF2B5EF4-FFF2-40B4-BE49-F238E27FC236}">
                <a16:creationId xmlns:a16="http://schemas.microsoft.com/office/drawing/2014/main" id="{F6934EA9-FE3A-4A16-AD4E-9F9F24248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948699"/>
            <a:ext cx="3756986" cy="2781541"/>
          </a:xfrm>
        </p:spPr>
      </p:pic>
      <p:pic>
        <p:nvPicPr>
          <p:cNvPr id="15" name="图片 14">
            <a:extLst>
              <a:ext uri="{FF2B5EF4-FFF2-40B4-BE49-F238E27FC236}">
                <a16:creationId xmlns:a16="http://schemas.microsoft.com/office/drawing/2014/main" id="{B883474E-A831-4805-883F-5AF9812EC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611" y="2948699"/>
            <a:ext cx="4723396" cy="2781541"/>
          </a:xfrm>
          <a:prstGeom prst="rect">
            <a:avLst/>
          </a:prstGeom>
        </p:spPr>
      </p:pic>
    </p:spTree>
    <p:extLst>
      <p:ext uri="{BB962C8B-B14F-4D97-AF65-F5344CB8AC3E}">
        <p14:creationId xmlns:p14="http://schemas.microsoft.com/office/powerpoint/2010/main" val="371360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6AF09-8D55-4184-94EB-E440AC4ACDB8}"/>
              </a:ext>
            </a:extLst>
          </p:cNvPr>
          <p:cNvSpPr>
            <a:spLocks noGrp="1"/>
          </p:cNvSpPr>
          <p:nvPr>
            <p:ph type="title"/>
          </p:nvPr>
        </p:nvSpPr>
        <p:spPr/>
        <p:txBody>
          <a:bodyPr/>
          <a:lstStyle/>
          <a:p>
            <a:r>
              <a:rPr lang="en-US" altLang="zh-CN" dirty="0"/>
              <a:t>2.2</a:t>
            </a:r>
            <a:r>
              <a:rPr lang="zh-CN" altLang="en-US" dirty="0"/>
              <a:t>变形深度对齐</a:t>
            </a:r>
          </a:p>
        </p:txBody>
      </p:sp>
      <p:sp>
        <p:nvSpPr>
          <p:cNvPr id="3" name="内容占位符 2">
            <a:extLst>
              <a:ext uri="{FF2B5EF4-FFF2-40B4-BE49-F238E27FC236}">
                <a16:creationId xmlns:a16="http://schemas.microsoft.com/office/drawing/2014/main" id="{187F9084-BA07-49A7-8AC3-1312EAAEE323}"/>
              </a:ext>
            </a:extLst>
          </p:cNvPr>
          <p:cNvSpPr>
            <a:spLocks noGrp="1"/>
          </p:cNvSpPr>
          <p:nvPr>
            <p:ph idx="1"/>
          </p:nvPr>
        </p:nvSpPr>
        <p:spPr/>
        <p:txBody>
          <a:bodyPr/>
          <a:lstStyle/>
          <a:p>
            <a:r>
              <a:rPr lang="zh-CN" altLang="zh-CN" dirty="0"/>
              <a:t>由于相机的基准线较小且导致三角测量的不确定性，因此输入深度图并非十分准确，并且无法使用全局转换来调整它们的深度。作者使用无角度优化方法解决了这个问题，该方法联合估计了相机的姿势以及适用于深度的各种变化的调整图。首要目标是对齐深度图。 由于图像是从不同的角度拍摄的，因此无法在</a:t>
            </a:r>
            <a:r>
              <a:rPr lang="en-US" altLang="zh-CN" dirty="0"/>
              <a:t>2D</a:t>
            </a:r>
            <a:r>
              <a:rPr lang="zh-CN" altLang="zh-CN" dirty="0"/>
              <a:t>图像中处理视差。</a:t>
            </a:r>
            <a:r>
              <a:rPr lang="zh-CN" altLang="en-US" dirty="0"/>
              <a:t>该步骤</a:t>
            </a:r>
            <a:r>
              <a:rPr lang="zh-CN" altLang="zh-CN" dirty="0"/>
              <a:t>恢复外部相机的姿势（方向和位置），以便在投影深度图时将其对准</a:t>
            </a:r>
            <a:r>
              <a:rPr lang="en-US" altLang="zh-CN" dirty="0"/>
              <a:t>3D</a:t>
            </a:r>
            <a:r>
              <a:rPr lang="zh-CN" altLang="zh-CN" dirty="0"/>
              <a:t>。</a:t>
            </a:r>
          </a:p>
          <a:p>
            <a:endParaRPr lang="zh-CN" altLang="zh-CN" dirty="0"/>
          </a:p>
          <a:p>
            <a:endParaRPr lang="zh-CN" altLang="en-US" dirty="0"/>
          </a:p>
        </p:txBody>
      </p:sp>
    </p:spTree>
    <p:extLst>
      <p:ext uri="{BB962C8B-B14F-4D97-AF65-F5344CB8AC3E}">
        <p14:creationId xmlns:p14="http://schemas.microsoft.com/office/powerpoint/2010/main" val="2084836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158</TotalTime>
  <Words>1243</Words>
  <Application>Microsoft Office PowerPoint</Application>
  <PresentationFormat>宽屏</PresentationFormat>
  <Paragraphs>45</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方正姚体</vt:lpstr>
      <vt:lpstr>微软雅黑</vt:lpstr>
      <vt:lpstr>Arial</vt:lpstr>
      <vt:lpstr>Corbel</vt:lpstr>
      <vt:lpstr>视差</vt:lpstr>
      <vt:lpstr>Instant 3D Photography 读书报告展示</vt:lpstr>
      <vt:lpstr>目录</vt:lpstr>
      <vt:lpstr>1.论文研究的背景与动机 </vt:lpstr>
      <vt:lpstr>1.论文研究的背景与动机 </vt:lpstr>
      <vt:lpstr>1.论文研究的背景与动机 </vt:lpstr>
      <vt:lpstr>2.论文算法的四个阶段</vt:lpstr>
      <vt:lpstr>2.1图像捕获以及预处理</vt:lpstr>
      <vt:lpstr>2.1图像捕获以及预处理</vt:lpstr>
      <vt:lpstr>2.2变形深度对齐</vt:lpstr>
      <vt:lpstr>2.2变形深度对齐</vt:lpstr>
      <vt:lpstr>2.3拼接</vt:lpstr>
      <vt:lpstr>2.3拼接</vt:lpstr>
      <vt:lpstr>2.4多层网络生成</vt:lpstr>
      <vt:lpstr>2.4多层网络生成</vt:lpstr>
      <vt:lpstr>3.论文研究的创新点 </vt:lpstr>
      <vt:lpstr>3.论文研究的创新点 </vt:lpstr>
      <vt:lpstr>4.论文应用情况</vt:lpstr>
      <vt:lpstr>PowerPoint 演示文稿</vt:lpstr>
      <vt:lpstr>5.论文的局限性</vt:lpstr>
      <vt:lpstr>6.对未来发展的意义</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3D Photography 读书报告展示</dc:title>
  <dc:creator>Lucas Lee</dc:creator>
  <cp:lastModifiedBy>Lucas Lee</cp:lastModifiedBy>
  <cp:revision>9</cp:revision>
  <dcterms:created xsi:type="dcterms:W3CDTF">2020-01-05T10:52:03Z</dcterms:created>
  <dcterms:modified xsi:type="dcterms:W3CDTF">2020-01-05T13:30:32Z</dcterms:modified>
</cp:coreProperties>
</file>