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15"/>
  </p:notesMasterIdLst>
  <p:handoutMasterIdLst>
    <p:handoutMasterId r:id="rId16"/>
  </p:handoutMasterIdLst>
  <p:sldIdLst>
    <p:sldId id="3170" r:id="rId2"/>
    <p:sldId id="3171" r:id="rId3"/>
    <p:sldId id="3172" r:id="rId4"/>
    <p:sldId id="3173" r:id="rId5"/>
    <p:sldId id="3174" r:id="rId6"/>
    <p:sldId id="3175" r:id="rId7"/>
    <p:sldId id="3176" r:id="rId8"/>
    <p:sldId id="3177" r:id="rId9"/>
    <p:sldId id="3178" r:id="rId10"/>
    <p:sldId id="3179" r:id="rId11"/>
    <p:sldId id="3180" r:id="rId12"/>
    <p:sldId id="3182" r:id="rId13"/>
    <p:sldId id="3181" r:id="rId14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BE2"/>
    <a:srgbClr val="4EC1D6"/>
    <a:srgbClr val="5D6FA7"/>
    <a:srgbClr val="53BDD5"/>
    <a:srgbClr val="FF8486"/>
    <a:srgbClr val="133857"/>
    <a:srgbClr val="00A1E1"/>
    <a:srgbClr val="166CA3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3" autoAdjust="0"/>
    <p:restoredTop sz="95317" autoAdjust="0"/>
  </p:normalViewPr>
  <p:slideViewPr>
    <p:cSldViewPr>
      <p:cViewPr varScale="1">
        <p:scale>
          <a:sx n="108" d="100"/>
          <a:sy n="108" d="100"/>
        </p:scale>
        <p:origin x="708" y="11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3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470663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61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0"/>
            <a:ext cx="12858749" cy="72326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1165642" y="2573125"/>
            <a:ext cx="6912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Action-Driven 3D Indoor Scene Evolution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1244799" y="5630871"/>
            <a:ext cx="1972142" cy="380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报告人：黄冠积</a:t>
            </a:r>
            <a:endParaRPr lang="en-US" altLang="zh-CN" sz="20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431430" y="5630871"/>
            <a:ext cx="2545964" cy="380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任课老师：李启雷</a:t>
            </a:r>
            <a:endParaRPr lang="en-US" altLang="zh-CN" sz="20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259">
            <a:extLst>
              <a:ext uri="{FF2B5EF4-FFF2-40B4-BE49-F238E27FC236}">
                <a16:creationId xmlns:a16="http://schemas.microsoft.com/office/drawing/2014/main" id="{A5992FA2-5850-4D26-B12A-F3F767AF6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95" y="3229739"/>
            <a:ext cx="6912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动作驱动的三维室内场景演化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8AB88A-922E-47AC-8E2D-038609ADC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57" y="3836261"/>
            <a:ext cx="7120163" cy="573312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18374C5-CF3A-4967-A9DB-E1D1D11A2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7" b="20344"/>
          <a:stretch/>
        </p:blipFill>
        <p:spPr bwMode="auto">
          <a:xfrm>
            <a:off x="236687" y="309684"/>
            <a:ext cx="4355752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70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3" grpId="1"/>
      <p:bldP spid="19" grpId="0" animBg="1"/>
      <p:bldP spid="20" grpId="0" animBg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725BE1-D3B2-4344-96D2-DE396AF85971}"/>
              </a:ext>
            </a:extLst>
          </p:cNvPr>
          <p:cNvSpPr txBox="1"/>
          <p:nvPr/>
        </p:nvSpPr>
        <p:spPr>
          <a:xfrm>
            <a:off x="1100783" y="8800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动作模型的创新性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5CC3C7-5FF9-4AEE-884B-F3E1B07CD215}"/>
              </a:ext>
            </a:extLst>
          </p:cNvPr>
          <p:cNvSpPr txBox="1"/>
          <p:nvPr/>
        </p:nvSpPr>
        <p:spPr>
          <a:xfrm>
            <a:off x="884759" y="1888133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）渐进的场景生成方法，在不影响真实性和自然性的前提下，生成了一组不断演化的粒状</a:t>
            </a:r>
            <a:r>
              <a:rPr lang="en-US" altLang="zh-CN" dirty="0"/>
              <a:t>3D</a:t>
            </a:r>
            <a:r>
              <a:rPr lang="zh-CN" altLang="zh-CN" dirty="0"/>
              <a:t>场景，显示出比以前作品更高的场景复杂性和混乱程度。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）从注释的照片训练学习，而不是三维场景的样本。这使能够利用更丰富的数据源进行动作驱动的场景处理。由于动作模型是对动作进行分析，不依赖于整体的</a:t>
            </a:r>
            <a:r>
              <a:rPr lang="en-US" altLang="zh-CN" dirty="0"/>
              <a:t>3D</a:t>
            </a:r>
            <a:r>
              <a:rPr lang="zh-CN" altLang="zh-CN" dirty="0"/>
              <a:t>环境，只需对普通的图片添加好动作标签，即可进行训练，简化了训练条件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）一个更完整的动作模型，它考虑了群体交流，以及多个对象的共同出现和联合放置，允许对象重新定位和插入。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12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F2BA17-6CDD-48F1-AC1E-637091A5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55" y="1274329"/>
            <a:ext cx="8928992" cy="51022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453CEB-19FE-4BA9-9F10-D356DE986D3B}"/>
              </a:ext>
            </a:extLst>
          </p:cNvPr>
          <p:cNvSpPr txBox="1"/>
          <p:nvPr/>
        </p:nvSpPr>
        <p:spPr>
          <a:xfrm>
            <a:off x="1172791" y="7525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效果展示</a:t>
            </a:r>
          </a:p>
        </p:txBody>
      </p:sp>
    </p:spTree>
    <p:extLst>
      <p:ext uri="{BB962C8B-B14F-4D97-AF65-F5344CB8AC3E}">
        <p14:creationId xmlns:p14="http://schemas.microsoft.com/office/powerpoint/2010/main" val="151265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453CEB-19FE-4BA9-9F10-D356DE986D3B}"/>
              </a:ext>
            </a:extLst>
          </p:cNvPr>
          <p:cNvSpPr txBox="1"/>
          <p:nvPr/>
        </p:nvSpPr>
        <p:spPr>
          <a:xfrm>
            <a:off x="1172791" y="7525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E5207F-E57A-4E1E-8E8C-8F423145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91" y="2032149"/>
            <a:ext cx="10144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7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453CEB-19FE-4BA9-9F10-D356DE986D3B}"/>
              </a:ext>
            </a:extLst>
          </p:cNvPr>
          <p:cNvSpPr txBox="1"/>
          <p:nvPr/>
        </p:nvSpPr>
        <p:spPr>
          <a:xfrm>
            <a:off x="1172791" y="7525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C72FA8-239C-43CC-AEE2-B75A1A96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187575"/>
            <a:ext cx="10172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2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BDD643-5211-4615-B39A-D2DA8553EF08}"/>
              </a:ext>
            </a:extLst>
          </p:cNvPr>
          <p:cNvSpPr txBox="1"/>
          <p:nvPr/>
        </p:nvSpPr>
        <p:spPr>
          <a:xfrm>
            <a:off x="1388815" y="95203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场景生成技术实际应用的需求：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58124B-607E-4AE3-9F76-6030400D6EB2}"/>
              </a:ext>
            </a:extLst>
          </p:cNvPr>
          <p:cNvSpPr txBox="1"/>
          <p:nvPr/>
        </p:nvSpPr>
        <p:spPr>
          <a:xfrm>
            <a:off x="1532831" y="1960141"/>
            <a:ext cx="7539432" cy="295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</a:t>
            </a:r>
            <a:r>
              <a:rPr lang="zh-CN" altLang="en-US" sz="2000" dirty="0"/>
              <a:t>虚拟场景是</a:t>
            </a:r>
            <a:r>
              <a:rPr lang="zh-CN" altLang="en-US" sz="2000" dirty="0">
                <a:solidFill>
                  <a:srgbClr val="00B050"/>
                </a:solidFill>
              </a:rPr>
              <a:t>虚拟现实系统</a:t>
            </a:r>
            <a:r>
              <a:rPr lang="zh-CN" altLang="en-US" sz="2000" dirty="0"/>
              <a:t>的关键组成部分</a:t>
            </a:r>
            <a:r>
              <a:rPr lang="en-US" altLang="zh-CN" sz="2000" dirty="0"/>
              <a:t>,</a:t>
            </a:r>
            <a:r>
              <a:rPr lang="zh-CN" altLang="en-US" sz="2000" dirty="0"/>
              <a:t>虚拟场景的逼真显示是</a:t>
            </a:r>
            <a:r>
              <a:rPr lang="zh-CN" altLang="en-US" sz="2000" dirty="0">
                <a:solidFill>
                  <a:srgbClr val="00B050"/>
                </a:solidFill>
              </a:rPr>
              <a:t>飞行模拟、实时动态仿真及虚拟现实等技术</a:t>
            </a:r>
            <a:r>
              <a:rPr lang="zh-CN" altLang="en-US" sz="2000" dirty="0"/>
              <a:t>的基础。虚拟现实是利用电脑模拟产生一个三维空间的虚拟世界，提供使用者关于视觉、听觉、触觉等感官的模拟，让使用者如同身历其境一般，可以及时、没有限制地观察三度空间内的事物。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    从新兴的</a:t>
            </a:r>
            <a:r>
              <a:rPr lang="en-US" altLang="zh-CN" sz="2000" dirty="0">
                <a:solidFill>
                  <a:srgbClr val="00B050"/>
                </a:solidFill>
              </a:rPr>
              <a:t>VR/AR</a:t>
            </a:r>
            <a:r>
              <a:rPr lang="zh-CN" altLang="en-US" sz="2000" dirty="0"/>
              <a:t>应用到数据驱动的场景分析，随着对三维场景数据特别是</a:t>
            </a:r>
            <a:r>
              <a:rPr lang="zh-CN" altLang="en-US" sz="2000" dirty="0">
                <a:solidFill>
                  <a:srgbClr val="00B050"/>
                </a:solidFill>
              </a:rPr>
              <a:t>室内场景数据</a:t>
            </a:r>
            <a:r>
              <a:rPr lang="zh-CN" altLang="en-US" sz="2000" dirty="0"/>
              <a:t>需求的不断增长，</a:t>
            </a:r>
            <a:r>
              <a:rPr lang="zh-CN" altLang="en-US" sz="2000" dirty="0">
                <a:solidFill>
                  <a:srgbClr val="00B050"/>
                </a:solidFill>
              </a:rPr>
              <a:t>场景生成技术</a:t>
            </a:r>
            <a:r>
              <a:rPr lang="zh-CN" altLang="en-US" sz="2000" dirty="0"/>
              <a:t>越来越受到图形和视觉领域的关注。</a:t>
            </a:r>
          </a:p>
        </p:txBody>
      </p:sp>
    </p:spTree>
    <p:extLst>
      <p:ext uri="{BB962C8B-B14F-4D97-AF65-F5344CB8AC3E}">
        <p14:creationId xmlns:p14="http://schemas.microsoft.com/office/powerpoint/2010/main" val="23569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F6600E-9243-44E1-8F31-F7EA6D0CC4F1}"/>
              </a:ext>
            </a:extLst>
          </p:cNvPr>
          <p:cNvSpPr txBox="1"/>
          <p:nvPr/>
        </p:nvSpPr>
        <p:spPr>
          <a:xfrm>
            <a:off x="1388815" y="88002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以往的场景生成技术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7BDAB6-03CF-4DA3-97E8-D2696508A335}"/>
              </a:ext>
            </a:extLst>
          </p:cNvPr>
          <p:cNvSpPr txBox="1"/>
          <p:nvPr/>
        </p:nvSpPr>
        <p:spPr>
          <a:xfrm>
            <a:off x="920763" y="1888133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以往的场景生成是通过从</a:t>
            </a:r>
            <a:r>
              <a:rPr lang="en-US" altLang="zh-CN" sz="2000" dirty="0"/>
              <a:t>3D</a:t>
            </a:r>
            <a:r>
              <a:rPr lang="zh-CN" altLang="en-US" sz="2000" dirty="0"/>
              <a:t>场景示例中学习到的</a:t>
            </a:r>
            <a:r>
              <a:rPr lang="zh-CN" altLang="en-US" sz="2000" dirty="0">
                <a:solidFill>
                  <a:srgbClr val="00B050"/>
                </a:solidFill>
              </a:rPr>
              <a:t>概率分布</a:t>
            </a:r>
            <a:r>
              <a:rPr lang="zh-CN" altLang="en-US" sz="2000" dirty="0"/>
              <a:t>而产生，然而大多数可以从</a:t>
            </a:r>
            <a:r>
              <a:rPr lang="zh-CN" altLang="en-US" sz="2000" dirty="0">
                <a:solidFill>
                  <a:srgbClr val="00B050"/>
                </a:solidFill>
              </a:rPr>
              <a:t>公共数据仓库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zh-CN" altLang="en-US" sz="2000" dirty="0">
                <a:solidFill>
                  <a:srgbClr val="00B050"/>
                </a:solidFill>
              </a:rPr>
              <a:t>如</a:t>
            </a:r>
            <a:r>
              <a:rPr lang="en-US" altLang="zh-CN" sz="2000" dirty="0">
                <a:solidFill>
                  <a:srgbClr val="00B050"/>
                </a:solidFill>
              </a:rPr>
              <a:t>3D</a:t>
            </a:r>
            <a:r>
              <a:rPr lang="zh-CN" altLang="en-US" sz="2000" dirty="0">
                <a:solidFill>
                  <a:srgbClr val="00B050"/>
                </a:solidFill>
              </a:rPr>
              <a:t>仓库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  <a:r>
              <a:rPr lang="zh-CN" altLang="en-US" sz="2000" dirty="0"/>
              <a:t>获得的室内场景都具有</a:t>
            </a:r>
            <a:r>
              <a:rPr lang="zh-CN" altLang="en-US" sz="2000" dirty="0">
                <a:solidFill>
                  <a:srgbClr val="00B050"/>
                </a:solidFill>
              </a:rPr>
              <a:t>展览的组织性和清洁度</a:t>
            </a:r>
            <a:r>
              <a:rPr lang="zh-CN" altLang="en-US" sz="2000" dirty="0"/>
              <a:t>，这些场景大多是精心设计的。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而在现实生活中，我们的办公室、实验室和卧室通常比较乱，这种随机的杂乱性是很难通过学习</a:t>
            </a:r>
            <a:r>
              <a:rPr lang="en-US" altLang="zh-CN" sz="2000" dirty="0"/>
              <a:t>3D</a:t>
            </a:r>
            <a:r>
              <a:rPr lang="zh-CN" altLang="en-US" sz="2000" dirty="0"/>
              <a:t>场景摆布概率学到的，这就导致了场景生成效果一定程度的失真。</a:t>
            </a:r>
          </a:p>
        </p:txBody>
      </p:sp>
    </p:spTree>
    <p:extLst>
      <p:ext uri="{BB962C8B-B14F-4D97-AF65-F5344CB8AC3E}">
        <p14:creationId xmlns:p14="http://schemas.microsoft.com/office/powerpoint/2010/main" val="22743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2A6C61-51C9-4529-AFEB-E4B3BBBB095F}"/>
              </a:ext>
            </a:extLst>
          </p:cNvPr>
          <p:cNvSpPr txBox="1"/>
          <p:nvPr/>
        </p:nvSpPr>
        <p:spPr>
          <a:xfrm>
            <a:off x="1100783" y="95202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动作驱动模型的提出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F6170-7D07-4568-A6C3-13B7328A592E}"/>
              </a:ext>
            </a:extLst>
          </p:cNvPr>
          <p:cNvSpPr txBox="1"/>
          <p:nvPr/>
        </p:nvSpPr>
        <p:spPr>
          <a:xfrm>
            <a:off x="884759" y="1709824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引入动作模型，支持</a:t>
            </a:r>
            <a:r>
              <a:rPr lang="zh-CN" altLang="en-US" sz="2000" dirty="0">
                <a:solidFill>
                  <a:srgbClr val="00B050"/>
                </a:solidFill>
              </a:rPr>
              <a:t>动作驱动的</a:t>
            </a:r>
            <a:r>
              <a:rPr lang="en-US" altLang="zh-CN" sz="2000" dirty="0">
                <a:solidFill>
                  <a:srgbClr val="00B050"/>
                </a:solidFill>
              </a:rPr>
              <a:t>3D</a:t>
            </a:r>
            <a:r>
              <a:rPr lang="zh-CN" altLang="en-US" sz="2000" dirty="0">
                <a:solidFill>
                  <a:srgbClr val="00B050"/>
                </a:solidFill>
              </a:rPr>
              <a:t>场景演化</a:t>
            </a:r>
            <a:r>
              <a:rPr lang="zh-CN" altLang="en-US" sz="2000" dirty="0"/>
              <a:t>，其目标是模拟场景是如何被人的动作改变的，特别是被动作所需要的物体位置改变的，每个动作触发都基于</a:t>
            </a:r>
            <a:r>
              <a:rPr lang="zh-CN" altLang="en-US" sz="2000" dirty="0">
                <a:solidFill>
                  <a:srgbClr val="00B050"/>
                </a:solidFill>
              </a:rPr>
              <a:t>对象的共现和动作模型的空间配置</a:t>
            </a:r>
            <a:r>
              <a:rPr lang="zh-CN" altLang="en-US" sz="2000" dirty="0"/>
              <a:t>来确定对象的位置，这就使得场景的生成是连续的，是一个个动作的结果，最终得到的效果更加自然。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2660C-6679-4513-8005-F29119DC2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27" y="3698415"/>
            <a:ext cx="10945216" cy="27262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3574EF-E7E9-416B-8158-595B6C00E560}"/>
              </a:ext>
            </a:extLst>
          </p:cNvPr>
          <p:cNvSpPr txBox="1"/>
          <p:nvPr/>
        </p:nvSpPr>
        <p:spPr>
          <a:xfrm>
            <a:off x="3549055" y="642463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每一个场景都是一系列动作的结果！</a:t>
            </a:r>
          </a:p>
        </p:txBody>
      </p:sp>
    </p:spTree>
    <p:extLst>
      <p:ext uri="{BB962C8B-B14F-4D97-AF65-F5344CB8AC3E}">
        <p14:creationId xmlns:p14="http://schemas.microsoft.com/office/powerpoint/2010/main" val="39787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23E247-1D28-4F99-BF39-9CECA4DA9402}"/>
              </a:ext>
            </a:extLst>
          </p:cNvPr>
          <p:cNvSpPr txBox="1"/>
          <p:nvPr/>
        </p:nvSpPr>
        <p:spPr>
          <a:xfrm>
            <a:off x="524719" y="7794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C4BA6-7F40-4CF6-99FF-322CBD5445EA}"/>
              </a:ext>
            </a:extLst>
          </p:cNvPr>
          <p:cNvSpPr txBox="1"/>
          <p:nvPr/>
        </p:nvSpPr>
        <p:spPr>
          <a:xfrm>
            <a:off x="236687" y="1723499"/>
            <a:ext cx="9361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使用了</a:t>
            </a:r>
            <a:r>
              <a:rPr lang="en-US" altLang="zh-CN" sz="2000" dirty="0"/>
              <a:t>Microsoft COCO (Common Objects in Context)</a:t>
            </a:r>
            <a:r>
              <a:rPr lang="zh-CN" altLang="en-US" sz="2000" dirty="0"/>
              <a:t>数据库，其中包含了</a:t>
            </a:r>
            <a:endParaRPr lang="en-US" altLang="zh-CN" sz="2000" dirty="0"/>
          </a:p>
          <a:p>
            <a:r>
              <a:rPr lang="zh-CN" altLang="en-US" sz="2000" dirty="0"/>
              <a:t>大量的室内场景和日常人类活动的照片，每张照片中都有大量的对象分</a:t>
            </a:r>
            <a:endParaRPr lang="en-US" altLang="zh-CN" sz="2000" dirty="0"/>
          </a:p>
          <a:p>
            <a:r>
              <a:rPr lang="zh-CN" altLang="en-US" sz="2000" dirty="0"/>
              <a:t>段、标签和文字说明来描述人类行为。首先分析其中的照片来收集与某</a:t>
            </a:r>
            <a:endParaRPr lang="en-US" altLang="zh-CN" sz="2000" dirty="0"/>
          </a:p>
          <a:p>
            <a:r>
              <a:rPr lang="zh-CN" altLang="en-US" sz="2000" dirty="0"/>
              <a:t>些动作相关的照片。然后，相同动作的</a:t>
            </a:r>
            <a:r>
              <a:rPr lang="en-US" altLang="zh-CN" sz="2000" dirty="0"/>
              <a:t>photos</a:t>
            </a:r>
            <a:r>
              <a:rPr lang="zh-CN" altLang="en-US" sz="2000" dirty="0"/>
              <a:t>根据照片中的对象类别和</a:t>
            </a:r>
            <a:endParaRPr lang="en-US" altLang="zh-CN" sz="2000" dirty="0"/>
          </a:p>
          <a:p>
            <a:r>
              <a:rPr lang="zh-CN" altLang="en-US" sz="2000" dirty="0"/>
              <a:t>人类姿势进行聚类。通过检查相关物体的重叠来计算动作过渡概率。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    3D</a:t>
            </a:r>
            <a:r>
              <a:rPr lang="zh-CN" altLang="en-US" sz="2000" dirty="0"/>
              <a:t>人体姿态恢复。</a:t>
            </a:r>
            <a:r>
              <a:rPr lang="en-US" altLang="zh-CN" sz="2000" dirty="0"/>
              <a:t>COCO</a:t>
            </a:r>
            <a:r>
              <a:rPr lang="zh-CN" altLang="en-US" sz="2000" dirty="0"/>
              <a:t>数据库只提供了人体的二维图像区域，而动作模型中的人体姿态定义是三维的。因此，需要从</a:t>
            </a:r>
            <a:r>
              <a:rPr lang="en-US" altLang="zh-CN" sz="2000" dirty="0"/>
              <a:t>2D</a:t>
            </a:r>
            <a:r>
              <a:rPr lang="zh-CN" altLang="en-US" sz="2000" dirty="0"/>
              <a:t>图像中恢复最合理的</a:t>
            </a:r>
            <a:r>
              <a:rPr lang="en-US" altLang="zh-CN" sz="2000" dirty="0"/>
              <a:t>3D</a:t>
            </a:r>
            <a:r>
              <a:rPr lang="zh-CN" altLang="en-US" sz="2000" dirty="0"/>
              <a:t>人体姿态。为此，首先手动注释每个动作实例图像中的人类骨骼关节。为了获得一个稳定的</a:t>
            </a:r>
            <a:r>
              <a:rPr lang="en-US" altLang="zh-CN" sz="2000" dirty="0"/>
              <a:t>3D</a:t>
            </a:r>
            <a:r>
              <a:rPr lang="zh-CN" altLang="en-US" sz="2000" dirty="0"/>
              <a:t>姿态估计，我们还需要手动提供尽可能多的缺失关节的似是而非的位置，比如在部分遮挡的情况下，输出是一个三维人体骨架和一个弱摄像头投影矩阵的输入图像。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EC5E74-B6CB-4D7C-89C3-B6C2C730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99" y="178847"/>
            <a:ext cx="4311062" cy="34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85CB43-FE03-41BF-A530-124A5DE86794}"/>
              </a:ext>
            </a:extLst>
          </p:cNvPr>
          <p:cNvSpPr txBox="1"/>
          <p:nvPr/>
        </p:nvSpPr>
        <p:spPr>
          <a:xfrm>
            <a:off x="740743" y="1769665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zh-CN" dirty="0"/>
              <a:t>描述一个室内场景中的动作模式为：</a:t>
            </a:r>
            <a:r>
              <a:rPr lang="en-US" altLang="zh-CN" dirty="0"/>
              <a:t>&lt; T K H; C, D &gt;, </a:t>
            </a:r>
            <a:r>
              <a:rPr lang="zh-CN" altLang="zh-CN" dirty="0"/>
              <a:t>其中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zh-CN" dirty="0"/>
              <a:t>是动作类型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K</a:t>
            </a:r>
            <a:r>
              <a:rPr lang="zh-CN" altLang="zh-CN" dirty="0"/>
              <a:t>是关键对象指定动作发生的地方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H</a:t>
            </a:r>
            <a:r>
              <a:rPr lang="zh-CN" altLang="zh-CN" dirty="0"/>
              <a:t>是一个代表性的</a:t>
            </a:r>
            <a:r>
              <a:rPr lang="en-US" altLang="zh-CN" dirty="0"/>
              <a:t>3</a:t>
            </a:r>
            <a:r>
              <a:rPr lang="zh-CN" altLang="zh-CN" dirty="0"/>
              <a:t>维人体姿势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存储每个对象发生时间的概率分布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D</a:t>
            </a:r>
            <a:r>
              <a:rPr lang="zh-CN" altLang="zh-CN" dirty="0"/>
              <a:t>指定组成的空间配置</a:t>
            </a:r>
            <a:r>
              <a:rPr lang="en-US" altLang="zh-CN" dirty="0"/>
              <a:t>:</a:t>
            </a:r>
            <a:r>
              <a:rPr lang="zh-CN" altLang="zh-CN" dirty="0"/>
              <a:t>为每一个对象</a:t>
            </a:r>
            <a:r>
              <a:rPr lang="en-US" altLang="zh-CN" dirty="0"/>
              <a:t>,</a:t>
            </a:r>
            <a:r>
              <a:rPr lang="zh-CN" altLang="zh-CN" dirty="0"/>
              <a:t>总结其相对于人类的姿势和其他对象位置信息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zh-CN" dirty="0"/>
              <a:t>根据定义，一个动作模型可以通过</a:t>
            </a:r>
            <a:r>
              <a:rPr lang="en-US" altLang="zh-CN" dirty="0"/>
              <a:t>(T, K, H)</a:t>
            </a:r>
            <a:r>
              <a:rPr lang="zh-CN" altLang="zh-CN" dirty="0"/>
              <a:t>的组合来唯一标识，</a:t>
            </a:r>
            <a:r>
              <a:rPr lang="en-US" altLang="zh-CN" dirty="0"/>
              <a:t>(T, K, H)</a:t>
            </a:r>
            <a:r>
              <a:rPr lang="zh-CN" altLang="zh-CN" dirty="0"/>
              <a:t>表示“在</a:t>
            </a:r>
            <a:r>
              <a:rPr lang="en-US" altLang="zh-CN" dirty="0"/>
              <a:t>(K)</a:t>
            </a:r>
            <a:r>
              <a:rPr lang="zh-CN" altLang="zh-CN" dirty="0"/>
              <a:t>处执行什么动作</a:t>
            </a:r>
            <a:r>
              <a:rPr lang="en-US" altLang="zh-CN" dirty="0"/>
              <a:t>(T)</a:t>
            </a:r>
            <a:r>
              <a:rPr lang="zh-CN" altLang="zh-CN" dirty="0"/>
              <a:t>，当时的姿势的怎样的（</a:t>
            </a:r>
            <a:r>
              <a:rPr lang="en-US" altLang="zh-CN" dirty="0"/>
              <a:t>H</a:t>
            </a:r>
            <a:r>
              <a:rPr lang="zh-CN" altLang="zh-CN" dirty="0"/>
              <a:t>）”。通过考虑这五个因素，可以在丰富的环境下模拟动作，比如躺在床上看书和坐在桌子上看书。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45105A-FA92-4BBF-BF35-CF53C0A555F1}"/>
              </a:ext>
            </a:extLst>
          </p:cNvPr>
          <p:cNvSpPr txBox="1"/>
          <p:nvPr/>
        </p:nvSpPr>
        <p:spPr>
          <a:xfrm>
            <a:off x="1172791" y="116805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动作模式定义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8FEE33-187A-4826-ACBC-3407457FA1C9}"/>
              </a:ext>
            </a:extLst>
          </p:cNvPr>
          <p:cNvSpPr txBox="1"/>
          <p:nvPr/>
        </p:nvSpPr>
        <p:spPr>
          <a:xfrm>
            <a:off x="740743" y="7360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行动图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0AF2D9-3081-4A78-AD44-7902D65E1102}"/>
              </a:ext>
            </a:extLst>
          </p:cNvPr>
          <p:cNvSpPr txBox="1"/>
          <p:nvPr/>
        </p:nvSpPr>
        <p:spPr>
          <a:xfrm>
            <a:off x="524719" y="1472241"/>
            <a:ext cx="8280920" cy="230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为了保证动作的平滑性，两个动作之间并非随机的，而应该是一个动作序列中的部分，序列中两个相邻的动作应该共享某些组成对象，为此建立了行动图。在学习阶段，从</a:t>
            </a:r>
            <a:r>
              <a:rPr lang="en-US" altLang="zh-CN" dirty="0"/>
              <a:t>Microsoft COCO</a:t>
            </a:r>
            <a:r>
              <a:rPr lang="zh-CN" altLang="en-US" dirty="0"/>
              <a:t>数据库中学习动作节点，构造动作图。从</a:t>
            </a:r>
            <a:r>
              <a:rPr lang="en-US" altLang="zh-CN" dirty="0"/>
              <a:t>COCO</a:t>
            </a:r>
            <a:r>
              <a:rPr lang="zh-CN" altLang="en-US" dirty="0"/>
              <a:t>数据库开始，首先为每种动作类型找到一组实例映像。然后，在人工标记关节的帮助下，为每个实例恢复三维人体姿态，在此基础上，利用恢复后的三维人体姿态，推导出每个实例的关键对象和三维对象布局。然后，通过分析对象的发生和空间布局，构建每个簇的动作模型。最后，在行动节点上构造一个行动图，并根据行动节点之间的相关性计算动作相互变换的概率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4249AC-5881-4CEA-B641-826C133F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7" y="3857796"/>
            <a:ext cx="4600575" cy="2524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861A7E-05AE-411C-A7E7-936BBD36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319" y="3788491"/>
            <a:ext cx="6093346" cy="2708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B82A9F-B473-45F2-B477-F215176F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623" y="231949"/>
            <a:ext cx="3971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B3B668-B578-4028-8DDA-FFEC4F93AC1E}"/>
              </a:ext>
            </a:extLst>
          </p:cNvPr>
          <p:cNvSpPr txBox="1"/>
          <p:nvPr/>
        </p:nvSpPr>
        <p:spPr>
          <a:xfrm>
            <a:off x="1100783" y="88002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动作实现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5EC9E7-A9DC-4E0B-B99C-AA34713D5B52}"/>
              </a:ext>
            </a:extLst>
          </p:cNvPr>
          <p:cNvSpPr txBox="1"/>
          <p:nvPr/>
        </p:nvSpPr>
        <p:spPr>
          <a:xfrm>
            <a:off x="308695" y="1837613"/>
            <a:ext cx="5832648" cy="295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zh-CN" dirty="0"/>
              <a:t>放置活动对象。给定动作的人姿态和关键对象，需要找出要插入的组成对象集</a:t>
            </a:r>
            <a:r>
              <a:rPr lang="en-US" altLang="zh-CN" dirty="0"/>
              <a:t>O</a:t>
            </a:r>
            <a:r>
              <a:rPr lang="zh-CN" altLang="zh-CN" dirty="0"/>
              <a:t>，以及它们在场景中的位置和方向。首先，根据学习到的模型</a:t>
            </a:r>
            <a:r>
              <a:rPr lang="en-US" altLang="zh-CN" dirty="0"/>
              <a:t>C</a:t>
            </a:r>
            <a:r>
              <a:rPr lang="zh-CN" altLang="zh-CN" dirty="0"/>
              <a:t>生成组成对象集。对于场景中已经存在的活动对象，有两个选项—重用它或插入一个新对象。为整个场景中每个对象类别的出现时间预先定义了一个上界。例如，一个场景最多可以包含一个显示器，一个键盘，但是两个咖啡杯，十本书。新对象在其出现时间到达上限之前插入场景</a:t>
            </a:r>
            <a:r>
              <a:rPr lang="en-US" altLang="zh-CN" dirty="0"/>
              <a:t>;</a:t>
            </a:r>
            <a:r>
              <a:rPr lang="zh-CN" altLang="zh-CN" dirty="0"/>
              <a:t>否则，只允许重用对象来实现新的操作。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295899-5FE2-4230-A366-5DF0B41B8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844"/>
          <a:stretch/>
        </p:blipFill>
        <p:spPr>
          <a:xfrm>
            <a:off x="7437487" y="1384077"/>
            <a:ext cx="4933854" cy="9268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29C7D5-A1A9-4665-B4B9-D7F54B8FE185}"/>
              </a:ext>
            </a:extLst>
          </p:cNvPr>
          <p:cNvSpPr txBox="1"/>
          <p:nvPr/>
        </p:nvSpPr>
        <p:spPr>
          <a:xfrm>
            <a:off x="5970233" y="31604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CF2F3B-956D-407D-AFEB-B61BE7025EBF}"/>
              </a:ext>
            </a:extLst>
          </p:cNvPr>
          <p:cNvSpPr txBox="1"/>
          <p:nvPr/>
        </p:nvSpPr>
        <p:spPr>
          <a:xfrm>
            <a:off x="7260790" y="2585273"/>
            <a:ext cx="52872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L(o)</a:t>
            </a:r>
            <a:r>
              <a:rPr lang="zh-CN" altLang="zh-CN" sz="1600" dirty="0">
                <a:solidFill>
                  <a:srgbClr val="00B050"/>
                </a:solidFill>
              </a:rPr>
              <a:t>是碰撞惩罚项，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zh-CN" sz="1600" dirty="0">
                <a:solidFill>
                  <a:srgbClr val="00B050"/>
                </a:solidFill>
              </a:rPr>
              <a:t>如果</a:t>
            </a:r>
            <a:r>
              <a:rPr lang="en-US" altLang="zh-CN" sz="1600" dirty="0">
                <a:solidFill>
                  <a:srgbClr val="00B050"/>
                </a:solidFill>
              </a:rPr>
              <a:t>o</a:t>
            </a:r>
            <a:r>
              <a:rPr lang="zh-CN" altLang="zh-CN" sz="1600" dirty="0">
                <a:solidFill>
                  <a:srgbClr val="00B050"/>
                </a:solidFill>
              </a:rPr>
              <a:t>与场景中任何其他物体发生碰撞则为</a:t>
            </a:r>
            <a:r>
              <a:rPr lang="en-US" altLang="zh-CN" sz="1600" dirty="0">
                <a:solidFill>
                  <a:srgbClr val="00B050"/>
                </a:solidFill>
              </a:rPr>
              <a:t>0</a:t>
            </a:r>
            <a:r>
              <a:rPr lang="zh-CN" altLang="zh-CN" sz="1600" dirty="0">
                <a:solidFill>
                  <a:srgbClr val="00B050"/>
                </a:solidFill>
              </a:rPr>
              <a:t>，否则为</a:t>
            </a:r>
            <a:r>
              <a:rPr lang="en-US" altLang="zh-CN" sz="1600" dirty="0">
                <a:solidFill>
                  <a:srgbClr val="00B050"/>
                </a:solidFill>
              </a:rPr>
              <a:t>1</a:t>
            </a:r>
            <a:r>
              <a:rPr lang="zh-CN" altLang="zh-CN" sz="1600" dirty="0">
                <a:solidFill>
                  <a:srgbClr val="00B050"/>
                </a:solidFill>
              </a:rPr>
              <a:t>。</a:t>
            </a:r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zh-CN" sz="1600" dirty="0">
                <a:solidFill>
                  <a:srgbClr val="00B050"/>
                </a:solidFill>
              </a:rPr>
              <a:t>悬垂惩罚项</a:t>
            </a:r>
            <a:r>
              <a:rPr lang="en-US" altLang="zh-CN" sz="1600" dirty="0">
                <a:solidFill>
                  <a:srgbClr val="00B050"/>
                </a:solidFill>
              </a:rPr>
              <a:t>S(o)</a:t>
            </a:r>
            <a:r>
              <a:rPr lang="zh-CN" altLang="zh-CN" sz="1600" dirty="0">
                <a:solidFill>
                  <a:srgbClr val="00B050"/>
                </a:solidFill>
              </a:rPr>
              <a:t>阻止</a:t>
            </a:r>
            <a:r>
              <a:rPr lang="en-US" altLang="zh-CN" sz="1600" dirty="0">
                <a:solidFill>
                  <a:srgbClr val="00B050"/>
                </a:solidFill>
              </a:rPr>
              <a:t>o</a:t>
            </a:r>
            <a:r>
              <a:rPr lang="zh-CN" altLang="zh-CN" sz="1600" dirty="0">
                <a:solidFill>
                  <a:srgbClr val="00B050"/>
                </a:solidFill>
              </a:rPr>
              <a:t>从支承面边缘悬挂，将</a:t>
            </a:r>
            <a:r>
              <a:rPr lang="en-US" altLang="zh-CN" sz="1600" dirty="0">
                <a:solidFill>
                  <a:srgbClr val="00B050"/>
                </a:solidFill>
              </a:rPr>
              <a:t>o</a:t>
            </a:r>
            <a:r>
              <a:rPr lang="zh-CN" altLang="zh-CN" sz="1600" dirty="0">
                <a:solidFill>
                  <a:srgbClr val="00B050"/>
                </a:solidFill>
              </a:rPr>
              <a:t>的边界投影到支撑面上，计算投影与支撑区域之间的交集面积</a:t>
            </a:r>
            <a:r>
              <a:rPr lang="en-US" altLang="zh-CN" sz="1600" dirty="0">
                <a:solidFill>
                  <a:srgbClr val="00B050"/>
                </a:solidFill>
              </a:rPr>
              <a:t>A(o)</a:t>
            </a:r>
            <a:r>
              <a:rPr lang="zh-CN" altLang="zh-CN" sz="1600" dirty="0">
                <a:solidFill>
                  <a:srgbClr val="00B050"/>
                </a:solidFill>
              </a:rPr>
              <a:t>，如果</a:t>
            </a:r>
            <a:r>
              <a:rPr lang="en-US" altLang="zh-CN" sz="1600" dirty="0">
                <a:solidFill>
                  <a:srgbClr val="00B050"/>
                </a:solidFill>
              </a:rPr>
              <a:t>A(o)&gt;=0.5</a:t>
            </a:r>
            <a:r>
              <a:rPr lang="zh-CN" altLang="zh-CN" sz="1600" dirty="0">
                <a:solidFill>
                  <a:srgbClr val="00B050"/>
                </a:solidFill>
              </a:rPr>
              <a:t>则</a:t>
            </a:r>
            <a:r>
              <a:rPr lang="en-US" altLang="zh-CN" sz="1600" dirty="0">
                <a:solidFill>
                  <a:srgbClr val="00B050"/>
                </a:solidFill>
              </a:rPr>
              <a:t>S(o)=1,</a:t>
            </a:r>
            <a:r>
              <a:rPr lang="zh-CN" altLang="zh-CN" sz="1600" dirty="0">
                <a:solidFill>
                  <a:srgbClr val="00B050"/>
                </a:solidFill>
              </a:rPr>
              <a:t>否则</a:t>
            </a:r>
            <a:r>
              <a:rPr lang="en-US" altLang="zh-CN" sz="1600" dirty="0">
                <a:solidFill>
                  <a:srgbClr val="00B050"/>
                </a:solidFill>
              </a:rPr>
              <a:t>S(o)=0</a:t>
            </a:r>
            <a:r>
              <a:rPr lang="zh-CN" altLang="zh-CN" sz="1600" dirty="0">
                <a:solidFill>
                  <a:srgbClr val="00B050"/>
                </a:solidFill>
              </a:rPr>
              <a:t>，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zh-CN" sz="1600" dirty="0">
                <a:solidFill>
                  <a:srgbClr val="00B050"/>
                </a:solidFill>
              </a:rPr>
              <a:t>也就是说，如果</a:t>
            </a:r>
            <a:r>
              <a:rPr lang="en-US" altLang="zh-CN" sz="1600" dirty="0">
                <a:solidFill>
                  <a:srgbClr val="00B050"/>
                </a:solidFill>
              </a:rPr>
              <a:t>o</a:t>
            </a:r>
            <a:r>
              <a:rPr lang="zh-CN" altLang="zh-CN" sz="1600" dirty="0">
                <a:solidFill>
                  <a:srgbClr val="00B050"/>
                </a:solidFill>
              </a:rPr>
              <a:t>不到一半的体积悬挂在支撑面上，则认为</a:t>
            </a:r>
            <a:r>
              <a:rPr lang="en-US" altLang="zh-CN" sz="1600" dirty="0">
                <a:solidFill>
                  <a:srgbClr val="00B050"/>
                </a:solidFill>
              </a:rPr>
              <a:t>o</a:t>
            </a:r>
            <a:r>
              <a:rPr lang="zh-CN" altLang="zh-CN" sz="1600" dirty="0">
                <a:solidFill>
                  <a:srgbClr val="00B050"/>
                </a:solidFill>
              </a:rPr>
              <a:t>的位置是不合理的。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E66296-325A-4AA0-80CD-D6F1469336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764"/>
          <a:stretch/>
        </p:blipFill>
        <p:spPr>
          <a:xfrm>
            <a:off x="7790733" y="4634714"/>
            <a:ext cx="4227360" cy="565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E174A-B0BB-4498-951D-A809A42CB9CC}"/>
                  </a:ext>
                </a:extLst>
              </p:cNvPr>
              <p:cNvSpPr txBox="1"/>
              <p:nvPr/>
            </p:nvSpPr>
            <p:spPr>
              <a:xfrm>
                <a:off x="7260790" y="5344517"/>
                <a:ext cx="5110551" cy="623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solidFill>
                      <a:srgbClr val="00B050"/>
                    </a:solidFill>
                  </a:rPr>
                  <a:t>其中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P(o, H)</a:t>
                </a:r>
                <a:r>
                  <a:rPr lang="zh-CN" altLang="zh-CN" sz="1600" dirty="0">
                    <a:solidFill>
                      <a:srgbClr val="00B050"/>
                    </a:solidFill>
                  </a:rPr>
                  <a:t>为对象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-</a:t>
                </a:r>
                <a:r>
                  <a:rPr lang="zh-CN" altLang="zh-CN" sz="1600" dirty="0">
                    <a:solidFill>
                      <a:srgbClr val="00B050"/>
                    </a:solidFill>
                  </a:rPr>
                  <a:t>人分布概率，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</a:rPr>
                      <m:t>𝑜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</a:rPr>
                      <m:t> </m:t>
                    </m:r>
                    <m:sSup>
                      <m:sSupPr>
                        <m:ctrlPr>
                          <a:rPr lang="zh-CN" altLang="zh-CN" sz="1600">
                            <a:solidFill>
                              <a:srgbClr val="00B050"/>
                            </a:solidFill>
                          </a:rPr>
                        </m:ctrlPr>
                      </m:sSupPr>
                      <m:e>
                        <m:r>
                          <a:rPr lang="en-US" altLang="zh-CN" sz="1600">
                            <a:solidFill>
                              <a:srgbClr val="00B050"/>
                            </a:solidFill>
                          </a:rPr>
                          <m:t>𝑜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00B050"/>
                            </a:solidFill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zh-CN" sz="1600" dirty="0">
                    <a:solidFill>
                      <a:srgbClr val="00B050"/>
                    </a:solidFill>
                  </a:rPr>
                  <a:t>为对象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-</a:t>
                </a:r>
                <a:r>
                  <a:rPr lang="zh-CN" altLang="zh-CN" sz="1600" dirty="0">
                    <a:solidFill>
                      <a:srgbClr val="00B050"/>
                    </a:solidFill>
                  </a:rPr>
                  <a:t>对象分布概率，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</a:rPr>
                      <m:t>𝑜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</a:rPr>
                      <m:t> </m:t>
                    </m:r>
                    <m:sSup>
                      <m:sSupPr>
                        <m:ctrlPr>
                          <a:rPr lang="zh-CN" altLang="zh-CN" sz="1600">
                            <a:solidFill>
                              <a:srgbClr val="00B050"/>
                            </a:solidFill>
                          </a:rPr>
                        </m:ctrlPr>
                      </m:sSupPr>
                      <m:e>
                        <m:r>
                          <a:rPr lang="en-US" altLang="zh-CN" sz="1600">
                            <a:solidFill>
                              <a:srgbClr val="00B050"/>
                            </a:solidFill>
                          </a:rPr>
                          <m:t>𝑜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00B050"/>
                            </a:solidFill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zh-CN" sz="1600" dirty="0">
                    <a:solidFill>
                      <a:srgbClr val="00B050"/>
                    </a:solidFill>
                  </a:rPr>
                  <a:t>是对象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</a:rPr>
                      <m:t>𝑜</m:t>
                    </m:r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>
                            <a:solidFill>
                              <a:srgbClr val="00B050"/>
                            </a:solidFill>
                          </a:rPr>
                        </m:ctrlPr>
                      </m:sSupPr>
                      <m:e>
                        <m:r>
                          <a:rPr lang="en-US" altLang="zh-CN" sz="1600">
                            <a:solidFill>
                              <a:srgbClr val="00B050"/>
                            </a:solidFill>
                          </a:rPr>
                          <m:t>𝑜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00B050"/>
                            </a:solidFill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</a:rPr>
                  <a:t>共现的概率。</a:t>
                </a:r>
                <a:endParaRPr lang="zh-CN" alt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E174A-B0BB-4498-951D-A809A42CB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90" y="5344517"/>
                <a:ext cx="5110551" cy="623376"/>
              </a:xfrm>
              <a:prstGeom prst="rect">
                <a:avLst/>
              </a:prstGeom>
              <a:blipFill>
                <a:blip r:embed="rId4"/>
                <a:stretch>
                  <a:fillRect l="-597" t="-1961" b="-12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95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F74799-6EEF-43A8-92D7-7BC79A5111D8}"/>
              </a:ext>
            </a:extLst>
          </p:cNvPr>
          <p:cNvSpPr txBox="1"/>
          <p:nvPr/>
        </p:nvSpPr>
        <p:spPr>
          <a:xfrm>
            <a:off x="1100783" y="88002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动作实现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20F80C-EF05-47B3-804D-3D07CFE406A6}"/>
              </a:ext>
            </a:extLst>
          </p:cNvPr>
          <p:cNvSpPr txBox="1"/>
          <p:nvPr/>
        </p:nvSpPr>
        <p:spPr>
          <a:xfrm>
            <a:off x="956767" y="1784127"/>
            <a:ext cx="6372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zh-CN" dirty="0"/>
              <a:t>放置非活动对象。对于非活动对象，除了碰撞和悬挂拒绝之外，还必须保证不妨碍动作的进行，并且在动作过程中应尽可能接近原来的位置。与活动对象类似，按照概率大小依次将非活动对象插入场景，对于每一个非活动对象，统一尝试</a:t>
            </a:r>
            <a:r>
              <a:rPr lang="en-US" altLang="zh-CN" dirty="0"/>
              <a:t>10000</a:t>
            </a:r>
            <a:r>
              <a:rPr lang="zh-CN" altLang="zh-CN" dirty="0"/>
              <a:t>个可能的位置，挑选使得以下式子最大化的位置为最佳位置。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F43570-0242-4E9B-B055-ADCDF1AB6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15" y="3538453"/>
            <a:ext cx="3686175" cy="40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932A4C-AD9F-4922-89BB-2B6D73A1598C}"/>
                  </a:ext>
                </a:extLst>
              </p:cNvPr>
              <p:cNvSpPr txBox="1"/>
              <p:nvPr/>
            </p:nvSpPr>
            <p:spPr>
              <a:xfrm>
                <a:off x="1316807" y="4492560"/>
                <a:ext cx="619268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</a:rPr>
                      <m:t>𝐿</m:t>
                    </m:r>
                    <m:d>
                      <m:dPr>
                        <m:ctrlPr>
                          <a:rPr lang="zh-CN" altLang="zh-CN" sz="1600">
                            <a:solidFill>
                              <a:srgbClr val="00B050"/>
                            </a:solidFill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zh-CN" sz="1600">
                                <a:solidFill>
                                  <a:srgbClr val="00B05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altLang="zh-CN" sz="1600">
                                <a:solidFill>
                                  <a:srgbClr val="00B050"/>
                                </a:solidFill>
                              </a:rPr>
                              <m:t>𝑜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</a:rPr>
                  <a:t>是碰撞惩罚项，</a:t>
                </a:r>
                <a:endParaRPr lang="en-US" altLang="zh-CN" sz="1600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</a:rPr>
                      <m:t>𝑆</m:t>
                    </m:r>
                    <m:d>
                      <m:dPr>
                        <m:ctrlPr>
                          <a:rPr lang="zh-CN" altLang="zh-CN" sz="1600">
                            <a:solidFill>
                              <a:srgbClr val="00B050"/>
                            </a:solidFill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zh-CN" sz="1600">
                                <a:solidFill>
                                  <a:srgbClr val="00B05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altLang="zh-CN" sz="1600">
                                <a:solidFill>
                                  <a:srgbClr val="00B050"/>
                                </a:solidFill>
                              </a:rPr>
                              <m:t>𝑜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</a:rPr>
                  <a:t>悬挂惩罚项，</a:t>
                </a:r>
                <a:endParaRPr lang="en-US" altLang="zh-CN" sz="1600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</a:rPr>
                      <m:t>𝑊</m:t>
                    </m:r>
                    <m:d>
                      <m:dPr>
                        <m:ctrlPr>
                          <a:rPr lang="zh-CN" altLang="zh-CN" sz="1600">
                            <a:solidFill>
                              <a:srgbClr val="00B050"/>
                            </a:solidFill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zh-CN" sz="1600">
                                <a:solidFill>
                                  <a:srgbClr val="00B05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altLang="zh-CN" sz="1600">
                                <a:solidFill>
                                  <a:srgbClr val="00B050"/>
                                </a:solidFill>
                              </a:rPr>
                              <m:t>𝑜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</a:rPr>
                  <a:t>表示是否影响动作的发生，如果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1600">
                            <a:solidFill>
                              <a:srgbClr val="00B050"/>
                            </a:solidFill>
                          </a:rPr>
                        </m:ctrlPr>
                      </m:accPr>
                      <m:e>
                        <m:r>
                          <a:rPr lang="en-US" altLang="zh-CN" sz="1600">
                            <a:solidFill>
                              <a:srgbClr val="00B050"/>
                            </a:solidFill>
                          </a:rPr>
                          <m:t>𝑜</m:t>
                        </m:r>
                      </m:e>
                    </m:acc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</a:rPr>
                  <a:t>在运动区内则为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0</a:t>
                </a:r>
                <a:r>
                  <a:rPr lang="zh-CN" altLang="zh-CN" sz="1600" dirty="0">
                    <a:solidFill>
                      <a:srgbClr val="00B050"/>
                    </a:solidFill>
                  </a:rPr>
                  <a:t>，否则为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1</a:t>
                </a:r>
                <a:r>
                  <a:rPr lang="zh-CN" altLang="zh-CN" sz="1600" dirty="0">
                    <a:solidFill>
                      <a:srgbClr val="00B050"/>
                    </a:solidFill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</a:rPr>
                      <m:t>∆</m:t>
                    </m:r>
                    <m:d>
                      <m:dPr>
                        <m:ctrlPr>
                          <a:rPr lang="zh-CN" altLang="zh-CN" sz="1600">
                            <a:solidFill>
                              <a:srgbClr val="00B050"/>
                            </a:solidFill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zh-CN" sz="1600">
                                <a:solidFill>
                                  <a:srgbClr val="00B05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altLang="zh-CN" sz="1600">
                                <a:solidFill>
                                  <a:srgbClr val="00B050"/>
                                </a:solidFill>
                              </a:rPr>
                              <m:t>𝑜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</a:rPr>
                  <a:t>新生成的对象位置距离原位置的距离，用于防止非活动对象的剧变。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932A4C-AD9F-4922-89BB-2B6D73A15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07" y="4492560"/>
                <a:ext cx="6192688" cy="1600438"/>
              </a:xfrm>
              <a:prstGeom prst="rect">
                <a:avLst/>
              </a:prstGeom>
              <a:blipFill>
                <a:blip r:embed="rId3"/>
                <a:stretch>
                  <a:fillRect l="-492" t="-1901" r="-3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35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564"/>
</p:tagLst>
</file>

<file path=ppt/theme/theme1.xml><?xml version="1.0" encoding="utf-8"?>
<a:theme xmlns:a="http://schemas.openxmlformats.org/drawingml/2006/main" name="第一PPT，www.1ppt.com">
  <a:themeElements>
    <a:clrScheme name="自定义 274">
      <a:dk1>
        <a:sysClr val="windowText" lastClr="000000"/>
      </a:dk1>
      <a:lt1>
        <a:sysClr val="window" lastClr="FFFFFF"/>
      </a:lt1>
      <a:dk2>
        <a:srgbClr val="2AB2CC"/>
      </a:dk2>
      <a:lt2>
        <a:srgbClr val="E7E6E6"/>
      </a:lt2>
      <a:accent1>
        <a:srgbClr val="2AB2CC"/>
      </a:accent1>
      <a:accent2>
        <a:srgbClr val="BFBFBF"/>
      </a:accent2>
      <a:accent3>
        <a:srgbClr val="2AB2CC"/>
      </a:accent3>
      <a:accent4>
        <a:srgbClr val="BFBFBF"/>
      </a:accent4>
      <a:accent5>
        <a:srgbClr val="2AB2CC"/>
      </a:accent5>
      <a:accent6>
        <a:srgbClr val="BFBFBF"/>
      </a:accent6>
      <a:hlink>
        <a:srgbClr val="2AB2CC"/>
      </a:hlink>
      <a:folHlink>
        <a:srgbClr val="BFBFB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1478</Words>
  <Application>Microsoft Office PowerPoint</Application>
  <PresentationFormat>自定义</PresentationFormat>
  <Paragraphs>60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华文楷体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/>
  <cp:keywords>www.1ppt.com</cp:keywords>
  <cp:lastModifiedBy/>
  <cp:revision>1</cp:revision>
  <dcterms:created xsi:type="dcterms:W3CDTF">2016-12-31T14:08:17Z</dcterms:created>
  <dcterms:modified xsi:type="dcterms:W3CDTF">2019-12-29T12:14:20Z</dcterms:modified>
</cp:coreProperties>
</file>