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28" r:id="rId5"/>
    <p:sldId id="346" r:id="rId6"/>
    <p:sldId id="347" r:id="rId7"/>
    <p:sldId id="349" r:id="rId8"/>
    <p:sldId id="350" r:id="rId9"/>
    <p:sldId id="351" r:id="rId10"/>
    <p:sldId id="355" r:id="rId11"/>
    <p:sldId id="348" r:id="rId12"/>
    <p:sldId id="343" r:id="rId13"/>
  </p:sldIdLst>
  <p:sldSz cx="9144000" cy="5141595"/>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D53E"/>
    <a:srgbClr val="C09CC2"/>
    <a:srgbClr val="E54B81"/>
    <a:srgbClr val="594D7B"/>
    <a:srgbClr val="56ABDD"/>
    <a:srgbClr val="F6B53E"/>
    <a:srgbClr val="FF3E3E"/>
    <a:srgbClr val="3B3B3B"/>
    <a:srgbClr val="C7C4C4"/>
    <a:srgbClr val="1759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3" autoAdjust="0"/>
    <p:restoredTop sz="94616" autoAdjust="0"/>
  </p:normalViewPr>
  <p:slideViewPr>
    <p:cSldViewPr showGuides="1">
      <p:cViewPr>
        <p:scale>
          <a:sx n="100" d="100"/>
          <a:sy n="100" d="100"/>
        </p:scale>
        <p:origin x="-974" y="-235"/>
      </p:cViewPr>
      <p:guideLst>
        <p:guide orient="horz" pos="158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F9C1A87-648F-4FA3-8298-F7FF69248063}" type="doc">
      <dgm:prSet loTypeId="process" loCatId="process" qsTypeId="urn:microsoft.com/office/officeart/2005/8/quickstyle/simple1" qsCatId="simple" csTypeId="urn:microsoft.com/office/officeart/2005/8/colors/accent0_1" csCatId="accent1" phldr="0"/>
      <dgm:spPr/>
    </dgm:pt>
    <dgm:pt modelId="{220DFBB3-6A2B-48E2-96FE-229E7135E226}">
      <dgm:prSet phldrT="[文本]" phldr="0" custT="0"/>
      <dgm:spPr/>
      <dgm:t>
        <a:bodyPr vert="horz" wrap="square"/>
        <a:p>
          <a:pPr>
            <a:lnSpc>
              <a:spcPct val="100000"/>
            </a:lnSpc>
            <a:spcBef>
              <a:spcPct val="0"/>
            </a:spcBef>
            <a:spcAft>
              <a:spcPct val="35000"/>
            </a:spcAft>
          </a:pPr>
          <a:r>
            <a:rPr lang="zh-CN" altLang="en-US"/>
            <a:t>使用</a:t>
          </a:r>
          <a:r>
            <a:rPr lang="en-US" altLang="zh-CN"/>
            <a:t>OpenGL</a:t>
          </a:r>
          <a:r>
            <a:rPr lang="zh-CN" altLang="en-US"/>
            <a:t>函数获取二进制图像</a:t>
          </a:r>
          <a:r>
            <a:rPr lang="zh-CN" altLang="en-US"/>
            <a:t/>
          </a:r>
          <a:endParaRPr lang="zh-CN" altLang="en-US"/>
        </a:p>
      </dgm:t>
    </dgm:pt>
    <dgm:pt modelId="{6799A159-375E-48BE-AABD-9A2FE821DAF2}" cxnId="{85E1CDAF-A4D7-47A4-AF0D-CD91DDE756C7}" type="parTrans">
      <dgm:prSet/>
      <dgm:spPr/>
    </dgm:pt>
    <dgm:pt modelId="{3E8FE182-047D-4DBF-B997-A26D7EF167CE}" cxnId="{85E1CDAF-A4D7-47A4-AF0D-CD91DDE756C7}" type="sibTrans">
      <dgm:prSet/>
      <dgm:spPr/>
    </dgm:pt>
    <dgm:pt modelId="{2BAA06EE-C86F-49AF-99BB-79BA0A7024A5}">
      <dgm:prSet phldrT="[文本]" phldr="0" custT="0"/>
      <dgm:spPr/>
      <dgm:t>
        <a:bodyPr vert="horz" wrap="square"/>
        <a:p>
          <a:pPr>
            <a:lnSpc>
              <a:spcPct val="100000"/>
            </a:lnSpc>
            <a:spcBef>
              <a:spcPct val="0"/>
            </a:spcBef>
            <a:spcAft>
              <a:spcPct val="35000"/>
            </a:spcAft>
          </a:pPr>
          <a:r>
            <a:rPr lang="zh-CN" altLang="en-US"/>
            <a:t>调用</a:t>
          </a:r>
          <a:r>
            <a:rPr lang="en-US" altLang="zh-CN"/>
            <a:t>glGetProgramBinary</a:t>
          </a:r>
          <a:endParaRPr lang="en-US" altLang="zh-CN"/>
        </a:p>
        <a:p>
          <a:pPr>
            <a:lnSpc>
              <a:spcPct val="100000"/>
            </a:lnSpc>
            <a:spcBef>
              <a:spcPct val="0"/>
            </a:spcBef>
            <a:spcAft>
              <a:spcPct val="35000"/>
            </a:spcAft>
          </a:pPr>
          <a:r>
            <a:rPr lang="zh-CN" altLang="en-US"/>
            <a:t>，存储编译完的二进制图像</a:t>
          </a:r>
          <a:r>
            <a:rPr lang="zh-CN" altLang="en-US"/>
            <a:t/>
          </a:r>
          <a:endParaRPr lang="zh-CN" altLang="en-US"/>
        </a:p>
      </dgm:t>
    </dgm:pt>
    <dgm:pt modelId="{A5CFD625-30CE-461F-8B81-D06F77FA42EF}" cxnId="{11C0842B-9001-4BB9-878D-928AE4E8136F}" type="parTrans">
      <dgm:prSet/>
      <dgm:spPr/>
    </dgm:pt>
    <dgm:pt modelId="{C409FDE6-5B12-4918-B71D-6D01D512B111}" cxnId="{11C0842B-9001-4BB9-878D-928AE4E8136F}" type="sibTrans">
      <dgm:prSet/>
      <dgm:spPr/>
    </dgm:pt>
    <dgm:pt modelId="{F3610FD5-CB40-4155-A302-E1ED46CA7965}">
      <dgm:prSet phldrT="[文本]" phldr="0" custT="0"/>
      <dgm:spPr/>
      <dgm:t>
        <a:bodyPr vert="horz" wrap="square"/>
        <a:p>
          <a:pPr>
            <a:lnSpc>
              <a:spcPct val="100000"/>
            </a:lnSpc>
            <a:spcBef>
              <a:spcPct val="0"/>
            </a:spcBef>
            <a:spcAft>
              <a:spcPct val="35000"/>
            </a:spcAft>
          </a:pPr>
          <a:r>
            <a:rPr lang="zh-CN" altLang="en-US"/>
            <a:t>使用glProgramBinary函数加载并测试</a:t>
          </a:r>
          <a:r>
            <a:rPr lang="zh-CN" altLang="en-US"/>
            <a:t/>
          </a:r>
          <a:endParaRPr lang="zh-CN" altLang="en-US"/>
        </a:p>
      </dgm:t>
    </dgm:pt>
    <dgm:pt modelId="{5412155B-9E11-4BF1-82F9-EADF6AFF0F60}" cxnId="{607E2A08-C7D3-425F-A4B3-202C116D38F1}" type="parTrans">
      <dgm:prSet/>
      <dgm:spPr/>
    </dgm:pt>
    <dgm:pt modelId="{0E659347-3E53-4D9E-9630-9B59FF0356FD}" cxnId="{607E2A08-C7D3-425F-A4B3-202C116D38F1}" type="sibTrans">
      <dgm:prSet/>
      <dgm:spPr/>
    </dgm:pt>
    <dgm:pt modelId="{FF5EBCE2-33A1-4410-8CCE-241621ACBF4A}" type="pres">
      <dgm:prSet presAssocID="{0F9C1A87-648F-4FA3-8298-F7FF69248063}" presName="CompostProcess" presStyleCnt="0">
        <dgm:presLayoutVars>
          <dgm:dir/>
          <dgm:resizeHandles val="exact"/>
        </dgm:presLayoutVars>
      </dgm:prSet>
      <dgm:spPr/>
    </dgm:pt>
    <dgm:pt modelId="{5C766BF9-8E89-4CF9-B19C-78006AB9D0FF}" type="pres">
      <dgm:prSet presAssocID="{0F9C1A87-648F-4FA3-8298-F7FF69248063}" presName="arrow" presStyleLbl="bgShp" presStyleIdx="0" presStyleCnt="1"/>
      <dgm:spPr/>
    </dgm:pt>
    <dgm:pt modelId="{44C3D485-6283-4E5E-8A42-8B1B6385595E}" type="pres">
      <dgm:prSet presAssocID="{0F9C1A87-648F-4FA3-8298-F7FF69248063}" presName="linearProcess" presStyleCnt="0"/>
      <dgm:spPr/>
    </dgm:pt>
    <dgm:pt modelId="{88977C2E-9DA8-43F7-869A-FA4A7946B9D0}" type="pres">
      <dgm:prSet presAssocID="{220DFBB3-6A2B-48E2-96FE-229E7135E226}" presName="textNode" presStyleLbl="node1" presStyleIdx="0" presStyleCnt="3">
        <dgm:presLayoutVars>
          <dgm:bulletEnabled val="1"/>
        </dgm:presLayoutVars>
      </dgm:prSet>
      <dgm:spPr/>
    </dgm:pt>
    <dgm:pt modelId="{409696F9-775D-4DF9-8C31-B566981A86A8}" type="pres">
      <dgm:prSet presAssocID="{3E8FE182-047D-4DBF-B997-A26D7EF167CE}" presName="sibTrans" presStyleCnt="0"/>
      <dgm:spPr/>
    </dgm:pt>
    <dgm:pt modelId="{B0141BFD-552C-43F6-9DD9-B107954BE5A0}" type="pres">
      <dgm:prSet presAssocID="{2BAA06EE-C86F-49AF-99BB-79BA0A7024A5}" presName="textNode" presStyleLbl="node1" presStyleIdx="1" presStyleCnt="3">
        <dgm:presLayoutVars>
          <dgm:bulletEnabled val="1"/>
        </dgm:presLayoutVars>
      </dgm:prSet>
      <dgm:spPr/>
    </dgm:pt>
    <dgm:pt modelId="{1B3EEB7B-99F3-4351-A080-D5700D4E3F26}" type="pres">
      <dgm:prSet presAssocID="{C409FDE6-5B12-4918-B71D-6D01D512B111}" presName="sibTrans" presStyleCnt="0"/>
      <dgm:spPr/>
    </dgm:pt>
    <dgm:pt modelId="{42404743-5237-4B72-A3D1-12E21DAAED91}" type="pres">
      <dgm:prSet presAssocID="{F3610FD5-CB40-4155-A302-E1ED46CA7965}" presName="textNode" presStyleLbl="node1" presStyleIdx="2" presStyleCnt="3">
        <dgm:presLayoutVars>
          <dgm:bulletEnabled val="1"/>
        </dgm:presLayoutVars>
      </dgm:prSet>
      <dgm:spPr/>
    </dgm:pt>
  </dgm:ptLst>
  <dgm:cxnLst>
    <dgm:cxn modelId="{85E1CDAF-A4D7-47A4-AF0D-CD91DDE756C7}" srcId="{0F9C1A87-648F-4FA3-8298-F7FF69248063}" destId="{220DFBB3-6A2B-48E2-96FE-229E7135E226}" srcOrd="0" destOrd="0" parTransId="{6799A159-375E-48BE-AABD-9A2FE821DAF2}" sibTransId="{3E8FE182-047D-4DBF-B997-A26D7EF167CE}"/>
    <dgm:cxn modelId="{11C0842B-9001-4BB9-878D-928AE4E8136F}" srcId="{0F9C1A87-648F-4FA3-8298-F7FF69248063}" destId="{2BAA06EE-C86F-49AF-99BB-79BA0A7024A5}" srcOrd="1" destOrd="0" parTransId="{A5CFD625-30CE-461F-8B81-D06F77FA42EF}" sibTransId="{C409FDE6-5B12-4918-B71D-6D01D512B111}"/>
    <dgm:cxn modelId="{607E2A08-C7D3-425F-A4B3-202C116D38F1}" srcId="{0F9C1A87-648F-4FA3-8298-F7FF69248063}" destId="{F3610FD5-CB40-4155-A302-E1ED46CA7965}" srcOrd="2" destOrd="0" parTransId="{5412155B-9E11-4BF1-82F9-EADF6AFF0F60}" sibTransId="{0E659347-3E53-4D9E-9630-9B59FF0356FD}"/>
    <dgm:cxn modelId="{F605EBD0-22C3-44C1-BBBB-998B7A7949F6}" type="presOf" srcId="{0F9C1A87-648F-4FA3-8298-F7FF69248063}" destId="{FF5EBCE2-33A1-4410-8CCE-241621ACBF4A}" srcOrd="0" destOrd="0" presId="urn:microsoft.com/office/officeart/2005/8/layout/hProcess9"/>
    <dgm:cxn modelId="{88655149-2C82-4CBB-A7E0-DE87A2F9AF14}" type="presParOf" srcId="{FF5EBCE2-33A1-4410-8CCE-241621ACBF4A}" destId="{5C766BF9-8E89-4CF9-B19C-78006AB9D0FF}" srcOrd="0" destOrd="0" presId="urn:microsoft.com/office/officeart/2005/8/layout/hProcess9"/>
    <dgm:cxn modelId="{B6E8CBC7-62E4-461B-A2A9-ACC2CA5EF2C6}" type="presParOf" srcId="{FF5EBCE2-33A1-4410-8CCE-241621ACBF4A}" destId="{44C3D485-6283-4E5E-8A42-8B1B6385595E}" srcOrd="1" destOrd="0" presId="urn:microsoft.com/office/officeart/2005/8/layout/hProcess9"/>
    <dgm:cxn modelId="{C88B1E6E-2E42-4EAD-945B-E574C6E095E1}" type="presParOf" srcId="{44C3D485-6283-4E5E-8A42-8B1B6385595E}" destId="{88977C2E-9DA8-43F7-869A-FA4A7946B9D0}" srcOrd="0" destOrd="1" presId="urn:microsoft.com/office/officeart/2005/8/layout/hProcess9"/>
    <dgm:cxn modelId="{803E64E2-4683-48BC-BC15-4AC6CAD018CA}" type="presOf" srcId="{220DFBB3-6A2B-48E2-96FE-229E7135E226}" destId="{88977C2E-9DA8-43F7-869A-FA4A7946B9D0}" srcOrd="0" destOrd="0" presId="urn:microsoft.com/office/officeart/2005/8/layout/hProcess9"/>
    <dgm:cxn modelId="{F321D67D-E7A7-423D-9C53-8CA42E63FD1E}" type="presParOf" srcId="{44C3D485-6283-4E5E-8A42-8B1B6385595E}" destId="{409696F9-775D-4DF9-8C31-B566981A86A8}" srcOrd="1" destOrd="1" presId="urn:microsoft.com/office/officeart/2005/8/layout/hProcess9"/>
    <dgm:cxn modelId="{FD1164A4-5A09-4F2C-97D0-120882B11E92}" type="presParOf" srcId="{44C3D485-6283-4E5E-8A42-8B1B6385595E}" destId="{B0141BFD-552C-43F6-9DD9-B107954BE5A0}" srcOrd="2" destOrd="1" presId="urn:microsoft.com/office/officeart/2005/8/layout/hProcess9"/>
    <dgm:cxn modelId="{736EA30A-A9F6-477D-A7B8-FD2C23BDB0CF}" type="presOf" srcId="{2BAA06EE-C86F-49AF-99BB-79BA0A7024A5}" destId="{B0141BFD-552C-43F6-9DD9-B107954BE5A0}" srcOrd="0" destOrd="0" presId="urn:microsoft.com/office/officeart/2005/8/layout/hProcess9"/>
    <dgm:cxn modelId="{178E2957-731B-4A38-B685-AA2EA0A250F5}" type="presParOf" srcId="{44C3D485-6283-4E5E-8A42-8B1B6385595E}" destId="{1B3EEB7B-99F3-4351-A080-D5700D4E3F26}" srcOrd="3" destOrd="1" presId="urn:microsoft.com/office/officeart/2005/8/layout/hProcess9"/>
    <dgm:cxn modelId="{CA8A7C19-CBE4-486D-A6B5-CF5C6E6B8E35}" type="presParOf" srcId="{44C3D485-6283-4E5E-8A42-8B1B6385595E}" destId="{42404743-5237-4B72-A3D1-12E21DAAED91}" srcOrd="4" destOrd="1" presId="urn:microsoft.com/office/officeart/2005/8/layout/hProcess9"/>
    <dgm:cxn modelId="{7B0EE26D-61CC-4823-87E6-093AB403FF03}" type="presOf" srcId="{F3610FD5-CB40-4155-A302-E1ED46CA7965}" destId="{42404743-5237-4B72-A3D1-12E21DAAED91}" srcOrd="0"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000" cy="5418455"/>
        <a:chOff x="0" y="0"/>
        <a:chExt cx="8128000" cy="5418455"/>
      </a:xfrm>
    </dsp:grpSpPr>
    <dsp:sp modelId="{5C766BF9-8E89-4CF9-B19C-78006AB9D0FF}">
      <dsp:nvSpPr>
        <dsp:cNvPr id="3" name="右箭头 2"/>
        <dsp:cNvSpPr/>
      </dsp:nvSpPr>
      <dsp:spPr bwMode="white">
        <a:xfrm>
          <a:off x="609600" y="0"/>
          <a:ext cx="6908800" cy="5418455"/>
        </a:xfrm>
        <a:prstGeom prst="rightArrow">
          <a:avLst/>
        </a:prstGeom>
      </dsp:spPr>
      <dsp:style>
        <a:lnRef idx="0">
          <a:schemeClr val="accent1"/>
        </a:lnRef>
        <a:fillRef idx="1">
          <a:schemeClr val="accent1">
            <a:tint val="40000"/>
          </a:schemeClr>
        </a:fillRef>
        <a:effectRef idx="0">
          <a:scrgbClr r="0" g="0" b="0"/>
        </a:effectRef>
        <a:fontRef idx="minor"/>
      </dsp:style>
      <dsp:txXfrm>
        <a:off x="609600" y="0"/>
        <a:ext cx="6908800" cy="5418455"/>
      </dsp:txXfrm>
    </dsp:sp>
    <dsp:sp modelId="{88977C2E-9DA8-43F7-869A-FA4A7946B9D0}">
      <dsp:nvSpPr>
        <dsp:cNvPr id="4" name="圆角矩形 3"/>
        <dsp:cNvSpPr/>
      </dsp:nvSpPr>
      <dsp:spPr bwMode="white">
        <a:xfrm>
          <a:off x="0" y="1625536"/>
          <a:ext cx="2438400" cy="216738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t>使用</a:t>
          </a:r>
          <a:r>
            <a:rPr lang="en-US" altLang="zh-CN"/>
            <a:t>OpenGL</a:t>
          </a:r>
          <a:r>
            <a:rPr lang="zh-CN" altLang="en-US"/>
            <a:t>函数获取二进制图像</a:t>
          </a:r>
          <a:endParaRPr lang="zh-CN" altLang="en-US"/>
        </a:p>
      </dsp:txBody>
      <dsp:txXfrm>
        <a:off x="0" y="1625536"/>
        <a:ext cx="2438400" cy="2167382"/>
      </dsp:txXfrm>
    </dsp:sp>
    <dsp:sp modelId="{B0141BFD-552C-43F6-9DD9-B107954BE5A0}">
      <dsp:nvSpPr>
        <dsp:cNvPr id="5" name="圆角矩形 4"/>
        <dsp:cNvSpPr/>
      </dsp:nvSpPr>
      <dsp:spPr bwMode="white">
        <a:xfrm>
          <a:off x="2844800" y="1625536"/>
          <a:ext cx="2438400" cy="216738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t>调用</a:t>
          </a:r>
          <a:r>
            <a:rPr lang="en-US" altLang="zh-CN"/>
            <a:t>glGetProgramBinary</a:t>
          </a:r>
          <a:endParaRPr lang="en-US" altLang="zh-CN"/>
        </a:p>
        <a:p>
          <a:pPr lvl="0">
            <a:lnSpc>
              <a:spcPct val="100000"/>
            </a:lnSpc>
            <a:spcBef>
              <a:spcPct val="0"/>
            </a:spcBef>
            <a:spcAft>
              <a:spcPct val="35000"/>
            </a:spcAft>
          </a:pPr>
          <a:r>
            <a:rPr lang="zh-CN" altLang="en-US"/>
            <a:t>，存储编译完的二进制图像</a:t>
          </a:r>
          <a:endParaRPr lang="zh-CN" altLang="en-US"/>
        </a:p>
      </dsp:txBody>
      <dsp:txXfrm>
        <a:off x="2844800" y="1625536"/>
        <a:ext cx="2438400" cy="2167382"/>
      </dsp:txXfrm>
    </dsp:sp>
    <dsp:sp modelId="{42404743-5237-4B72-A3D1-12E21DAAED91}">
      <dsp:nvSpPr>
        <dsp:cNvPr id="6" name="圆角矩形 5"/>
        <dsp:cNvSpPr/>
      </dsp:nvSpPr>
      <dsp:spPr bwMode="white">
        <a:xfrm>
          <a:off x="5689600" y="1625536"/>
          <a:ext cx="2438400" cy="2167382"/>
        </a:xfrm>
        <a:prstGeom prst="roundRect">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normAutofit/>
        </a:bodyP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buNone/>
          </a:pPr>
          <a:r>
            <a:rPr lang="zh-CN" altLang="en-US"/>
            <a:t>使用glProgramBinary函数加载并测试</a:t>
          </a:r>
          <a:endParaRPr lang="zh-CN" altLang="en-US"/>
        </a:p>
      </dsp:txBody>
      <dsp:txXfrm>
        <a:off x="5689600" y="1625536"/>
        <a:ext cx="2438400" cy="216738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F0146-A0FE-4372-A42B-C4E5FCEA7D4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405E5-BE5A-46F1-A3A7-32CEF24C106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C2405E5-BE5A-46F1-A3A7-32CEF24C106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C2405E5-BE5A-46F1-A3A7-32CEF24C106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5" name="Text Box 147"/>
          <p:cNvSpPr txBox="1">
            <a:spLocks noChangeArrowheads="1"/>
          </p:cNvSpPr>
          <p:nvPr/>
        </p:nvSpPr>
        <p:spPr bwMode="auto">
          <a:xfrm>
            <a:off x="3427492" y="1791826"/>
            <a:ext cx="48387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r>
              <a:rPr lang="zh-CN" altLang="en-US" sz="2400" b="1" dirty="0" smtClean="0">
                <a:latin typeface="黑体" panose="02010609060101010101" pitchFamily="49" charset="-122"/>
                <a:ea typeface="黑体" panose="02010609060101010101" pitchFamily="49" charset="-122"/>
              </a:rPr>
              <a:t>基于</a:t>
            </a:r>
            <a:r>
              <a:rPr lang="en-US" altLang="zh-CN" sz="2400" b="1" dirty="0" smtClean="0">
                <a:latin typeface="黑体" panose="02010609060101010101" pitchFamily="49" charset="-122"/>
                <a:ea typeface="黑体" panose="02010609060101010101" pitchFamily="49" charset="-122"/>
              </a:rPr>
              <a:t>VGG16</a:t>
            </a:r>
            <a:r>
              <a:rPr lang="zh-CN" altLang="en-US" sz="2400" b="1" dirty="0" smtClean="0">
                <a:latin typeface="黑体" panose="02010609060101010101" pitchFamily="49" charset="-122"/>
                <a:ea typeface="黑体" panose="02010609060101010101" pitchFamily="49" charset="-122"/>
              </a:rPr>
              <a:t>模型的垃圾分类功能实现  </a:t>
            </a:r>
            <a:endParaRPr lang="zh-CN" altLang="en-US" sz="2400" b="1" dirty="0">
              <a:solidFill>
                <a:srgbClr val="3B3B3B"/>
              </a:solidFill>
              <a:latin typeface="黑体" panose="02010609060101010101" pitchFamily="49" charset="-122"/>
              <a:ea typeface="黑体" panose="02010609060101010101" pitchFamily="49" charset="-122"/>
            </a:endParaRPr>
          </a:p>
        </p:txBody>
      </p:sp>
      <p:grpSp>
        <p:nvGrpSpPr>
          <p:cNvPr id="2292" name="Group 244"/>
          <p:cNvGrpSpPr/>
          <p:nvPr/>
        </p:nvGrpSpPr>
        <p:grpSpPr bwMode="auto">
          <a:xfrm>
            <a:off x="3473971" y="2753072"/>
            <a:ext cx="321940" cy="321940"/>
            <a:chOff x="4248" y="3024"/>
            <a:chExt cx="600" cy="599"/>
          </a:xfrm>
        </p:grpSpPr>
        <p:sp>
          <p:nvSpPr>
            <p:cNvPr id="2285" name="Oval 237"/>
            <p:cNvSpPr>
              <a:spLocks noChangeArrowheads="1"/>
            </p:cNvSpPr>
            <p:nvPr/>
          </p:nvSpPr>
          <p:spPr bwMode="auto">
            <a:xfrm>
              <a:off x="4248" y="3024"/>
              <a:ext cx="600" cy="599"/>
            </a:xfrm>
            <a:prstGeom prst="ellipse">
              <a:avLst/>
            </a:prstGeom>
            <a:solidFill>
              <a:srgbClr val="5D5D5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91" name="Group 243"/>
            <p:cNvGrpSpPr/>
            <p:nvPr/>
          </p:nvGrpSpPr>
          <p:grpSpPr bwMode="auto">
            <a:xfrm>
              <a:off x="4441" y="3151"/>
              <a:ext cx="215" cy="345"/>
              <a:chOff x="4441" y="3151"/>
              <a:chExt cx="215" cy="345"/>
            </a:xfrm>
          </p:grpSpPr>
          <p:sp>
            <p:nvSpPr>
              <p:cNvPr id="2288" name="Freeform 240"/>
              <p:cNvSpPr>
                <a:spLocks noEditPoints="1"/>
              </p:cNvSpPr>
              <p:nvPr/>
            </p:nvSpPr>
            <p:spPr bwMode="auto">
              <a:xfrm>
                <a:off x="4474" y="315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89" name="Freeform 241"/>
              <p:cNvSpPr/>
              <p:nvPr/>
            </p:nvSpPr>
            <p:spPr bwMode="auto">
              <a:xfrm>
                <a:off x="4441" y="3274"/>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2295" name="Text Box 247"/>
          <p:cNvSpPr txBox="1">
            <a:spLocks noChangeArrowheads="1"/>
          </p:cNvSpPr>
          <p:nvPr/>
        </p:nvSpPr>
        <p:spPr bwMode="auto">
          <a:xfrm>
            <a:off x="3779912" y="2786980"/>
            <a:ext cx="6400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邵晗琦</a:t>
            </a:r>
            <a:endPar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296" name="组合 2295"/>
          <p:cNvGrpSpPr/>
          <p:nvPr/>
        </p:nvGrpSpPr>
        <p:grpSpPr>
          <a:xfrm>
            <a:off x="778648" y="-237356"/>
            <a:ext cx="817552" cy="2325133"/>
            <a:chOff x="693612" y="-428263"/>
            <a:chExt cx="1045159" cy="2972458"/>
          </a:xfrm>
        </p:grpSpPr>
        <p:grpSp>
          <p:nvGrpSpPr>
            <p:cNvPr id="2242" name="组合 2241"/>
            <p:cNvGrpSpPr/>
            <p:nvPr/>
          </p:nvGrpSpPr>
          <p:grpSpPr>
            <a:xfrm>
              <a:off x="693612" y="1462555"/>
              <a:ext cx="1045159" cy="1081640"/>
              <a:chOff x="-5944343" y="-364331"/>
              <a:chExt cx="1819275" cy="1882776"/>
            </a:xfrm>
          </p:grpSpPr>
          <p:sp>
            <p:nvSpPr>
              <p:cNvPr id="15" name="Freeform 264"/>
              <p:cNvSpPr/>
              <p:nvPr/>
            </p:nvSpPr>
            <p:spPr bwMode="auto">
              <a:xfrm>
                <a:off x="-5544293" y="-364331"/>
                <a:ext cx="1041400" cy="1514475"/>
              </a:xfrm>
              <a:custGeom>
                <a:avLst/>
                <a:gdLst>
                  <a:gd name="T0" fmla="*/ 302 w 328"/>
                  <a:gd name="T1" fmla="*/ 223 h 476"/>
                  <a:gd name="T2" fmla="*/ 240 w 328"/>
                  <a:gd name="T3" fmla="*/ 167 h 476"/>
                  <a:gd name="T4" fmla="*/ 240 w 328"/>
                  <a:gd name="T5" fmla="*/ 38 h 476"/>
                  <a:gd name="T6" fmla="*/ 237 w 328"/>
                  <a:gd name="T7" fmla="*/ 31 h 476"/>
                  <a:gd name="T8" fmla="*/ 166 w 328"/>
                  <a:gd name="T9" fmla="*/ 0 h 476"/>
                  <a:gd name="T10" fmla="*/ 89 w 328"/>
                  <a:gd name="T11" fmla="*/ 30 h 476"/>
                  <a:gd name="T12" fmla="*/ 86 w 328"/>
                  <a:gd name="T13" fmla="*/ 38 h 476"/>
                  <a:gd name="T14" fmla="*/ 85 w 328"/>
                  <a:gd name="T15" fmla="*/ 168 h 476"/>
                  <a:gd name="T16" fmla="*/ 26 w 328"/>
                  <a:gd name="T17" fmla="*/ 224 h 476"/>
                  <a:gd name="T18" fmla="*/ 0 w 328"/>
                  <a:gd name="T19" fmla="*/ 312 h 476"/>
                  <a:gd name="T20" fmla="*/ 164 w 328"/>
                  <a:gd name="T21" fmla="*/ 476 h 476"/>
                  <a:gd name="T22" fmla="*/ 328 w 328"/>
                  <a:gd name="T23" fmla="*/ 312 h 476"/>
                  <a:gd name="T24" fmla="*/ 302 w 328"/>
                  <a:gd name="T25" fmla="*/ 22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6">
                    <a:moveTo>
                      <a:pt x="302" y="223"/>
                    </a:moveTo>
                    <a:cubicBezTo>
                      <a:pt x="286" y="199"/>
                      <a:pt x="265" y="180"/>
                      <a:pt x="240" y="167"/>
                    </a:cubicBezTo>
                    <a:cubicBezTo>
                      <a:pt x="240" y="166"/>
                      <a:pt x="240" y="38"/>
                      <a:pt x="240" y="38"/>
                    </a:cubicBezTo>
                    <a:cubicBezTo>
                      <a:pt x="240" y="35"/>
                      <a:pt x="239" y="33"/>
                      <a:pt x="237" y="31"/>
                    </a:cubicBezTo>
                    <a:cubicBezTo>
                      <a:pt x="236" y="30"/>
                      <a:pt x="211" y="0"/>
                      <a:pt x="166" y="0"/>
                    </a:cubicBezTo>
                    <a:cubicBezTo>
                      <a:pt x="121" y="0"/>
                      <a:pt x="90" y="29"/>
                      <a:pt x="89" y="30"/>
                    </a:cubicBezTo>
                    <a:cubicBezTo>
                      <a:pt x="87" y="32"/>
                      <a:pt x="86" y="35"/>
                      <a:pt x="86" y="38"/>
                    </a:cubicBezTo>
                    <a:cubicBezTo>
                      <a:pt x="86" y="38"/>
                      <a:pt x="86" y="167"/>
                      <a:pt x="85" y="168"/>
                    </a:cubicBezTo>
                    <a:cubicBezTo>
                      <a:pt x="61" y="182"/>
                      <a:pt x="41" y="201"/>
                      <a:pt x="26" y="224"/>
                    </a:cubicBezTo>
                    <a:cubicBezTo>
                      <a:pt x="9" y="250"/>
                      <a:pt x="0" y="281"/>
                      <a:pt x="0" y="312"/>
                    </a:cubicBezTo>
                    <a:cubicBezTo>
                      <a:pt x="0" y="402"/>
                      <a:pt x="74" y="476"/>
                      <a:pt x="164" y="476"/>
                    </a:cubicBezTo>
                    <a:cubicBezTo>
                      <a:pt x="255" y="476"/>
                      <a:pt x="328" y="402"/>
                      <a:pt x="328" y="312"/>
                    </a:cubicBezTo>
                    <a:cubicBezTo>
                      <a:pt x="328" y="280"/>
                      <a:pt x="319" y="249"/>
                      <a:pt x="302" y="223"/>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65"/>
              <p:cNvSpPr>
                <a:spLocks noEditPoints="1"/>
              </p:cNvSpPr>
              <p:nvPr/>
            </p:nvSpPr>
            <p:spPr bwMode="auto">
              <a:xfrm>
                <a:off x="-5544293" y="-364331"/>
                <a:ext cx="1038225" cy="1514475"/>
              </a:xfrm>
              <a:custGeom>
                <a:avLst/>
                <a:gdLst>
                  <a:gd name="T0" fmla="*/ 327 w 327"/>
                  <a:gd name="T1" fmla="*/ 312 h 476"/>
                  <a:gd name="T2" fmla="*/ 239 w 327"/>
                  <a:gd name="T3" fmla="*/ 167 h 476"/>
                  <a:gd name="T4" fmla="*/ 237 w 327"/>
                  <a:gd name="T5" fmla="*/ 31 h 476"/>
                  <a:gd name="T6" fmla="*/ 88 w 327"/>
                  <a:gd name="T7" fmla="*/ 30 h 476"/>
                  <a:gd name="T8" fmla="*/ 84 w 327"/>
                  <a:gd name="T9" fmla="*/ 168 h 476"/>
                  <a:gd name="T10" fmla="*/ 0 w 327"/>
                  <a:gd name="T11" fmla="*/ 312 h 476"/>
                  <a:gd name="T12" fmla="*/ 106 w 327"/>
                  <a:gd name="T13" fmla="*/ 56 h 476"/>
                  <a:gd name="T14" fmla="*/ 218 w 327"/>
                  <a:gd name="T15" fmla="*/ 100 h 476"/>
                  <a:gd name="T16" fmla="*/ 106 w 327"/>
                  <a:gd name="T17" fmla="*/ 56 h 476"/>
                  <a:gd name="T18" fmla="*/ 218 w 327"/>
                  <a:gd name="T19" fmla="*/ 121 h 476"/>
                  <a:gd name="T20" fmla="*/ 218 w 327"/>
                  <a:gd name="T21" fmla="*/ 141 h 476"/>
                  <a:gd name="T22" fmla="*/ 106 w 327"/>
                  <a:gd name="T23" fmla="*/ 101 h 476"/>
                  <a:gd name="T24" fmla="*/ 158 w 327"/>
                  <a:gd name="T25" fmla="*/ 307 h 476"/>
                  <a:gd name="T26" fmla="*/ 137 w 327"/>
                  <a:gd name="T27" fmla="*/ 299 h 476"/>
                  <a:gd name="T28" fmla="*/ 145 w 327"/>
                  <a:gd name="T29" fmla="*/ 149 h 476"/>
                  <a:gd name="T30" fmla="*/ 171 w 327"/>
                  <a:gd name="T31" fmla="*/ 170 h 476"/>
                  <a:gd name="T32" fmla="*/ 162 w 327"/>
                  <a:gd name="T33" fmla="*/ 304 h 476"/>
                  <a:gd name="T34" fmla="*/ 158 w 327"/>
                  <a:gd name="T35" fmla="*/ 342 h 476"/>
                  <a:gd name="T36" fmla="*/ 158 w 327"/>
                  <a:gd name="T37" fmla="*/ 324 h 476"/>
                  <a:gd name="T38" fmla="*/ 101 w 327"/>
                  <a:gd name="T39" fmla="*/ 183 h 476"/>
                  <a:gd name="T40" fmla="*/ 106 w 327"/>
                  <a:gd name="T41" fmla="*/ 143 h 476"/>
                  <a:gd name="T42" fmla="*/ 135 w 327"/>
                  <a:gd name="T43" fmla="*/ 170 h 476"/>
                  <a:gd name="T44" fmla="*/ 108 w 327"/>
                  <a:gd name="T45" fmla="*/ 307 h 476"/>
                  <a:gd name="T46" fmla="*/ 103 w 327"/>
                  <a:gd name="T47" fmla="*/ 351 h 476"/>
                  <a:gd name="T48" fmla="*/ 134 w 327"/>
                  <a:gd name="T49" fmla="*/ 314 h 476"/>
                  <a:gd name="T50" fmla="*/ 140 w 327"/>
                  <a:gd name="T51" fmla="*/ 335 h 476"/>
                  <a:gd name="T52" fmla="*/ 176 w 327"/>
                  <a:gd name="T53" fmla="*/ 335 h 476"/>
                  <a:gd name="T54" fmla="*/ 181 w 327"/>
                  <a:gd name="T55" fmla="*/ 314 h 476"/>
                  <a:gd name="T56" fmla="*/ 212 w 327"/>
                  <a:gd name="T57" fmla="*/ 351 h 476"/>
                  <a:gd name="T58" fmla="*/ 207 w 327"/>
                  <a:gd name="T59" fmla="*/ 307 h 476"/>
                  <a:gd name="T60" fmla="*/ 180 w 327"/>
                  <a:gd name="T61" fmla="*/ 170 h 476"/>
                  <a:gd name="T62" fmla="*/ 218 w 327"/>
                  <a:gd name="T63" fmla="*/ 162 h 476"/>
                  <a:gd name="T64" fmla="*/ 224 w 327"/>
                  <a:gd name="T65" fmla="*/ 182 h 476"/>
                  <a:gd name="T66" fmla="*/ 163 w 327"/>
                  <a:gd name="T67" fmla="*/ 455 h 476"/>
                  <a:gd name="T68" fmla="*/ 101 w 327"/>
                  <a:gd name="T69" fmla="*/ 183 h 476"/>
                  <a:gd name="T70" fmla="*/ 119 w 327"/>
                  <a:gd name="T71" fmla="*/ 331 h 476"/>
                  <a:gd name="T72" fmla="*/ 106 w 327"/>
                  <a:gd name="T73" fmla="*/ 333 h 476"/>
                  <a:gd name="T74" fmla="*/ 124 w 327"/>
                  <a:gd name="T75" fmla="*/ 315 h 476"/>
                  <a:gd name="T76" fmla="*/ 203 w 327"/>
                  <a:gd name="T77" fmla="*/ 320 h 476"/>
                  <a:gd name="T78" fmla="*/ 208 w 327"/>
                  <a:gd name="T79" fmla="*/ 337 h 476"/>
                  <a:gd name="T80" fmla="*/ 191 w 327"/>
                  <a:gd name="T81" fmla="*/ 31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476">
                    <a:moveTo>
                      <a:pt x="163" y="476"/>
                    </a:moveTo>
                    <a:cubicBezTo>
                      <a:pt x="254" y="476"/>
                      <a:pt x="327" y="402"/>
                      <a:pt x="327" y="312"/>
                    </a:cubicBezTo>
                    <a:cubicBezTo>
                      <a:pt x="327" y="280"/>
                      <a:pt x="318" y="249"/>
                      <a:pt x="301" y="223"/>
                    </a:cubicBezTo>
                    <a:cubicBezTo>
                      <a:pt x="285" y="199"/>
                      <a:pt x="264" y="180"/>
                      <a:pt x="239" y="167"/>
                    </a:cubicBezTo>
                    <a:cubicBezTo>
                      <a:pt x="239" y="166"/>
                      <a:pt x="239" y="38"/>
                      <a:pt x="239" y="38"/>
                    </a:cubicBezTo>
                    <a:cubicBezTo>
                      <a:pt x="239" y="35"/>
                      <a:pt x="238" y="33"/>
                      <a:pt x="237" y="31"/>
                    </a:cubicBezTo>
                    <a:cubicBezTo>
                      <a:pt x="235" y="30"/>
                      <a:pt x="210" y="0"/>
                      <a:pt x="165" y="0"/>
                    </a:cubicBezTo>
                    <a:cubicBezTo>
                      <a:pt x="120" y="0"/>
                      <a:pt x="89" y="29"/>
                      <a:pt x="88" y="30"/>
                    </a:cubicBezTo>
                    <a:cubicBezTo>
                      <a:pt x="86" y="32"/>
                      <a:pt x="85" y="35"/>
                      <a:pt x="85" y="38"/>
                    </a:cubicBezTo>
                    <a:cubicBezTo>
                      <a:pt x="85" y="38"/>
                      <a:pt x="85" y="167"/>
                      <a:pt x="84" y="168"/>
                    </a:cubicBezTo>
                    <a:cubicBezTo>
                      <a:pt x="60" y="182"/>
                      <a:pt x="40" y="201"/>
                      <a:pt x="25" y="224"/>
                    </a:cubicBezTo>
                    <a:cubicBezTo>
                      <a:pt x="8" y="250"/>
                      <a:pt x="0" y="281"/>
                      <a:pt x="0" y="312"/>
                    </a:cubicBezTo>
                    <a:cubicBezTo>
                      <a:pt x="0" y="402"/>
                      <a:pt x="73" y="476"/>
                      <a:pt x="163" y="476"/>
                    </a:cubicBezTo>
                    <a:close/>
                    <a:moveTo>
                      <a:pt x="106" y="56"/>
                    </a:moveTo>
                    <a:cubicBezTo>
                      <a:pt x="218" y="76"/>
                      <a:pt x="218" y="76"/>
                      <a:pt x="218" y="76"/>
                    </a:cubicBezTo>
                    <a:cubicBezTo>
                      <a:pt x="218" y="100"/>
                      <a:pt x="218" y="100"/>
                      <a:pt x="218" y="100"/>
                    </a:cubicBezTo>
                    <a:cubicBezTo>
                      <a:pt x="106" y="80"/>
                      <a:pt x="106" y="80"/>
                      <a:pt x="106" y="80"/>
                    </a:cubicBezTo>
                    <a:lnTo>
                      <a:pt x="106" y="56"/>
                    </a:lnTo>
                    <a:close/>
                    <a:moveTo>
                      <a:pt x="106" y="101"/>
                    </a:moveTo>
                    <a:cubicBezTo>
                      <a:pt x="218" y="121"/>
                      <a:pt x="218" y="121"/>
                      <a:pt x="218" y="121"/>
                    </a:cubicBezTo>
                    <a:cubicBezTo>
                      <a:pt x="218" y="134"/>
                      <a:pt x="218" y="134"/>
                      <a:pt x="218" y="134"/>
                    </a:cubicBezTo>
                    <a:cubicBezTo>
                      <a:pt x="218" y="141"/>
                      <a:pt x="218" y="141"/>
                      <a:pt x="218" y="141"/>
                    </a:cubicBezTo>
                    <a:cubicBezTo>
                      <a:pt x="106" y="122"/>
                      <a:pt x="106" y="122"/>
                      <a:pt x="106" y="122"/>
                    </a:cubicBezTo>
                    <a:lnTo>
                      <a:pt x="106" y="101"/>
                    </a:lnTo>
                    <a:close/>
                    <a:moveTo>
                      <a:pt x="162" y="304"/>
                    </a:moveTo>
                    <a:cubicBezTo>
                      <a:pt x="160" y="305"/>
                      <a:pt x="159" y="306"/>
                      <a:pt x="158" y="307"/>
                    </a:cubicBezTo>
                    <a:cubicBezTo>
                      <a:pt x="156" y="306"/>
                      <a:pt x="155" y="305"/>
                      <a:pt x="154" y="304"/>
                    </a:cubicBezTo>
                    <a:cubicBezTo>
                      <a:pt x="149" y="302"/>
                      <a:pt x="143" y="300"/>
                      <a:pt x="137" y="299"/>
                    </a:cubicBezTo>
                    <a:cubicBezTo>
                      <a:pt x="142" y="264"/>
                      <a:pt x="144" y="204"/>
                      <a:pt x="145" y="170"/>
                    </a:cubicBezTo>
                    <a:cubicBezTo>
                      <a:pt x="145" y="161"/>
                      <a:pt x="145" y="153"/>
                      <a:pt x="145" y="149"/>
                    </a:cubicBezTo>
                    <a:cubicBezTo>
                      <a:pt x="170" y="154"/>
                      <a:pt x="170" y="154"/>
                      <a:pt x="170" y="154"/>
                    </a:cubicBezTo>
                    <a:cubicBezTo>
                      <a:pt x="170" y="158"/>
                      <a:pt x="171" y="163"/>
                      <a:pt x="171" y="170"/>
                    </a:cubicBezTo>
                    <a:cubicBezTo>
                      <a:pt x="171" y="204"/>
                      <a:pt x="174" y="264"/>
                      <a:pt x="179" y="299"/>
                    </a:cubicBezTo>
                    <a:cubicBezTo>
                      <a:pt x="173" y="300"/>
                      <a:pt x="167" y="302"/>
                      <a:pt x="162" y="304"/>
                    </a:cubicBezTo>
                    <a:close/>
                    <a:moveTo>
                      <a:pt x="166" y="334"/>
                    </a:moveTo>
                    <a:cubicBezTo>
                      <a:pt x="166" y="337"/>
                      <a:pt x="161" y="342"/>
                      <a:pt x="158" y="342"/>
                    </a:cubicBezTo>
                    <a:cubicBezTo>
                      <a:pt x="154" y="342"/>
                      <a:pt x="149" y="337"/>
                      <a:pt x="149" y="334"/>
                    </a:cubicBezTo>
                    <a:cubicBezTo>
                      <a:pt x="149" y="332"/>
                      <a:pt x="151" y="328"/>
                      <a:pt x="158" y="324"/>
                    </a:cubicBezTo>
                    <a:cubicBezTo>
                      <a:pt x="164" y="328"/>
                      <a:pt x="167" y="332"/>
                      <a:pt x="166" y="334"/>
                    </a:cubicBezTo>
                    <a:close/>
                    <a:moveTo>
                      <a:pt x="101" y="183"/>
                    </a:moveTo>
                    <a:cubicBezTo>
                      <a:pt x="106" y="180"/>
                      <a:pt x="106" y="180"/>
                      <a:pt x="106" y="180"/>
                    </a:cubicBezTo>
                    <a:cubicBezTo>
                      <a:pt x="106" y="143"/>
                      <a:pt x="106" y="143"/>
                      <a:pt x="106" y="143"/>
                    </a:cubicBezTo>
                    <a:cubicBezTo>
                      <a:pt x="136" y="148"/>
                      <a:pt x="136" y="148"/>
                      <a:pt x="136" y="148"/>
                    </a:cubicBezTo>
                    <a:cubicBezTo>
                      <a:pt x="136" y="153"/>
                      <a:pt x="135" y="161"/>
                      <a:pt x="135" y="170"/>
                    </a:cubicBezTo>
                    <a:cubicBezTo>
                      <a:pt x="134" y="207"/>
                      <a:pt x="132" y="268"/>
                      <a:pt x="127" y="299"/>
                    </a:cubicBezTo>
                    <a:cubicBezTo>
                      <a:pt x="120" y="299"/>
                      <a:pt x="113" y="302"/>
                      <a:pt x="108" y="307"/>
                    </a:cubicBezTo>
                    <a:cubicBezTo>
                      <a:pt x="102" y="312"/>
                      <a:pt x="98" y="320"/>
                      <a:pt x="97" y="329"/>
                    </a:cubicBezTo>
                    <a:cubicBezTo>
                      <a:pt x="95" y="338"/>
                      <a:pt x="98" y="346"/>
                      <a:pt x="103" y="351"/>
                    </a:cubicBezTo>
                    <a:cubicBezTo>
                      <a:pt x="108" y="356"/>
                      <a:pt x="117" y="356"/>
                      <a:pt x="125" y="341"/>
                    </a:cubicBezTo>
                    <a:cubicBezTo>
                      <a:pt x="129" y="335"/>
                      <a:pt x="132" y="326"/>
                      <a:pt x="134" y="314"/>
                    </a:cubicBezTo>
                    <a:cubicBezTo>
                      <a:pt x="138" y="314"/>
                      <a:pt x="142" y="315"/>
                      <a:pt x="146" y="317"/>
                    </a:cubicBezTo>
                    <a:cubicBezTo>
                      <a:pt x="140" y="324"/>
                      <a:pt x="139" y="332"/>
                      <a:pt x="140" y="335"/>
                    </a:cubicBezTo>
                    <a:cubicBezTo>
                      <a:pt x="140" y="346"/>
                      <a:pt x="148" y="358"/>
                      <a:pt x="158" y="358"/>
                    </a:cubicBezTo>
                    <a:cubicBezTo>
                      <a:pt x="167" y="358"/>
                      <a:pt x="175" y="346"/>
                      <a:pt x="176" y="335"/>
                    </a:cubicBezTo>
                    <a:cubicBezTo>
                      <a:pt x="176" y="332"/>
                      <a:pt x="175" y="324"/>
                      <a:pt x="170" y="317"/>
                    </a:cubicBezTo>
                    <a:cubicBezTo>
                      <a:pt x="173" y="315"/>
                      <a:pt x="177" y="314"/>
                      <a:pt x="181" y="314"/>
                    </a:cubicBezTo>
                    <a:cubicBezTo>
                      <a:pt x="184" y="326"/>
                      <a:pt x="186" y="335"/>
                      <a:pt x="190" y="341"/>
                    </a:cubicBezTo>
                    <a:cubicBezTo>
                      <a:pt x="198" y="356"/>
                      <a:pt x="207" y="356"/>
                      <a:pt x="212" y="351"/>
                    </a:cubicBezTo>
                    <a:cubicBezTo>
                      <a:pt x="217" y="346"/>
                      <a:pt x="220" y="338"/>
                      <a:pt x="218" y="329"/>
                    </a:cubicBezTo>
                    <a:cubicBezTo>
                      <a:pt x="217" y="320"/>
                      <a:pt x="213" y="312"/>
                      <a:pt x="207" y="307"/>
                    </a:cubicBezTo>
                    <a:cubicBezTo>
                      <a:pt x="202" y="302"/>
                      <a:pt x="195" y="299"/>
                      <a:pt x="188" y="299"/>
                    </a:cubicBezTo>
                    <a:cubicBezTo>
                      <a:pt x="184" y="268"/>
                      <a:pt x="181" y="207"/>
                      <a:pt x="180" y="170"/>
                    </a:cubicBezTo>
                    <a:cubicBezTo>
                      <a:pt x="180" y="165"/>
                      <a:pt x="180" y="160"/>
                      <a:pt x="180" y="155"/>
                    </a:cubicBezTo>
                    <a:cubicBezTo>
                      <a:pt x="218" y="162"/>
                      <a:pt x="218" y="162"/>
                      <a:pt x="218" y="162"/>
                    </a:cubicBezTo>
                    <a:cubicBezTo>
                      <a:pt x="218" y="179"/>
                      <a:pt x="218" y="179"/>
                      <a:pt x="218" y="179"/>
                    </a:cubicBezTo>
                    <a:cubicBezTo>
                      <a:pt x="224" y="182"/>
                      <a:pt x="224" y="182"/>
                      <a:pt x="224" y="182"/>
                    </a:cubicBezTo>
                    <a:cubicBezTo>
                      <a:pt x="274" y="206"/>
                      <a:pt x="307" y="257"/>
                      <a:pt x="307" y="312"/>
                    </a:cubicBezTo>
                    <a:cubicBezTo>
                      <a:pt x="307" y="391"/>
                      <a:pt x="242" y="455"/>
                      <a:pt x="163" y="455"/>
                    </a:cubicBezTo>
                    <a:cubicBezTo>
                      <a:pt x="84" y="455"/>
                      <a:pt x="20" y="391"/>
                      <a:pt x="20" y="312"/>
                    </a:cubicBezTo>
                    <a:cubicBezTo>
                      <a:pt x="20" y="257"/>
                      <a:pt x="51" y="208"/>
                      <a:pt x="101" y="183"/>
                    </a:cubicBezTo>
                    <a:close/>
                    <a:moveTo>
                      <a:pt x="124" y="315"/>
                    </a:moveTo>
                    <a:cubicBezTo>
                      <a:pt x="122" y="321"/>
                      <a:pt x="121" y="327"/>
                      <a:pt x="119" y="331"/>
                    </a:cubicBezTo>
                    <a:cubicBezTo>
                      <a:pt x="114" y="339"/>
                      <a:pt x="110" y="339"/>
                      <a:pt x="107" y="337"/>
                    </a:cubicBezTo>
                    <a:cubicBezTo>
                      <a:pt x="106" y="336"/>
                      <a:pt x="106" y="335"/>
                      <a:pt x="106" y="333"/>
                    </a:cubicBezTo>
                    <a:cubicBezTo>
                      <a:pt x="107" y="328"/>
                      <a:pt x="109" y="323"/>
                      <a:pt x="112" y="320"/>
                    </a:cubicBezTo>
                    <a:cubicBezTo>
                      <a:pt x="116" y="317"/>
                      <a:pt x="120" y="315"/>
                      <a:pt x="124" y="315"/>
                    </a:cubicBezTo>
                    <a:close/>
                    <a:moveTo>
                      <a:pt x="191" y="315"/>
                    </a:moveTo>
                    <a:cubicBezTo>
                      <a:pt x="196" y="315"/>
                      <a:pt x="199" y="317"/>
                      <a:pt x="203" y="320"/>
                    </a:cubicBezTo>
                    <a:cubicBezTo>
                      <a:pt x="206" y="323"/>
                      <a:pt x="209" y="328"/>
                      <a:pt x="209" y="333"/>
                    </a:cubicBezTo>
                    <a:cubicBezTo>
                      <a:pt x="210" y="335"/>
                      <a:pt x="209" y="336"/>
                      <a:pt x="208" y="337"/>
                    </a:cubicBezTo>
                    <a:cubicBezTo>
                      <a:pt x="206" y="339"/>
                      <a:pt x="201" y="339"/>
                      <a:pt x="197" y="331"/>
                    </a:cubicBezTo>
                    <a:cubicBezTo>
                      <a:pt x="195" y="327"/>
                      <a:pt x="193" y="321"/>
                      <a:pt x="191" y="31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66"/>
              <p:cNvSpPr/>
              <p:nvPr/>
            </p:nvSpPr>
            <p:spPr bwMode="auto">
              <a:xfrm>
                <a:off x="-4423518" y="672307"/>
                <a:ext cx="298450" cy="76200"/>
              </a:xfrm>
              <a:custGeom>
                <a:avLst/>
                <a:gdLst>
                  <a:gd name="T0" fmla="*/ 0 w 94"/>
                  <a:gd name="T1" fmla="*/ 12 h 24"/>
                  <a:gd name="T2" fmla="*/ 13 w 94"/>
                  <a:gd name="T3" fmla="*/ 24 h 24"/>
                  <a:gd name="T4" fmla="*/ 82 w 94"/>
                  <a:gd name="T5" fmla="*/ 24 h 24"/>
                  <a:gd name="T6" fmla="*/ 94 w 94"/>
                  <a:gd name="T7" fmla="*/ 12 h 24"/>
                  <a:gd name="T8" fmla="*/ 82 w 94"/>
                  <a:gd name="T9" fmla="*/ 0 h 24"/>
                  <a:gd name="T10" fmla="*/ 13 w 94"/>
                  <a:gd name="T11" fmla="*/ 0 h 24"/>
                  <a:gd name="T12" fmla="*/ 0 w 9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0" y="12"/>
                    </a:moveTo>
                    <a:cubicBezTo>
                      <a:pt x="0" y="19"/>
                      <a:pt x="6" y="24"/>
                      <a:pt x="13" y="24"/>
                    </a:cubicBezTo>
                    <a:cubicBezTo>
                      <a:pt x="82" y="24"/>
                      <a:pt x="82" y="24"/>
                      <a:pt x="82" y="24"/>
                    </a:cubicBezTo>
                    <a:cubicBezTo>
                      <a:pt x="89" y="24"/>
                      <a:pt x="94" y="19"/>
                      <a:pt x="94" y="12"/>
                    </a:cubicBezTo>
                    <a:cubicBezTo>
                      <a:pt x="94" y="5"/>
                      <a:pt x="89" y="0"/>
                      <a:pt x="82" y="0"/>
                    </a:cubicBezTo>
                    <a:cubicBezTo>
                      <a:pt x="13" y="0"/>
                      <a:pt x="13" y="0"/>
                      <a:pt x="13" y="0"/>
                    </a:cubicBezTo>
                    <a:cubicBezTo>
                      <a:pt x="6" y="0"/>
                      <a:pt x="0" y="5"/>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67"/>
              <p:cNvSpPr/>
              <p:nvPr/>
            </p:nvSpPr>
            <p:spPr bwMode="auto">
              <a:xfrm>
                <a:off x="-5115668" y="1226345"/>
                <a:ext cx="79375" cy="292100"/>
              </a:xfrm>
              <a:custGeom>
                <a:avLst/>
                <a:gdLst>
                  <a:gd name="T0" fmla="*/ 12 w 25"/>
                  <a:gd name="T1" fmla="*/ 0 h 92"/>
                  <a:gd name="T2" fmla="*/ 0 w 25"/>
                  <a:gd name="T3" fmla="*/ 12 h 92"/>
                  <a:gd name="T4" fmla="*/ 0 w 25"/>
                  <a:gd name="T5" fmla="*/ 79 h 92"/>
                  <a:gd name="T6" fmla="*/ 12 w 25"/>
                  <a:gd name="T7" fmla="*/ 92 h 92"/>
                  <a:gd name="T8" fmla="*/ 25 w 25"/>
                  <a:gd name="T9" fmla="*/ 79 h 92"/>
                  <a:gd name="T10" fmla="*/ 25 w 25"/>
                  <a:gd name="T11" fmla="*/ 12 h 92"/>
                  <a:gd name="T12" fmla="*/ 12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2" y="0"/>
                    </a:moveTo>
                    <a:cubicBezTo>
                      <a:pt x="5" y="0"/>
                      <a:pt x="0" y="5"/>
                      <a:pt x="0" y="12"/>
                    </a:cubicBezTo>
                    <a:cubicBezTo>
                      <a:pt x="0" y="79"/>
                      <a:pt x="0" y="79"/>
                      <a:pt x="0" y="79"/>
                    </a:cubicBezTo>
                    <a:cubicBezTo>
                      <a:pt x="0" y="86"/>
                      <a:pt x="5" y="92"/>
                      <a:pt x="12" y="92"/>
                    </a:cubicBezTo>
                    <a:cubicBezTo>
                      <a:pt x="19" y="92"/>
                      <a:pt x="25" y="86"/>
                      <a:pt x="25" y="79"/>
                    </a:cubicBezTo>
                    <a:cubicBezTo>
                      <a:pt x="25" y="12"/>
                      <a:pt x="25" y="12"/>
                      <a:pt x="25" y="12"/>
                    </a:cubicBezTo>
                    <a:cubicBezTo>
                      <a:pt x="25" y="5"/>
                      <a:pt x="19" y="0"/>
                      <a:pt x="1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68"/>
              <p:cNvSpPr/>
              <p:nvPr/>
            </p:nvSpPr>
            <p:spPr bwMode="auto">
              <a:xfrm>
                <a:off x="-5944343" y="634207"/>
                <a:ext cx="298450" cy="79375"/>
              </a:xfrm>
              <a:custGeom>
                <a:avLst/>
                <a:gdLst>
                  <a:gd name="T0" fmla="*/ 13 w 94"/>
                  <a:gd name="T1" fmla="*/ 25 h 25"/>
                  <a:gd name="T2" fmla="*/ 82 w 94"/>
                  <a:gd name="T3" fmla="*/ 25 h 25"/>
                  <a:gd name="T4" fmla="*/ 94 w 94"/>
                  <a:gd name="T5" fmla="*/ 13 h 25"/>
                  <a:gd name="T6" fmla="*/ 82 w 94"/>
                  <a:gd name="T7" fmla="*/ 0 h 25"/>
                  <a:gd name="T8" fmla="*/ 13 w 94"/>
                  <a:gd name="T9" fmla="*/ 0 h 25"/>
                  <a:gd name="T10" fmla="*/ 0 w 94"/>
                  <a:gd name="T11" fmla="*/ 13 h 25"/>
                  <a:gd name="T12" fmla="*/ 13 w 9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13" y="25"/>
                    </a:moveTo>
                    <a:cubicBezTo>
                      <a:pt x="82" y="25"/>
                      <a:pt x="82" y="25"/>
                      <a:pt x="82" y="25"/>
                    </a:cubicBezTo>
                    <a:cubicBezTo>
                      <a:pt x="89" y="25"/>
                      <a:pt x="94" y="20"/>
                      <a:pt x="94" y="13"/>
                    </a:cubicBezTo>
                    <a:cubicBezTo>
                      <a:pt x="94" y="6"/>
                      <a:pt x="89" y="0"/>
                      <a:pt x="82" y="0"/>
                    </a:cubicBezTo>
                    <a:cubicBezTo>
                      <a:pt x="13" y="0"/>
                      <a:pt x="13" y="0"/>
                      <a:pt x="13" y="0"/>
                    </a:cubicBezTo>
                    <a:cubicBezTo>
                      <a:pt x="6" y="0"/>
                      <a:pt x="0" y="6"/>
                      <a:pt x="0" y="13"/>
                    </a:cubicBezTo>
                    <a:cubicBezTo>
                      <a:pt x="0" y="20"/>
                      <a:pt x="6" y="25"/>
                      <a:pt x="13" y="2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69"/>
              <p:cNvSpPr/>
              <p:nvPr/>
            </p:nvSpPr>
            <p:spPr bwMode="auto">
              <a:xfrm>
                <a:off x="-5769718" y="43657"/>
                <a:ext cx="263525" cy="212725"/>
              </a:xfrm>
              <a:custGeom>
                <a:avLst/>
                <a:gdLst>
                  <a:gd name="T0" fmla="*/ 6 w 83"/>
                  <a:gd name="T1" fmla="*/ 22 h 67"/>
                  <a:gd name="T2" fmla="*/ 61 w 83"/>
                  <a:gd name="T3" fmla="*/ 63 h 67"/>
                  <a:gd name="T4" fmla="*/ 79 w 83"/>
                  <a:gd name="T5" fmla="*/ 60 h 67"/>
                  <a:gd name="T6" fmla="*/ 76 w 83"/>
                  <a:gd name="T7" fmla="*/ 43 h 67"/>
                  <a:gd name="T8" fmla="*/ 22 w 83"/>
                  <a:gd name="T9" fmla="*/ 2 h 67"/>
                  <a:gd name="T10" fmla="*/ 14 w 83"/>
                  <a:gd name="T11" fmla="*/ 0 h 67"/>
                  <a:gd name="T12" fmla="*/ 4 w 83"/>
                  <a:gd name="T13" fmla="*/ 5 h 67"/>
                  <a:gd name="T14" fmla="*/ 6 w 83"/>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6" y="22"/>
                    </a:moveTo>
                    <a:cubicBezTo>
                      <a:pt x="61" y="63"/>
                      <a:pt x="61" y="63"/>
                      <a:pt x="61" y="63"/>
                    </a:cubicBezTo>
                    <a:cubicBezTo>
                      <a:pt x="67" y="67"/>
                      <a:pt x="75" y="66"/>
                      <a:pt x="79" y="60"/>
                    </a:cubicBezTo>
                    <a:cubicBezTo>
                      <a:pt x="83" y="55"/>
                      <a:pt x="82" y="47"/>
                      <a:pt x="76" y="43"/>
                    </a:cubicBezTo>
                    <a:cubicBezTo>
                      <a:pt x="22" y="2"/>
                      <a:pt x="22" y="2"/>
                      <a:pt x="22" y="2"/>
                    </a:cubicBezTo>
                    <a:cubicBezTo>
                      <a:pt x="19" y="1"/>
                      <a:pt x="17" y="0"/>
                      <a:pt x="14" y="0"/>
                    </a:cubicBezTo>
                    <a:cubicBezTo>
                      <a:pt x="10" y="0"/>
                      <a:pt x="6" y="2"/>
                      <a:pt x="4" y="5"/>
                    </a:cubicBezTo>
                    <a:cubicBezTo>
                      <a:pt x="0" y="10"/>
                      <a:pt x="1" y="18"/>
                      <a:pt x="6"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70"/>
              <p:cNvSpPr/>
              <p:nvPr/>
            </p:nvSpPr>
            <p:spPr bwMode="auto">
              <a:xfrm>
                <a:off x="-4553693" y="43657"/>
                <a:ext cx="263525" cy="212725"/>
              </a:xfrm>
              <a:custGeom>
                <a:avLst/>
                <a:gdLst>
                  <a:gd name="T0" fmla="*/ 22 w 83"/>
                  <a:gd name="T1" fmla="*/ 63 h 67"/>
                  <a:gd name="T2" fmla="*/ 77 w 83"/>
                  <a:gd name="T3" fmla="*/ 22 h 67"/>
                  <a:gd name="T4" fmla="*/ 79 w 83"/>
                  <a:gd name="T5" fmla="*/ 5 h 67"/>
                  <a:gd name="T6" fmla="*/ 69 w 83"/>
                  <a:gd name="T7" fmla="*/ 0 h 67"/>
                  <a:gd name="T8" fmla="*/ 61 w 83"/>
                  <a:gd name="T9" fmla="*/ 2 h 67"/>
                  <a:gd name="T10" fmla="*/ 7 w 83"/>
                  <a:gd name="T11" fmla="*/ 43 h 67"/>
                  <a:gd name="T12" fmla="*/ 4 w 83"/>
                  <a:gd name="T13" fmla="*/ 60 h 67"/>
                  <a:gd name="T14" fmla="*/ 22 w 83"/>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22" y="63"/>
                    </a:moveTo>
                    <a:cubicBezTo>
                      <a:pt x="77" y="22"/>
                      <a:pt x="77" y="22"/>
                      <a:pt x="77" y="22"/>
                    </a:cubicBezTo>
                    <a:cubicBezTo>
                      <a:pt x="82" y="18"/>
                      <a:pt x="83" y="10"/>
                      <a:pt x="79" y="5"/>
                    </a:cubicBezTo>
                    <a:cubicBezTo>
                      <a:pt x="76" y="2"/>
                      <a:pt x="73" y="0"/>
                      <a:pt x="69" y="0"/>
                    </a:cubicBezTo>
                    <a:cubicBezTo>
                      <a:pt x="66" y="0"/>
                      <a:pt x="64" y="1"/>
                      <a:pt x="61" y="2"/>
                    </a:cubicBezTo>
                    <a:cubicBezTo>
                      <a:pt x="7" y="43"/>
                      <a:pt x="7" y="43"/>
                      <a:pt x="7" y="43"/>
                    </a:cubicBezTo>
                    <a:cubicBezTo>
                      <a:pt x="1" y="47"/>
                      <a:pt x="0" y="55"/>
                      <a:pt x="4" y="60"/>
                    </a:cubicBezTo>
                    <a:cubicBezTo>
                      <a:pt x="8" y="66"/>
                      <a:pt x="16"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71"/>
              <p:cNvSpPr/>
              <p:nvPr/>
            </p:nvSpPr>
            <p:spPr bwMode="auto">
              <a:xfrm>
                <a:off x="-5718918" y="1099345"/>
                <a:ext cx="241300" cy="234950"/>
              </a:xfrm>
              <a:custGeom>
                <a:avLst/>
                <a:gdLst>
                  <a:gd name="T0" fmla="*/ 62 w 76"/>
                  <a:gd name="T1" fmla="*/ 0 h 74"/>
                  <a:gd name="T2" fmla="*/ 53 w 76"/>
                  <a:gd name="T3" fmla="*/ 4 h 74"/>
                  <a:gd name="T4" fmla="*/ 5 w 76"/>
                  <a:gd name="T5" fmla="*/ 51 h 74"/>
                  <a:gd name="T6" fmla="*/ 5 w 76"/>
                  <a:gd name="T7" fmla="*/ 69 h 74"/>
                  <a:gd name="T8" fmla="*/ 23 w 76"/>
                  <a:gd name="T9" fmla="*/ 69 h 74"/>
                  <a:gd name="T10" fmla="*/ 71 w 76"/>
                  <a:gd name="T11" fmla="*/ 22 h 74"/>
                  <a:gd name="T12" fmla="*/ 71 w 76"/>
                  <a:gd name="T13" fmla="*/ 4 h 74"/>
                  <a:gd name="T14" fmla="*/ 62 w 76"/>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62" y="0"/>
                    </a:moveTo>
                    <a:cubicBezTo>
                      <a:pt x="59" y="0"/>
                      <a:pt x="56" y="2"/>
                      <a:pt x="53" y="4"/>
                    </a:cubicBezTo>
                    <a:cubicBezTo>
                      <a:pt x="5" y="51"/>
                      <a:pt x="5" y="51"/>
                      <a:pt x="5" y="51"/>
                    </a:cubicBezTo>
                    <a:cubicBezTo>
                      <a:pt x="0" y="56"/>
                      <a:pt x="0" y="64"/>
                      <a:pt x="5" y="69"/>
                    </a:cubicBezTo>
                    <a:cubicBezTo>
                      <a:pt x="10" y="74"/>
                      <a:pt x="18" y="74"/>
                      <a:pt x="23" y="69"/>
                    </a:cubicBezTo>
                    <a:cubicBezTo>
                      <a:pt x="71" y="22"/>
                      <a:pt x="71" y="22"/>
                      <a:pt x="71" y="22"/>
                    </a:cubicBezTo>
                    <a:cubicBezTo>
                      <a:pt x="76" y="17"/>
                      <a:pt x="76" y="9"/>
                      <a:pt x="71" y="4"/>
                    </a:cubicBezTo>
                    <a:cubicBezTo>
                      <a:pt x="69" y="2"/>
                      <a:pt x="66" y="0"/>
                      <a:pt x="6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72"/>
              <p:cNvSpPr/>
              <p:nvPr/>
            </p:nvSpPr>
            <p:spPr bwMode="auto">
              <a:xfrm>
                <a:off x="-4607668" y="1099345"/>
                <a:ext cx="241300" cy="234950"/>
              </a:xfrm>
              <a:custGeom>
                <a:avLst/>
                <a:gdLst>
                  <a:gd name="T0" fmla="*/ 23 w 76"/>
                  <a:gd name="T1" fmla="*/ 4 h 74"/>
                  <a:gd name="T2" fmla="*/ 14 w 76"/>
                  <a:gd name="T3" fmla="*/ 0 h 74"/>
                  <a:gd name="T4" fmla="*/ 5 w 76"/>
                  <a:gd name="T5" fmla="*/ 4 h 74"/>
                  <a:gd name="T6" fmla="*/ 5 w 76"/>
                  <a:gd name="T7" fmla="*/ 22 h 74"/>
                  <a:gd name="T8" fmla="*/ 53 w 76"/>
                  <a:gd name="T9" fmla="*/ 69 h 74"/>
                  <a:gd name="T10" fmla="*/ 71 w 76"/>
                  <a:gd name="T11" fmla="*/ 69 h 74"/>
                  <a:gd name="T12" fmla="*/ 71 w 76"/>
                  <a:gd name="T13" fmla="*/ 51 h 74"/>
                  <a:gd name="T14" fmla="*/ 23 w 76"/>
                  <a:gd name="T15" fmla="*/ 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23" y="4"/>
                    </a:moveTo>
                    <a:cubicBezTo>
                      <a:pt x="20" y="2"/>
                      <a:pt x="17" y="0"/>
                      <a:pt x="14" y="0"/>
                    </a:cubicBezTo>
                    <a:cubicBezTo>
                      <a:pt x="10" y="0"/>
                      <a:pt x="7" y="2"/>
                      <a:pt x="5" y="4"/>
                    </a:cubicBezTo>
                    <a:cubicBezTo>
                      <a:pt x="0" y="9"/>
                      <a:pt x="0" y="17"/>
                      <a:pt x="5" y="22"/>
                    </a:cubicBezTo>
                    <a:cubicBezTo>
                      <a:pt x="53" y="69"/>
                      <a:pt x="53" y="69"/>
                      <a:pt x="53" y="69"/>
                    </a:cubicBezTo>
                    <a:cubicBezTo>
                      <a:pt x="58" y="74"/>
                      <a:pt x="66" y="74"/>
                      <a:pt x="71" y="69"/>
                    </a:cubicBezTo>
                    <a:cubicBezTo>
                      <a:pt x="76" y="64"/>
                      <a:pt x="76" y="56"/>
                      <a:pt x="71" y="51"/>
                    </a:cubicBezTo>
                    <a:lnTo>
                      <a:pt x="23" y="4"/>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2258" name="直接连接符 2257"/>
            <p:cNvCxnSpPr/>
            <p:nvPr/>
          </p:nvCxnSpPr>
          <p:spPr>
            <a:xfrm flipV="1">
              <a:off x="1222576" y="-428263"/>
              <a:ext cx="0" cy="1890817"/>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2298" name="组合 2297"/>
          <p:cNvGrpSpPr/>
          <p:nvPr/>
        </p:nvGrpSpPr>
        <p:grpSpPr>
          <a:xfrm>
            <a:off x="1401796" y="-182617"/>
            <a:ext cx="894577" cy="3949843"/>
            <a:chOff x="1775252" y="-770914"/>
            <a:chExt cx="1045160" cy="4614718"/>
          </a:xfrm>
        </p:grpSpPr>
        <p:grpSp>
          <p:nvGrpSpPr>
            <p:cNvPr id="2243" name="组合 2242"/>
            <p:cNvGrpSpPr/>
            <p:nvPr/>
          </p:nvGrpSpPr>
          <p:grpSpPr>
            <a:xfrm>
              <a:off x="1775252" y="2763988"/>
              <a:ext cx="1045160" cy="1079816"/>
              <a:chOff x="-4061568" y="1901032"/>
              <a:chExt cx="1819276" cy="1879600"/>
            </a:xfrm>
          </p:grpSpPr>
          <p:sp>
            <p:nvSpPr>
              <p:cNvPr id="24"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0"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170" name="直接连接符 169"/>
            <p:cNvCxnSpPr/>
            <p:nvPr/>
          </p:nvCxnSpPr>
          <p:spPr>
            <a:xfrm flipV="1">
              <a:off x="2295726" y="-770914"/>
              <a:ext cx="0" cy="359872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2299" name="组合 2298"/>
          <p:cNvGrpSpPr/>
          <p:nvPr/>
        </p:nvGrpSpPr>
        <p:grpSpPr>
          <a:xfrm>
            <a:off x="2134304" y="-182617"/>
            <a:ext cx="821165" cy="2733067"/>
            <a:chOff x="2856892" y="-501184"/>
            <a:chExt cx="1045159" cy="3478582"/>
          </a:xfrm>
        </p:grpSpPr>
        <p:grpSp>
          <p:nvGrpSpPr>
            <p:cNvPr id="2244" name="组合 2243"/>
            <p:cNvGrpSpPr/>
            <p:nvPr/>
          </p:nvGrpSpPr>
          <p:grpSpPr>
            <a:xfrm>
              <a:off x="2856892" y="1897582"/>
              <a:ext cx="1045159" cy="1079816"/>
              <a:chOff x="-2178792" y="392907"/>
              <a:chExt cx="1819275" cy="1879600"/>
            </a:xfrm>
          </p:grpSpPr>
          <p:sp>
            <p:nvSpPr>
              <p:cNvPr id="5" name="Freeform 254"/>
              <p:cNvSpPr/>
              <p:nvPr/>
            </p:nvSpPr>
            <p:spPr bwMode="auto">
              <a:xfrm>
                <a:off x="-1778742" y="392907"/>
                <a:ext cx="1041400" cy="1511300"/>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ubicBezTo>
                      <a:pt x="254" y="475"/>
                      <a:pt x="328" y="402"/>
                      <a:pt x="328" y="311"/>
                    </a:cubicBezTo>
                    <a:cubicBezTo>
                      <a:pt x="328" y="279"/>
                      <a:pt x="319"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255"/>
              <p:cNvSpPr>
                <a:spLocks noEditPoints="1"/>
              </p:cNvSpPr>
              <p:nvPr/>
            </p:nvSpPr>
            <p:spPr bwMode="auto">
              <a:xfrm>
                <a:off x="-1781917" y="392907"/>
                <a:ext cx="1041400" cy="1511300"/>
              </a:xfrm>
              <a:custGeom>
                <a:avLst/>
                <a:gdLst>
                  <a:gd name="T0" fmla="*/ 328 w 328"/>
                  <a:gd name="T1" fmla="*/ 311 h 475"/>
                  <a:gd name="T2" fmla="*/ 240 w 328"/>
                  <a:gd name="T3" fmla="*/ 166 h 475"/>
                  <a:gd name="T4" fmla="*/ 237 w 328"/>
                  <a:gd name="T5" fmla="*/ 30 h 475"/>
                  <a:gd name="T6" fmla="*/ 89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6 w 328"/>
                  <a:gd name="T29" fmla="*/ 149 h 475"/>
                  <a:gd name="T30" fmla="*/ 171 w 328"/>
                  <a:gd name="T31" fmla="*/ 169 h 475"/>
                  <a:gd name="T32" fmla="*/ 162 w 328"/>
                  <a:gd name="T33" fmla="*/ 303 h 475"/>
                  <a:gd name="T34" fmla="*/ 158 w 328"/>
                  <a:gd name="T35" fmla="*/ 341 h 475"/>
                  <a:gd name="T36" fmla="*/ 158 w 328"/>
                  <a:gd name="T37" fmla="*/ 324 h 475"/>
                  <a:gd name="T38" fmla="*/ 101 w 328"/>
                  <a:gd name="T39" fmla="*/ 182 h 475"/>
                  <a:gd name="T40" fmla="*/ 107 w 328"/>
                  <a:gd name="T41" fmla="*/ 142 h 475"/>
                  <a:gd name="T42" fmla="*/ 136 w 328"/>
                  <a:gd name="T43" fmla="*/ 169 h 475"/>
                  <a:gd name="T44" fmla="*/ 109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1 w 328"/>
                  <a:gd name="T61" fmla="*/ 169 h 475"/>
                  <a:gd name="T62" fmla="*/ 218 w 328"/>
                  <a:gd name="T63" fmla="*/ 161 h 475"/>
                  <a:gd name="T64" fmla="*/ 224 w 328"/>
                  <a:gd name="T65" fmla="*/ 181 h 475"/>
                  <a:gd name="T66" fmla="*/ 164 w 328"/>
                  <a:gd name="T67" fmla="*/ 454 h 475"/>
                  <a:gd name="T68" fmla="*/ 101 w 328"/>
                  <a:gd name="T69" fmla="*/ 182 h 475"/>
                  <a:gd name="T70" fmla="*/ 119 w 328"/>
                  <a:gd name="T71" fmla="*/ 330 h 475"/>
                  <a:gd name="T72" fmla="*/ 106 w 328"/>
                  <a:gd name="T73" fmla="*/ 333 h 475"/>
                  <a:gd name="T74" fmla="*/ 125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40" y="165"/>
                      <a:pt x="240" y="37"/>
                      <a:pt x="240" y="37"/>
                    </a:cubicBezTo>
                    <a:cubicBezTo>
                      <a:pt x="240" y="35"/>
                      <a:pt x="239" y="32"/>
                      <a:pt x="237" y="30"/>
                    </a:cubicBezTo>
                    <a:cubicBezTo>
                      <a:pt x="236" y="29"/>
                      <a:pt x="210" y="0"/>
                      <a:pt x="165" y="0"/>
                    </a:cubicBezTo>
                    <a:cubicBezTo>
                      <a:pt x="121" y="0"/>
                      <a:pt x="90" y="28"/>
                      <a:pt x="89" y="30"/>
                    </a:cubicBezTo>
                    <a:cubicBezTo>
                      <a:pt x="87" y="32"/>
                      <a:pt x="85" y="34"/>
                      <a:pt x="85" y="37"/>
                    </a:cubicBezTo>
                    <a:cubicBezTo>
                      <a:pt x="85" y="37"/>
                      <a:pt x="85" y="166"/>
                      <a:pt x="85" y="168"/>
                    </a:cubicBezTo>
                    <a:cubicBezTo>
                      <a:pt x="61" y="181"/>
                      <a:pt x="41"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3"/>
                    </a:moveTo>
                    <a:cubicBezTo>
                      <a:pt x="161" y="304"/>
                      <a:pt x="159" y="305"/>
                      <a:pt x="158" y="306"/>
                    </a:cubicBezTo>
                    <a:cubicBezTo>
                      <a:pt x="157" y="305"/>
                      <a:pt x="156" y="304"/>
                      <a:pt x="154" y="303"/>
                    </a:cubicBezTo>
                    <a:cubicBezTo>
                      <a:pt x="149" y="301"/>
                      <a:pt x="143" y="299"/>
                      <a:pt x="137" y="298"/>
                    </a:cubicBezTo>
                    <a:cubicBezTo>
                      <a:pt x="142" y="263"/>
                      <a:pt x="144" y="203"/>
                      <a:pt x="145" y="169"/>
                    </a:cubicBezTo>
                    <a:cubicBezTo>
                      <a:pt x="145" y="160"/>
                      <a:pt x="145" y="152"/>
                      <a:pt x="146" y="149"/>
                    </a:cubicBezTo>
                    <a:cubicBezTo>
                      <a:pt x="171" y="153"/>
                      <a:pt x="171" y="153"/>
                      <a:pt x="171" y="153"/>
                    </a:cubicBezTo>
                    <a:cubicBezTo>
                      <a:pt x="171" y="157"/>
                      <a:pt x="171" y="163"/>
                      <a:pt x="171" y="169"/>
                    </a:cubicBezTo>
                    <a:cubicBezTo>
                      <a:pt x="172" y="203"/>
                      <a:pt x="174" y="263"/>
                      <a:pt x="179" y="298"/>
                    </a:cubicBezTo>
                    <a:cubicBezTo>
                      <a:pt x="173" y="299"/>
                      <a:pt x="167" y="301"/>
                      <a:pt x="162" y="303"/>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2"/>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8" y="298"/>
                    </a:cubicBezTo>
                    <a:cubicBezTo>
                      <a:pt x="121" y="298"/>
                      <a:pt x="114" y="301"/>
                      <a:pt x="109"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3" y="315"/>
                      <a:pt x="146" y="316"/>
                    </a:cubicBezTo>
                    <a:cubicBezTo>
                      <a:pt x="141" y="323"/>
                      <a:pt x="140" y="331"/>
                      <a:pt x="140" y="335"/>
                    </a:cubicBezTo>
                    <a:cubicBezTo>
                      <a:pt x="141"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9" y="355"/>
                      <a:pt x="208" y="355"/>
                      <a:pt x="213" y="350"/>
                    </a:cubicBezTo>
                    <a:cubicBezTo>
                      <a:pt x="218" y="345"/>
                      <a:pt x="220" y="337"/>
                      <a:pt x="219" y="329"/>
                    </a:cubicBezTo>
                    <a:cubicBezTo>
                      <a:pt x="217" y="319"/>
                      <a:pt x="214" y="311"/>
                      <a:pt x="208" y="306"/>
                    </a:cubicBezTo>
                    <a:cubicBezTo>
                      <a:pt x="202" y="301"/>
                      <a:pt x="196" y="298"/>
                      <a:pt x="189" y="298"/>
                    </a:cubicBezTo>
                    <a:cubicBezTo>
                      <a:pt x="184" y="268"/>
                      <a:pt x="182" y="206"/>
                      <a:pt x="181" y="169"/>
                    </a:cubicBezTo>
                    <a:cubicBezTo>
                      <a:pt x="180" y="164"/>
                      <a:pt x="180" y="159"/>
                      <a:pt x="180" y="155"/>
                    </a:cubicBezTo>
                    <a:cubicBezTo>
                      <a:pt x="218" y="161"/>
                      <a:pt x="218" y="161"/>
                      <a:pt x="218" y="161"/>
                    </a:cubicBezTo>
                    <a:cubicBezTo>
                      <a:pt x="219" y="179"/>
                      <a:pt x="219" y="179"/>
                      <a:pt x="219"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2"/>
                    </a:cubicBezTo>
                    <a:close/>
                    <a:moveTo>
                      <a:pt x="125" y="314"/>
                    </a:moveTo>
                    <a:cubicBezTo>
                      <a:pt x="123" y="321"/>
                      <a:pt x="121" y="326"/>
                      <a:pt x="119" y="330"/>
                    </a:cubicBezTo>
                    <a:cubicBezTo>
                      <a:pt x="115" y="338"/>
                      <a:pt x="110" y="339"/>
                      <a:pt x="108" y="336"/>
                    </a:cubicBezTo>
                    <a:cubicBezTo>
                      <a:pt x="107" y="335"/>
                      <a:pt x="106" y="334"/>
                      <a:pt x="106" y="333"/>
                    </a:cubicBezTo>
                    <a:cubicBezTo>
                      <a:pt x="107" y="327"/>
                      <a:pt x="109" y="323"/>
                      <a:pt x="113" y="319"/>
                    </a:cubicBezTo>
                    <a:cubicBezTo>
                      <a:pt x="116" y="316"/>
                      <a:pt x="120" y="315"/>
                      <a:pt x="125" y="314"/>
                    </a:cubicBezTo>
                    <a:close/>
                    <a:moveTo>
                      <a:pt x="192" y="314"/>
                    </a:moveTo>
                    <a:cubicBezTo>
                      <a:pt x="196" y="315"/>
                      <a:pt x="200" y="316"/>
                      <a:pt x="203" y="319"/>
                    </a:cubicBezTo>
                    <a:cubicBezTo>
                      <a:pt x="207" y="323"/>
                      <a:pt x="209" y="327"/>
                      <a:pt x="210" y="333"/>
                    </a:cubicBezTo>
                    <a:cubicBezTo>
                      <a:pt x="210" y="334"/>
                      <a:pt x="210"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256"/>
              <p:cNvSpPr/>
              <p:nvPr/>
            </p:nvSpPr>
            <p:spPr bwMode="auto">
              <a:xfrm>
                <a:off x="-657967" y="1426370"/>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257"/>
              <p:cNvSpPr/>
              <p:nvPr/>
            </p:nvSpPr>
            <p:spPr bwMode="auto">
              <a:xfrm>
                <a:off x="-1353292" y="1980407"/>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258"/>
              <p:cNvSpPr/>
              <p:nvPr/>
            </p:nvSpPr>
            <p:spPr bwMode="auto">
              <a:xfrm>
                <a:off x="-2178792" y="1391445"/>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259"/>
              <p:cNvSpPr/>
              <p:nvPr/>
            </p:nvSpPr>
            <p:spPr bwMode="auto">
              <a:xfrm>
                <a:off x="-2007342" y="797720"/>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5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3" y="47"/>
                      <a:pt x="77" y="43"/>
                    </a:cubicBezTo>
                    <a:cubicBezTo>
                      <a:pt x="22" y="3"/>
                      <a:pt x="22" y="3"/>
                      <a:pt x="22" y="3"/>
                    </a:cubicBezTo>
                    <a:cubicBezTo>
                      <a:pt x="20" y="1"/>
                      <a:pt x="17" y="0"/>
                      <a:pt x="15" y="0"/>
                    </a:cubicBezTo>
                    <a:cubicBezTo>
                      <a:pt x="11" y="0"/>
                      <a:pt x="7" y="2"/>
                      <a:pt x="5" y="5"/>
                    </a:cubicBezTo>
                    <a:cubicBezTo>
                      <a:pt x="0" y="10"/>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60"/>
              <p:cNvSpPr/>
              <p:nvPr/>
            </p:nvSpPr>
            <p:spPr bwMode="auto">
              <a:xfrm>
                <a:off x="-791317" y="797720"/>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0"/>
                      <a:pt x="79" y="5"/>
                    </a:cubicBezTo>
                    <a:cubicBezTo>
                      <a:pt x="77" y="2"/>
                      <a:pt x="73" y="0"/>
                      <a:pt x="69" y="0"/>
                    </a:cubicBezTo>
                    <a:cubicBezTo>
                      <a:pt x="67" y="0"/>
                      <a:pt x="64" y="1"/>
                      <a:pt x="62" y="3"/>
                    </a:cubicBezTo>
                    <a:cubicBezTo>
                      <a:pt x="7" y="43"/>
                      <a:pt x="7" y="43"/>
                      <a:pt x="7" y="43"/>
                    </a:cubicBezTo>
                    <a:cubicBezTo>
                      <a:pt x="2"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61"/>
              <p:cNvSpPr/>
              <p:nvPr/>
            </p:nvSpPr>
            <p:spPr bwMode="auto">
              <a:xfrm>
                <a:off x="-1956542" y="1856582"/>
                <a:ext cx="244475" cy="231775"/>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62"/>
              <p:cNvSpPr/>
              <p:nvPr/>
            </p:nvSpPr>
            <p:spPr bwMode="auto">
              <a:xfrm>
                <a:off x="-845292" y="1856582"/>
                <a:ext cx="244475" cy="231775"/>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172" name="直接连接符 171"/>
            <p:cNvCxnSpPr/>
            <p:nvPr/>
          </p:nvCxnSpPr>
          <p:spPr>
            <a:xfrm flipV="1">
              <a:off x="3385856" y="-501184"/>
              <a:ext cx="0" cy="2496673"/>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0" y="-234390"/>
            <a:ext cx="877971" cy="3342973"/>
            <a:chOff x="1775252" y="-135764"/>
            <a:chExt cx="1045160" cy="3979568"/>
          </a:xfrm>
        </p:grpSpPr>
        <p:grpSp>
          <p:nvGrpSpPr>
            <p:cNvPr id="54" name="组合 53"/>
            <p:cNvGrpSpPr/>
            <p:nvPr/>
          </p:nvGrpSpPr>
          <p:grpSpPr>
            <a:xfrm>
              <a:off x="1775252" y="2763988"/>
              <a:ext cx="1045160" cy="1079816"/>
              <a:chOff x="-4061568" y="1901032"/>
              <a:chExt cx="1819276" cy="1879600"/>
            </a:xfrm>
          </p:grpSpPr>
          <p:sp>
            <p:nvSpPr>
              <p:cNvPr id="56"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55" name="直接连接符 54"/>
            <p:cNvCxnSpPr/>
            <p:nvPr/>
          </p:nvCxnSpPr>
          <p:spPr>
            <a:xfrm flipV="1">
              <a:off x="2295726" y="-135764"/>
              <a:ext cx="8489" cy="296357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5" name="Text Box 147"/>
          <p:cNvSpPr txBox="1">
            <a:spLocks noChangeArrowheads="1"/>
          </p:cNvSpPr>
          <p:nvPr/>
        </p:nvSpPr>
        <p:spPr bwMode="auto">
          <a:xfrm>
            <a:off x="4427984" y="1922884"/>
            <a:ext cx="24038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r>
              <a:rPr lang="en-US" altLang="zh-CN" sz="4800" b="1" dirty="0" smtClean="0">
                <a:solidFill>
                  <a:srgbClr val="9DD53E"/>
                </a:solidFill>
                <a:latin typeface="Adobe 繁黑體 Std B" panose="020B0700000000000000" pitchFamily="34" charset="-128"/>
                <a:ea typeface="Adobe 繁黑體 Std B" panose="020B0700000000000000" pitchFamily="34" charset="-128"/>
              </a:rPr>
              <a:t>THANKS</a:t>
            </a:r>
            <a:endParaRPr lang="zh-CN" altLang="en-US" sz="4800" b="1" dirty="0">
              <a:solidFill>
                <a:srgbClr val="9DD53E"/>
              </a:solidFill>
              <a:latin typeface="Adobe 繁黑體 Std B" panose="020B0700000000000000" pitchFamily="34" charset="-128"/>
              <a:ea typeface="Adobe 繁黑體 Std B" panose="020B0700000000000000" pitchFamily="34" charset="-128"/>
            </a:endParaRPr>
          </a:p>
        </p:txBody>
      </p:sp>
      <p:grpSp>
        <p:nvGrpSpPr>
          <p:cNvPr id="2296" name="组合 2295"/>
          <p:cNvGrpSpPr/>
          <p:nvPr/>
        </p:nvGrpSpPr>
        <p:grpSpPr>
          <a:xfrm>
            <a:off x="1491308" y="-160779"/>
            <a:ext cx="817552" cy="2325133"/>
            <a:chOff x="693612" y="-428263"/>
            <a:chExt cx="1045159" cy="2972458"/>
          </a:xfrm>
        </p:grpSpPr>
        <p:grpSp>
          <p:nvGrpSpPr>
            <p:cNvPr id="2242" name="组合 2241"/>
            <p:cNvGrpSpPr/>
            <p:nvPr/>
          </p:nvGrpSpPr>
          <p:grpSpPr>
            <a:xfrm>
              <a:off x="693612" y="1462555"/>
              <a:ext cx="1045159" cy="1081640"/>
              <a:chOff x="-5944343" y="-364331"/>
              <a:chExt cx="1819275" cy="1882776"/>
            </a:xfrm>
          </p:grpSpPr>
          <p:sp>
            <p:nvSpPr>
              <p:cNvPr id="15" name="Freeform 264"/>
              <p:cNvSpPr/>
              <p:nvPr/>
            </p:nvSpPr>
            <p:spPr bwMode="auto">
              <a:xfrm>
                <a:off x="-5544293" y="-364331"/>
                <a:ext cx="1041400" cy="1514475"/>
              </a:xfrm>
              <a:custGeom>
                <a:avLst/>
                <a:gdLst>
                  <a:gd name="T0" fmla="*/ 302 w 328"/>
                  <a:gd name="T1" fmla="*/ 223 h 476"/>
                  <a:gd name="T2" fmla="*/ 240 w 328"/>
                  <a:gd name="T3" fmla="*/ 167 h 476"/>
                  <a:gd name="T4" fmla="*/ 240 w 328"/>
                  <a:gd name="T5" fmla="*/ 38 h 476"/>
                  <a:gd name="T6" fmla="*/ 237 w 328"/>
                  <a:gd name="T7" fmla="*/ 31 h 476"/>
                  <a:gd name="T8" fmla="*/ 166 w 328"/>
                  <a:gd name="T9" fmla="*/ 0 h 476"/>
                  <a:gd name="T10" fmla="*/ 89 w 328"/>
                  <a:gd name="T11" fmla="*/ 30 h 476"/>
                  <a:gd name="T12" fmla="*/ 86 w 328"/>
                  <a:gd name="T13" fmla="*/ 38 h 476"/>
                  <a:gd name="T14" fmla="*/ 85 w 328"/>
                  <a:gd name="T15" fmla="*/ 168 h 476"/>
                  <a:gd name="T16" fmla="*/ 26 w 328"/>
                  <a:gd name="T17" fmla="*/ 224 h 476"/>
                  <a:gd name="T18" fmla="*/ 0 w 328"/>
                  <a:gd name="T19" fmla="*/ 312 h 476"/>
                  <a:gd name="T20" fmla="*/ 164 w 328"/>
                  <a:gd name="T21" fmla="*/ 476 h 476"/>
                  <a:gd name="T22" fmla="*/ 328 w 328"/>
                  <a:gd name="T23" fmla="*/ 312 h 476"/>
                  <a:gd name="T24" fmla="*/ 302 w 328"/>
                  <a:gd name="T25" fmla="*/ 22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6">
                    <a:moveTo>
                      <a:pt x="302" y="223"/>
                    </a:moveTo>
                    <a:cubicBezTo>
                      <a:pt x="286" y="199"/>
                      <a:pt x="265" y="180"/>
                      <a:pt x="240" y="167"/>
                    </a:cubicBezTo>
                    <a:cubicBezTo>
                      <a:pt x="240" y="166"/>
                      <a:pt x="240" y="38"/>
                      <a:pt x="240" y="38"/>
                    </a:cubicBezTo>
                    <a:cubicBezTo>
                      <a:pt x="240" y="35"/>
                      <a:pt x="239" y="33"/>
                      <a:pt x="237" y="31"/>
                    </a:cubicBezTo>
                    <a:cubicBezTo>
                      <a:pt x="236" y="30"/>
                      <a:pt x="211" y="0"/>
                      <a:pt x="166" y="0"/>
                    </a:cubicBezTo>
                    <a:cubicBezTo>
                      <a:pt x="121" y="0"/>
                      <a:pt x="90" y="29"/>
                      <a:pt x="89" y="30"/>
                    </a:cubicBezTo>
                    <a:cubicBezTo>
                      <a:pt x="87" y="32"/>
                      <a:pt x="86" y="35"/>
                      <a:pt x="86" y="38"/>
                    </a:cubicBezTo>
                    <a:cubicBezTo>
                      <a:pt x="86" y="38"/>
                      <a:pt x="86" y="167"/>
                      <a:pt x="85" y="168"/>
                    </a:cubicBezTo>
                    <a:cubicBezTo>
                      <a:pt x="61" y="182"/>
                      <a:pt x="41" y="201"/>
                      <a:pt x="26" y="224"/>
                    </a:cubicBezTo>
                    <a:cubicBezTo>
                      <a:pt x="9" y="250"/>
                      <a:pt x="0" y="281"/>
                      <a:pt x="0" y="312"/>
                    </a:cubicBezTo>
                    <a:cubicBezTo>
                      <a:pt x="0" y="402"/>
                      <a:pt x="74" y="476"/>
                      <a:pt x="164" y="476"/>
                    </a:cubicBezTo>
                    <a:cubicBezTo>
                      <a:pt x="255" y="476"/>
                      <a:pt x="328" y="402"/>
                      <a:pt x="328" y="312"/>
                    </a:cubicBezTo>
                    <a:cubicBezTo>
                      <a:pt x="328" y="280"/>
                      <a:pt x="319" y="249"/>
                      <a:pt x="302" y="223"/>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65"/>
              <p:cNvSpPr>
                <a:spLocks noEditPoints="1"/>
              </p:cNvSpPr>
              <p:nvPr/>
            </p:nvSpPr>
            <p:spPr bwMode="auto">
              <a:xfrm>
                <a:off x="-5544293" y="-364331"/>
                <a:ext cx="1038225" cy="1514475"/>
              </a:xfrm>
              <a:custGeom>
                <a:avLst/>
                <a:gdLst>
                  <a:gd name="T0" fmla="*/ 327 w 327"/>
                  <a:gd name="T1" fmla="*/ 312 h 476"/>
                  <a:gd name="T2" fmla="*/ 239 w 327"/>
                  <a:gd name="T3" fmla="*/ 167 h 476"/>
                  <a:gd name="T4" fmla="*/ 237 w 327"/>
                  <a:gd name="T5" fmla="*/ 31 h 476"/>
                  <a:gd name="T6" fmla="*/ 88 w 327"/>
                  <a:gd name="T7" fmla="*/ 30 h 476"/>
                  <a:gd name="T8" fmla="*/ 84 w 327"/>
                  <a:gd name="T9" fmla="*/ 168 h 476"/>
                  <a:gd name="T10" fmla="*/ 0 w 327"/>
                  <a:gd name="T11" fmla="*/ 312 h 476"/>
                  <a:gd name="T12" fmla="*/ 106 w 327"/>
                  <a:gd name="T13" fmla="*/ 56 h 476"/>
                  <a:gd name="T14" fmla="*/ 218 w 327"/>
                  <a:gd name="T15" fmla="*/ 100 h 476"/>
                  <a:gd name="T16" fmla="*/ 106 w 327"/>
                  <a:gd name="T17" fmla="*/ 56 h 476"/>
                  <a:gd name="T18" fmla="*/ 218 w 327"/>
                  <a:gd name="T19" fmla="*/ 121 h 476"/>
                  <a:gd name="T20" fmla="*/ 218 w 327"/>
                  <a:gd name="T21" fmla="*/ 141 h 476"/>
                  <a:gd name="T22" fmla="*/ 106 w 327"/>
                  <a:gd name="T23" fmla="*/ 101 h 476"/>
                  <a:gd name="T24" fmla="*/ 158 w 327"/>
                  <a:gd name="T25" fmla="*/ 307 h 476"/>
                  <a:gd name="T26" fmla="*/ 137 w 327"/>
                  <a:gd name="T27" fmla="*/ 299 h 476"/>
                  <a:gd name="T28" fmla="*/ 145 w 327"/>
                  <a:gd name="T29" fmla="*/ 149 h 476"/>
                  <a:gd name="T30" fmla="*/ 171 w 327"/>
                  <a:gd name="T31" fmla="*/ 170 h 476"/>
                  <a:gd name="T32" fmla="*/ 162 w 327"/>
                  <a:gd name="T33" fmla="*/ 304 h 476"/>
                  <a:gd name="T34" fmla="*/ 158 w 327"/>
                  <a:gd name="T35" fmla="*/ 342 h 476"/>
                  <a:gd name="T36" fmla="*/ 158 w 327"/>
                  <a:gd name="T37" fmla="*/ 324 h 476"/>
                  <a:gd name="T38" fmla="*/ 101 w 327"/>
                  <a:gd name="T39" fmla="*/ 183 h 476"/>
                  <a:gd name="T40" fmla="*/ 106 w 327"/>
                  <a:gd name="T41" fmla="*/ 143 h 476"/>
                  <a:gd name="T42" fmla="*/ 135 w 327"/>
                  <a:gd name="T43" fmla="*/ 170 h 476"/>
                  <a:gd name="T44" fmla="*/ 108 w 327"/>
                  <a:gd name="T45" fmla="*/ 307 h 476"/>
                  <a:gd name="T46" fmla="*/ 103 w 327"/>
                  <a:gd name="T47" fmla="*/ 351 h 476"/>
                  <a:gd name="T48" fmla="*/ 134 w 327"/>
                  <a:gd name="T49" fmla="*/ 314 h 476"/>
                  <a:gd name="T50" fmla="*/ 140 w 327"/>
                  <a:gd name="T51" fmla="*/ 335 h 476"/>
                  <a:gd name="T52" fmla="*/ 176 w 327"/>
                  <a:gd name="T53" fmla="*/ 335 h 476"/>
                  <a:gd name="T54" fmla="*/ 181 w 327"/>
                  <a:gd name="T55" fmla="*/ 314 h 476"/>
                  <a:gd name="T56" fmla="*/ 212 w 327"/>
                  <a:gd name="T57" fmla="*/ 351 h 476"/>
                  <a:gd name="T58" fmla="*/ 207 w 327"/>
                  <a:gd name="T59" fmla="*/ 307 h 476"/>
                  <a:gd name="T60" fmla="*/ 180 w 327"/>
                  <a:gd name="T61" fmla="*/ 170 h 476"/>
                  <a:gd name="T62" fmla="*/ 218 w 327"/>
                  <a:gd name="T63" fmla="*/ 162 h 476"/>
                  <a:gd name="T64" fmla="*/ 224 w 327"/>
                  <a:gd name="T65" fmla="*/ 182 h 476"/>
                  <a:gd name="T66" fmla="*/ 163 w 327"/>
                  <a:gd name="T67" fmla="*/ 455 h 476"/>
                  <a:gd name="T68" fmla="*/ 101 w 327"/>
                  <a:gd name="T69" fmla="*/ 183 h 476"/>
                  <a:gd name="T70" fmla="*/ 119 w 327"/>
                  <a:gd name="T71" fmla="*/ 331 h 476"/>
                  <a:gd name="T72" fmla="*/ 106 w 327"/>
                  <a:gd name="T73" fmla="*/ 333 h 476"/>
                  <a:gd name="T74" fmla="*/ 124 w 327"/>
                  <a:gd name="T75" fmla="*/ 315 h 476"/>
                  <a:gd name="T76" fmla="*/ 203 w 327"/>
                  <a:gd name="T77" fmla="*/ 320 h 476"/>
                  <a:gd name="T78" fmla="*/ 208 w 327"/>
                  <a:gd name="T79" fmla="*/ 337 h 476"/>
                  <a:gd name="T80" fmla="*/ 191 w 327"/>
                  <a:gd name="T81" fmla="*/ 31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476">
                    <a:moveTo>
                      <a:pt x="163" y="476"/>
                    </a:moveTo>
                    <a:cubicBezTo>
                      <a:pt x="254" y="476"/>
                      <a:pt x="327" y="402"/>
                      <a:pt x="327" y="312"/>
                    </a:cubicBezTo>
                    <a:cubicBezTo>
                      <a:pt x="327" y="280"/>
                      <a:pt x="318" y="249"/>
                      <a:pt x="301" y="223"/>
                    </a:cubicBezTo>
                    <a:cubicBezTo>
                      <a:pt x="285" y="199"/>
                      <a:pt x="264" y="180"/>
                      <a:pt x="239" y="167"/>
                    </a:cubicBezTo>
                    <a:cubicBezTo>
                      <a:pt x="239" y="166"/>
                      <a:pt x="239" y="38"/>
                      <a:pt x="239" y="38"/>
                    </a:cubicBezTo>
                    <a:cubicBezTo>
                      <a:pt x="239" y="35"/>
                      <a:pt x="238" y="33"/>
                      <a:pt x="237" y="31"/>
                    </a:cubicBezTo>
                    <a:cubicBezTo>
                      <a:pt x="235" y="30"/>
                      <a:pt x="210" y="0"/>
                      <a:pt x="165" y="0"/>
                    </a:cubicBezTo>
                    <a:cubicBezTo>
                      <a:pt x="120" y="0"/>
                      <a:pt x="89" y="29"/>
                      <a:pt x="88" y="30"/>
                    </a:cubicBezTo>
                    <a:cubicBezTo>
                      <a:pt x="86" y="32"/>
                      <a:pt x="85" y="35"/>
                      <a:pt x="85" y="38"/>
                    </a:cubicBezTo>
                    <a:cubicBezTo>
                      <a:pt x="85" y="38"/>
                      <a:pt x="85" y="167"/>
                      <a:pt x="84" y="168"/>
                    </a:cubicBezTo>
                    <a:cubicBezTo>
                      <a:pt x="60" y="182"/>
                      <a:pt x="40" y="201"/>
                      <a:pt x="25" y="224"/>
                    </a:cubicBezTo>
                    <a:cubicBezTo>
                      <a:pt x="8" y="250"/>
                      <a:pt x="0" y="281"/>
                      <a:pt x="0" y="312"/>
                    </a:cubicBezTo>
                    <a:cubicBezTo>
                      <a:pt x="0" y="402"/>
                      <a:pt x="73" y="476"/>
                      <a:pt x="163" y="476"/>
                    </a:cubicBezTo>
                    <a:close/>
                    <a:moveTo>
                      <a:pt x="106" y="56"/>
                    </a:moveTo>
                    <a:cubicBezTo>
                      <a:pt x="218" y="76"/>
                      <a:pt x="218" y="76"/>
                      <a:pt x="218" y="76"/>
                    </a:cubicBezTo>
                    <a:cubicBezTo>
                      <a:pt x="218" y="100"/>
                      <a:pt x="218" y="100"/>
                      <a:pt x="218" y="100"/>
                    </a:cubicBezTo>
                    <a:cubicBezTo>
                      <a:pt x="106" y="80"/>
                      <a:pt x="106" y="80"/>
                      <a:pt x="106" y="80"/>
                    </a:cubicBezTo>
                    <a:lnTo>
                      <a:pt x="106" y="56"/>
                    </a:lnTo>
                    <a:close/>
                    <a:moveTo>
                      <a:pt x="106" y="101"/>
                    </a:moveTo>
                    <a:cubicBezTo>
                      <a:pt x="218" y="121"/>
                      <a:pt x="218" y="121"/>
                      <a:pt x="218" y="121"/>
                    </a:cubicBezTo>
                    <a:cubicBezTo>
                      <a:pt x="218" y="134"/>
                      <a:pt x="218" y="134"/>
                      <a:pt x="218" y="134"/>
                    </a:cubicBezTo>
                    <a:cubicBezTo>
                      <a:pt x="218" y="141"/>
                      <a:pt x="218" y="141"/>
                      <a:pt x="218" y="141"/>
                    </a:cubicBezTo>
                    <a:cubicBezTo>
                      <a:pt x="106" y="122"/>
                      <a:pt x="106" y="122"/>
                      <a:pt x="106" y="122"/>
                    </a:cubicBezTo>
                    <a:lnTo>
                      <a:pt x="106" y="101"/>
                    </a:lnTo>
                    <a:close/>
                    <a:moveTo>
                      <a:pt x="162" y="304"/>
                    </a:moveTo>
                    <a:cubicBezTo>
                      <a:pt x="160" y="305"/>
                      <a:pt x="159" y="306"/>
                      <a:pt x="158" y="307"/>
                    </a:cubicBezTo>
                    <a:cubicBezTo>
                      <a:pt x="156" y="306"/>
                      <a:pt x="155" y="305"/>
                      <a:pt x="154" y="304"/>
                    </a:cubicBezTo>
                    <a:cubicBezTo>
                      <a:pt x="149" y="302"/>
                      <a:pt x="143" y="300"/>
                      <a:pt x="137" y="299"/>
                    </a:cubicBezTo>
                    <a:cubicBezTo>
                      <a:pt x="142" y="264"/>
                      <a:pt x="144" y="204"/>
                      <a:pt x="145" y="170"/>
                    </a:cubicBezTo>
                    <a:cubicBezTo>
                      <a:pt x="145" y="161"/>
                      <a:pt x="145" y="153"/>
                      <a:pt x="145" y="149"/>
                    </a:cubicBezTo>
                    <a:cubicBezTo>
                      <a:pt x="170" y="154"/>
                      <a:pt x="170" y="154"/>
                      <a:pt x="170" y="154"/>
                    </a:cubicBezTo>
                    <a:cubicBezTo>
                      <a:pt x="170" y="158"/>
                      <a:pt x="171" y="163"/>
                      <a:pt x="171" y="170"/>
                    </a:cubicBezTo>
                    <a:cubicBezTo>
                      <a:pt x="171" y="204"/>
                      <a:pt x="174" y="264"/>
                      <a:pt x="179" y="299"/>
                    </a:cubicBezTo>
                    <a:cubicBezTo>
                      <a:pt x="173" y="300"/>
                      <a:pt x="167" y="302"/>
                      <a:pt x="162" y="304"/>
                    </a:cubicBezTo>
                    <a:close/>
                    <a:moveTo>
                      <a:pt x="166" y="334"/>
                    </a:moveTo>
                    <a:cubicBezTo>
                      <a:pt x="166" y="337"/>
                      <a:pt x="161" y="342"/>
                      <a:pt x="158" y="342"/>
                    </a:cubicBezTo>
                    <a:cubicBezTo>
                      <a:pt x="154" y="342"/>
                      <a:pt x="149" y="337"/>
                      <a:pt x="149" y="334"/>
                    </a:cubicBezTo>
                    <a:cubicBezTo>
                      <a:pt x="149" y="332"/>
                      <a:pt x="151" y="328"/>
                      <a:pt x="158" y="324"/>
                    </a:cubicBezTo>
                    <a:cubicBezTo>
                      <a:pt x="164" y="328"/>
                      <a:pt x="167" y="332"/>
                      <a:pt x="166" y="334"/>
                    </a:cubicBezTo>
                    <a:close/>
                    <a:moveTo>
                      <a:pt x="101" y="183"/>
                    </a:moveTo>
                    <a:cubicBezTo>
                      <a:pt x="106" y="180"/>
                      <a:pt x="106" y="180"/>
                      <a:pt x="106" y="180"/>
                    </a:cubicBezTo>
                    <a:cubicBezTo>
                      <a:pt x="106" y="143"/>
                      <a:pt x="106" y="143"/>
                      <a:pt x="106" y="143"/>
                    </a:cubicBezTo>
                    <a:cubicBezTo>
                      <a:pt x="136" y="148"/>
                      <a:pt x="136" y="148"/>
                      <a:pt x="136" y="148"/>
                    </a:cubicBezTo>
                    <a:cubicBezTo>
                      <a:pt x="136" y="153"/>
                      <a:pt x="135" y="161"/>
                      <a:pt x="135" y="170"/>
                    </a:cubicBezTo>
                    <a:cubicBezTo>
                      <a:pt x="134" y="207"/>
                      <a:pt x="132" y="268"/>
                      <a:pt x="127" y="299"/>
                    </a:cubicBezTo>
                    <a:cubicBezTo>
                      <a:pt x="120" y="299"/>
                      <a:pt x="113" y="302"/>
                      <a:pt x="108" y="307"/>
                    </a:cubicBezTo>
                    <a:cubicBezTo>
                      <a:pt x="102" y="312"/>
                      <a:pt x="98" y="320"/>
                      <a:pt x="97" y="329"/>
                    </a:cubicBezTo>
                    <a:cubicBezTo>
                      <a:pt x="95" y="338"/>
                      <a:pt x="98" y="346"/>
                      <a:pt x="103" y="351"/>
                    </a:cubicBezTo>
                    <a:cubicBezTo>
                      <a:pt x="108" y="356"/>
                      <a:pt x="117" y="356"/>
                      <a:pt x="125" y="341"/>
                    </a:cubicBezTo>
                    <a:cubicBezTo>
                      <a:pt x="129" y="335"/>
                      <a:pt x="132" y="326"/>
                      <a:pt x="134" y="314"/>
                    </a:cubicBezTo>
                    <a:cubicBezTo>
                      <a:pt x="138" y="314"/>
                      <a:pt x="142" y="315"/>
                      <a:pt x="146" y="317"/>
                    </a:cubicBezTo>
                    <a:cubicBezTo>
                      <a:pt x="140" y="324"/>
                      <a:pt x="139" y="332"/>
                      <a:pt x="140" y="335"/>
                    </a:cubicBezTo>
                    <a:cubicBezTo>
                      <a:pt x="140" y="346"/>
                      <a:pt x="148" y="358"/>
                      <a:pt x="158" y="358"/>
                    </a:cubicBezTo>
                    <a:cubicBezTo>
                      <a:pt x="167" y="358"/>
                      <a:pt x="175" y="346"/>
                      <a:pt x="176" y="335"/>
                    </a:cubicBezTo>
                    <a:cubicBezTo>
                      <a:pt x="176" y="332"/>
                      <a:pt x="175" y="324"/>
                      <a:pt x="170" y="317"/>
                    </a:cubicBezTo>
                    <a:cubicBezTo>
                      <a:pt x="173" y="315"/>
                      <a:pt x="177" y="314"/>
                      <a:pt x="181" y="314"/>
                    </a:cubicBezTo>
                    <a:cubicBezTo>
                      <a:pt x="184" y="326"/>
                      <a:pt x="186" y="335"/>
                      <a:pt x="190" y="341"/>
                    </a:cubicBezTo>
                    <a:cubicBezTo>
                      <a:pt x="198" y="356"/>
                      <a:pt x="207" y="356"/>
                      <a:pt x="212" y="351"/>
                    </a:cubicBezTo>
                    <a:cubicBezTo>
                      <a:pt x="217" y="346"/>
                      <a:pt x="220" y="338"/>
                      <a:pt x="218" y="329"/>
                    </a:cubicBezTo>
                    <a:cubicBezTo>
                      <a:pt x="217" y="320"/>
                      <a:pt x="213" y="312"/>
                      <a:pt x="207" y="307"/>
                    </a:cubicBezTo>
                    <a:cubicBezTo>
                      <a:pt x="202" y="302"/>
                      <a:pt x="195" y="299"/>
                      <a:pt x="188" y="299"/>
                    </a:cubicBezTo>
                    <a:cubicBezTo>
                      <a:pt x="184" y="268"/>
                      <a:pt x="181" y="207"/>
                      <a:pt x="180" y="170"/>
                    </a:cubicBezTo>
                    <a:cubicBezTo>
                      <a:pt x="180" y="165"/>
                      <a:pt x="180" y="160"/>
                      <a:pt x="180" y="155"/>
                    </a:cubicBezTo>
                    <a:cubicBezTo>
                      <a:pt x="218" y="162"/>
                      <a:pt x="218" y="162"/>
                      <a:pt x="218" y="162"/>
                    </a:cubicBezTo>
                    <a:cubicBezTo>
                      <a:pt x="218" y="179"/>
                      <a:pt x="218" y="179"/>
                      <a:pt x="218" y="179"/>
                    </a:cubicBezTo>
                    <a:cubicBezTo>
                      <a:pt x="224" y="182"/>
                      <a:pt x="224" y="182"/>
                      <a:pt x="224" y="182"/>
                    </a:cubicBezTo>
                    <a:cubicBezTo>
                      <a:pt x="274" y="206"/>
                      <a:pt x="307" y="257"/>
                      <a:pt x="307" y="312"/>
                    </a:cubicBezTo>
                    <a:cubicBezTo>
                      <a:pt x="307" y="391"/>
                      <a:pt x="242" y="455"/>
                      <a:pt x="163" y="455"/>
                    </a:cubicBezTo>
                    <a:cubicBezTo>
                      <a:pt x="84" y="455"/>
                      <a:pt x="20" y="391"/>
                      <a:pt x="20" y="312"/>
                    </a:cubicBezTo>
                    <a:cubicBezTo>
                      <a:pt x="20" y="257"/>
                      <a:pt x="51" y="208"/>
                      <a:pt x="101" y="183"/>
                    </a:cubicBezTo>
                    <a:close/>
                    <a:moveTo>
                      <a:pt x="124" y="315"/>
                    </a:moveTo>
                    <a:cubicBezTo>
                      <a:pt x="122" y="321"/>
                      <a:pt x="121" y="327"/>
                      <a:pt x="119" y="331"/>
                    </a:cubicBezTo>
                    <a:cubicBezTo>
                      <a:pt x="114" y="339"/>
                      <a:pt x="110" y="339"/>
                      <a:pt x="107" y="337"/>
                    </a:cubicBezTo>
                    <a:cubicBezTo>
                      <a:pt x="106" y="336"/>
                      <a:pt x="106" y="335"/>
                      <a:pt x="106" y="333"/>
                    </a:cubicBezTo>
                    <a:cubicBezTo>
                      <a:pt x="107" y="328"/>
                      <a:pt x="109" y="323"/>
                      <a:pt x="112" y="320"/>
                    </a:cubicBezTo>
                    <a:cubicBezTo>
                      <a:pt x="116" y="317"/>
                      <a:pt x="120" y="315"/>
                      <a:pt x="124" y="315"/>
                    </a:cubicBezTo>
                    <a:close/>
                    <a:moveTo>
                      <a:pt x="191" y="315"/>
                    </a:moveTo>
                    <a:cubicBezTo>
                      <a:pt x="196" y="315"/>
                      <a:pt x="199" y="317"/>
                      <a:pt x="203" y="320"/>
                    </a:cubicBezTo>
                    <a:cubicBezTo>
                      <a:pt x="206" y="323"/>
                      <a:pt x="209" y="328"/>
                      <a:pt x="209" y="333"/>
                    </a:cubicBezTo>
                    <a:cubicBezTo>
                      <a:pt x="210" y="335"/>
                      <a:pt x="209" y="336"/>
                      <a:pt x="208" y="337"/>
                    </a:cubicBezTo>
                    <a:cubicBezTo>
                      <a:pt x="206" y="339"/>
                      <a:pt x="201" y="339"/>
                      <a:pt x="197" y="331"/>
                    </a:cubicBezTo>
                    <a:cubicBezTo>
                      <a:pt x="195" y="327"/>
                      <a:pt x="193" y="321"/>
                      <a:pt x="191" y="31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66"/>
              <p:cNvSpPr/>
              <p:nvPr/>
            </p:nvSpPr>
            <p:spPr bwMode="auto">
              <a:xfrm>
                <a:off x="-4423518" y="672307"/>
                <a:ext cx="298450" cy="76200"/>
              </a:xfrm>
              <a:custGeom>
                <a:avLst/>
                <a:gdLst>
                  <a:gd name="T0" fmla="*/ 0 w 94"/>
                  <a:gd name="T1" fmla="*/ 12 h 24"/>
                  <a:gd name="T2" fmla="*/ 13 w 94"/>
                  <a:gd name="T3" fmla="*/ 24 h 24"/>
                  <a:gd name="T4" fmla="*/ 82 w 94"/>
                  <a:gd name="T5" fmla="*/ 24 h 24"/>
                  <a:gd name="T6" fmla="*/ 94 w 94"/>
                  <a:gd name="T7" fmla="*/ 12 h 24"/>
                  <a:gd name="T8" fmla="*/ 82 w 94"/>
                  <a:gd name="T9" fmla="*/ 0 h 24"/>
                  <a:gd name="T10" fmla="*/ 13 w 94"/>
                  <a:gd name="T11" fmla="*/ 0 h 24"/>
                  <a:gd name="T12" fmla="*/ 0 w 9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0" y="12"/>
                    </a:moveTo>
                    <a:cubicBezTo>
                      <a:pt x="0" y="19"/>
                      <a:pt x="6" y="24"/>
                      <a:pt x="13" y="24"/>
                    </a:cubicBezTo>
                    <a:cubicBezTo>
                      <a:pt x="82" y="24"/>
                      <a:pt x="82" y="24"/>
                      <a:pt x="82" y="24"/>
                    </a:cubicBezTo>
                    <a:cubicBezTo>
                      <a:pt x="89" y="24"/>
                      <a:pt x="94" y="19"/>
                      <a:pt x="94" y="12"/>
                    </a:cubicBezTo>
                    <a:cubicBezTo>
                      <a:pt x="94" y="5"/>
                      <a:pt x="89" y="0"/>
                      <a:pt x="82" y="0"/>
                    </a:cubicBezTo>
                    <a:cubicBezTo>
                      <a:pt x="13" y="0"/>
                      <a:pt x="13" y="0"/>
                      <a:pt x="13" y="0"/>
                    </a:cubicBezTo>
                    <a:cubicBezTo>
                      <a:pt x="6" y="0"/>
                      <a:pt x="0" y="5"/>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67"/>
              <p:cNvSpPr/>
              <p:nvPr/>
            </p:nvSpPr>
            <p:spPr bwMode="auto">
              <a:xfrm>
                <a:off x="-5115668" y="1226345"/>
                <a:ext cx="79375" cy="292100"/>
              </a:xfrm>
              <a:custGeom>
                <a:avLst/>
                <a:gdLst>
                  <a:gd name="T0" fmla="*/ 12 w 25"/>
                  <a:gd name="T1" fmla="*/ 0 h 92"/>
                  <a:gd name="T2" fmla="*/ 0 w 25"/>
                  <a:gd name="T3" fmla="*/ 12 h 92"/>
                  <a:gd name="T4" fmla="*/ 0 w 25"/>
                  <a:gd name="T5" fmla="*/ 79 h 92"/>
                  <a:gd name="T6" fmla="*/ 12 w 25"/>
                  <a:gd name="T7" fmla="*/ 92 h 92"/>
                  <a:gd name="T8" fmla="*/ 25 w 25"/>
                  <a:gd name="T9" fmla="*/ 79 h 92"/>
                  <a:gd name="T10" fmla="*/ 25 w 25"/>
                  <a:gd name="T11" fmla="*/ 12 h 92"/>
                  <a:gd name="T12" fmla="*/ 12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2" y="0"/>
                    </a:moveTo>
                    <a:cubicBezTo>
                      <a:pt x="5" y="0"/>
                      <a:pt x="0" y="5"/>
                      <a:pt x="0" y="12"/>
                    </a:cubicBezTo>
                    <a:cubicBezTo>
                      <a:pt x="0" y="79"/>
                      <a:pt x="0" y="79"/>
                      <a:pt x="0" y="79"/>
                    </a:cubicBezTo>
                    <a:cubicBezTo>
                      <a:pt x="0" y="86"/>
                      <a:pt x="5" y="92"/>
                      <a:pt x="12" y="92"/>
                    </a:cubicBezTo>
                    <a:cubicBezTo>
                      <a:pt x="19" y="92"/>
                      <a:pt x="25" y="86"/>
                      <a:pt x="25" y="79"/>
                    </a:cubicBezTo>
                    <a:cubicBezTo>
                      <a:pt x="25" y="12"/>
                      <a:pt x="25" y="12"/>
                      <a:pt x="25" y="12"/>
                    </a:cubicBezTo>
                    <a:cubicBezTo>
                      <a:pt x="25" y="5"/>
                      <a:pt x="19" y="0"/>
                      <a:pt x="1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68"/>
              <p:cNvSpPr/>
              <p:nvPr/>
            </p:nvSpPr>
            <p:spPr bwMode="auto">
              <a:xfrm>
                <a:off x="-5944343" y="634207"/>
                <a:ext cx="298450" cy="79375"/>
              </a:xfrm>
              <a:custGeom>
                <a:avLst/>
                <a:gdLst>
                  <a:gd name="T0" fmla="*/ 13 w 94"/>
                  <a:gd name="T1" fmla="*/ 25 h 25"/>
                  <a:gd name="T2" fmla="*/ 82 w 94"/>
                  <a:gd name="T3" fmla="*/ 25 h 25"/>
                  <a:gd name="T4" fmla="*/ 94 w 94"/>
                  <a:gd name="T5" fmla="*/ 13 h 25"/>
                  <a:gd name="T6" fmla="*/ 82 w 94"/>
                  <a:gd name="T7" fmla="*/ 0 h 25"/>
                  <a:gd name="T8" fmla="*/ 13 w 94"/>
                  <a:gd name="T9" fmla="*/ 0 h 25"/>
                  <a:gd name="T10" fmla="*/ 0 w 94"/>
                  <a:gd name="T11" fmla="*/ 13 h 25"/>
                  <a:gd name="T12" fmla="*/ 13 w 9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13" y="25"/>
                    </a:moveTo>
                    <a:cubicBezTo>
                      <a:pt x="82" y="25"/>
                      <a:pt x="82" y="25"/>
                      <a:pt x="82" y="25"/>
                    </a:cubicBezTo>
                    <a:cubicBezTo>
                      <a:pt x="89" y="25"/>
                      <a:pt x="94" y="20"/>
                      <a:pt x="94" y="13"/>
                    </a:cubicBezTo>
                    <a:cubicBezTo>
                      <a:pt x="94" y="6"/>
                      <a:pt x="89" y="0"/>
                      <a:pt x="82" y="0"/>
                    </a:cubicBezTo>
                    <a:cubicBezTo>
                      <a:pt x="13" y="0"/>
                      <a:pt x="13" y="0"/>
                      <a:pt x="13" y="0"/>
                    </a:cubicBezTo>
                    <a:cubicBezTo>
                      <a:pt x="6" y="0"/>
                      <a:pt x="0" y="6"/>
                      <a:pt x="0" y="13"/>
                    </a:cubicBezTo>
                    <a:cubicBezTo>
                      <a:pt x="0" y="20"/>
                      <a:pt x="6" y="25"/>
                      <a:pt x="13" y="2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69"/>
              <p:cNvSpPr/>
              <p:nvPr/>
            </p:nvSpPr>
            <p:spPr bwMode="auto">
              <a:xfrm>
                <a:off x="-5769718" y="43657"/>
                <a:ext cx="263525" cy="212725"/>
              </a:xfrm>
              <a:custGeom>
                <a:avLst/>
                <a:gdLst>
                  <a:gd name="T0" fmla="*/ 6 w 83"/>
                  <a:gd name="T1" fmla="*/ 22 h 67"/>
                  <a:gd name="T2" fmla="*/ 61 w 83"/>
                  <a:gd name="T3" fmla="*/ 63 h 67"/>
                  <a:gd name="T4" fmla="*/ 79 w 83"/>
                  <a:gd name="T5" fmla="*/ 60 h 67"/>
                  <a:gd name="T6" fmla="*/ 76 w 83"/>
                  <a:gd name="T7" fmla="*/ 43 h 67"/>
                  <a:gd name="T8" fmla="*/ 22 w 83"/>
                  <a:gd name="T9" fmla="*/ 2 h 67"/>
                  <a:gd name="T10" fmla="*/ 14 w 83"/>
                  <a:gd name="T11" fmla="*/ 0 h 67"/>
                  <a:gd name="T12" fmla="*/ 4 w 83"/>
                  <a:gd name="T13" fmla="*/ 5 h 67"/>
                  <a:gd name="T14" fmla="*/ 6 w 83"/>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6" y="22"/>
                    </a:moveTo>
                    <a:cubicBezTo>
                      <a:pt x="61" y="63"/>
                      <a:pt x="61" y="63"/>
                      <a:pt x="61" y="63"/>
                    </a:cubicBezTo>
                    <a:cubicBezTo>
                      <a:pt x="67" y="67"/>
                      <a:pt x="75" y="66"/>
                      <a:pt x="79" y="60"/>
                    </a:cubicBezTo>
                    <a:cubicBezTo>
                      <a:pt x="83" y="55"/>
                      <a:pt x="82" y="47"/>
                      <a:pt x="76" y="43"/>
                    </a:cubicBezTo>
                    <a:cubicBezTo>
                      <a:pt x="22" y="2"/>
                      <a:pt x="22" y="2"/>
                      <a:pt x="22" y="2"/>
                    </a:cubicBezTo>
                    <a:cubicBezTo>
                      <a:pt x="19" y="1"/>
                      <a:pt x="17" y="0"/>
                      <a:pt x="14" y="0"/>
                    </a:cubicBezTo>
                    <a:cubicBezTo>
                      <a:pt x="10" y="0"/>
                      <a:pt x="6" y="2"/>
                      <a:pt x="4" y="5"/>
                    </a:cubicBezTo>
                    <a:cubicBezTo>
                      <a:pt x="0" y="10"/>
                      <a:pt x="1" y="18"/>
                      <a:pt x="6"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70"/>
              <p:cNvSpPr/>
              <p:nvPr/>
            </p:nvSpPr>
            <p:spPr bwMode="auto">
              <a:xfrm>
                <a:off x="-4553693" y="43657"/>
                <a:ext cx="263525" cy="212725"/>
              </a:xfrm>
              <a:custGeom>
                <a:avLst/>
                <a:gdLst>
                  <a:gd name="T0" fmla="*/ 22 w 83"/>
                  <a:gd name="T1" fmla="*/ 63 h 67"/>
                  <a:gd name="T2" fmla="*/ 77 w 83"/>
                  <a:gd name="T3" fmla="*/ 22 h 67"/>
                  <a:gd name="T4" fmla="*/ 79 w 83"/>
                  <a:gd name="T5" fmla="*/ 5 h 67"/>
                  <a:gd name="T6" fmla="*/ 69 w 83"/>
                  <a:gd name="T7" fmla="*/ 0 h 67"/>
                  <a:gd name="T8" fmla="*/ 61 w 83"/>
                  <a:gd name="T9" fmla="*/ 2 h 67"/>
                  <a:gd name="T10" fmla="*/ 7 w 83"/>
                  <a:gd name="T11" fmla="*/ 43 h 67"/>
                  <a:gd name="T12" fmla="*/ 4 w 83"/>
                  <a:gd name="T13" fmla="*/ 60 h 67"/>
                  <a:gd name="T14" fmla="*/ 22 w 83"/>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22" y="63"/>
                    </a:moveTo>
                    <a:cubicBezTo>
                      <a:pt x="77" y="22"/>
                      <a:pt x="77" y="22"/>
                      <a:pt x="77" y="22"/>
                    </a:cubicBezTo>
                    <a:cubicBezTo>
                      <a:pt x="82" y="18"/>
                      <a:pt x="83" y="10"/>
                      <a:pt x="79" y="5"/>
                    </a:cubicBezTo>
                    <a:cubicBezTo>
                      <a:pt x="76" y="2"/>
                      <a:pt x="73" y="0"/>
                      <a:pt x="69" y="0"/>
                    </a:cubicBezTo>
                    <a:cubicBezTo>
                      <a:pt x="66" y="0"/>
                      <a:pt x="64" y="1"/>
                      <a:pt x="61" y="2"/>
                    </a:cubicBezTo>
                    <a:cubicBezTo>
                      <a:pt x="7" y="43"/>
                      <a:pt x="7" y="43"/>
                      <a:pt x="7" y="43"/>
                    </a:cubicBezTo>
                    <a:cubicBezTo>
                      <a:pt x="1" y="47"/>
                      <a:pt x="0" y="55"/>
                      <a:pt x="4" y="60"/>
                    </a:cubicBezTo>
                    <a:cubicBezTo>
                      <a:pt x="8" y="66"/>
                      <a:pt x="16"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71"/>
              <p:cNvSpPr/>
              <p:nvPr/>
            </p:nvSpPr>
            <p:spPr bwMode="auto">
              <a:xfrm>
                <a:off x="-5718918" y="1099345"/>
                <a:ext cx="241300" cy="234950"/>
              </a:xfrm>
              <a:custGeom>
                <a:avLst/>
                <a:gdLst>
                  <a:gd name="T0" fmla="*/ 62 w 76"/>
                  <a:gd name="T1" fmla="*/ 0 h 74"/>
                  <a:gd name="T2" fmla="*/ 53 w 76"/>
                  <a:gd name="T3" fmla="*/ 4 h 74"/>
                  <a:gd name="T4" fmla="*/ 5 w 76"/>
                  <a:gd name="T5" fmla="*/ 51 h 74"/>
                  <a:gd name="T6" fmla="*/ 5 w 76"/>
                  <a:gd name="T7" fmla="*/ 69 h 74"/>
                  <a:gd name="T8" fmla="*/ 23 w 76"/>
                  <a:gd name="T9" fmla="*/ 69 h 74"/>
                  <a:gd name="T10" fmla="*/ 71 w 76"/>
                  <a:gd name="T11" fmla="*/ 22 h 74"/>
                  <a:gd name="T12" fmla="*/ 71 w 76"/>
                  <a:gd name="T13" fmla="*/ 4 h 74"/>
                  <a:gd name="T14" fmla="*/ 62 w 76"/>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62" y="0"/>
                    </a:moveTo>
                    <a:cubicBezTo>
                      <a:pt x="59" y="0"/>
                      <a:pt x="56" y="2"/>
                      <a:pt x="53" y="4"/>
                    </a:cubicBezTo>
                    <a:cubicBezTo>
                      <a:pt x="5" y="51"/>
                      <a:pt x="5" y="51"/>
                      <a:pt x="5" y="51"/>
                    </a:cubicBezTo>
                    <a:cubicBezTo>
                      <a:pt x="0" y="56"/>
                      <a:pt x="0" y="64"/>
                      <a:pt x="5" y="69"/>
                    </a:cubicBezTo>
                    <a:cubicBezTo>
                      <a:pt x="10" y="74"/>
                      <a:pt x="18" y="74"/>
                      <a:pt x="23" y="69"/>
                    </a:cubicBezTo>
                    <a:cubicBezTo>
                      <a:pt x="71" y="22"/>
                      <a:pt x="71" y="22"/>
                      <a:pt x="71" y="22"/>
                    </a:cubicBezTo>
                    <a:cubicBezTo>
                      <a:pt x="76" y="17"/>
                      <a:pt x="76" y="9"/>
                      <a:pt x="71" y="4"/>
                    </a:cubicBezTo>
                    <a:cubicBezTo>
                      <a:pt x="69" y="2"/>
                      <a:pt x="66" y="0"/>
                      <a:pt x="6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72"/>
              <p:cNvSpPr/>
              <p:nvPr/>
            </p:nvSpPr>
            <p:spPr bwMode="auto">
              <a:xfrm>
                <a:off x="-4607668" y="1099345"/>
                <a:ext cx="241300" cy="234950"/>
              </a:xfrm>
              <a:custGeom>
                <a:avLst/>
                <a:gdLst>
                  <a:gd name="T0" fmla="*/ 23 w 76"/>
                  <a:gd name="T1" fmla="*/ 4 h 74"/>
                  <a:gd name="T2" fmla="*/ 14 w 76"/>
                  <a:gd name="T3" fmla="*/ 0 h 74"/>
                  <a:gd name="T4" fmla="*/ 5 w 76"/>
                  <a:gd name="T5" fmla="*/ 4 h 74"/>
                  <a:gd name="T6" fmla="*/ 5 w 76"/>
                  <a:gd name="T7" fmla="*/ 22 h 74"/>
                  <a:gd name="T8" fmla="*/ 53 w 76"/>
                  <a:gd name="T9" fmla="*/ 69 h 74"/>
                  <a:gd name="T10" fmla="*/ 71 w 76"/>
                  <a:gd name="T11" fmla="*/ 69 h 74"/>
                  <a:gd name="T12" fmla="*/ 71 w 76"/>
                  <a:gd name="T13" fmla="*/ 51 h 74"/>
                  <a:gd name="T14" fmla="*/ 23 w 76"/>
                  <a:gd name="T15" fmla="*/ 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23" y="4"/>
                    </a:moveTo>
                    <a:cubicBezTo>
                      <a:pt x="20" y="2"/>
                      <a:pt x="17" y="0"/>
                      <a:pt x="14" y="0"/>
                    </a:cubicBezTo>
                    <a:cubicBezTo>
                      <a:pt x="10" y="0"/>
                      <a:pt x="7" y="2"/>
                      <a:pt x="5" y="4"/>
                    </a:cubicBezTo>
                    <a:cubicBezTo>
                      <a:pt x="0" y="9"/>
                      <a:pt x="0" y="17"/>
                      <a:pt x="5" y="22"/>
                    </a:cubicBezTo>
                    <a:cubicBezTo>
                      <a:pt x="53" y="69"/>
                      <a:pt x="53" y="69"/>
                      <a:pt x="53" y="69"/>
                    </a:cubicBezTo>
                    <a:cubicBezTo>
                      <a:pt x="58" y="74"/>
                      <a:pt x="66" y="74"/>
                      <a:pt x="71" y="69"/>
                    </a:cubicBezTo>
                    <a:cubicBezTo>
                      <a:pt x="76" y="64"/>
                      <a:pt x="76" y="56"/>
                      <a:pt x="71" y="51"/>
                    </a:cubicBezTo>
                    <a:lnTo>
                      <a:pt x="23" y="4"/>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2258" name="直接连接符 2257"/>
            <p:cNvCxnSpPr/>
            <p:nvPr/>
          </p:nvCxnSpPr>
          <p:spPr>
            <a:xfrm flipV="1">
              <a:off x="1222576" y="-428263"/>
              <a:ext cx="0" cy="1890817"/>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2298" name="组合 2297"/>
          <p:cNvGrpSpPr/>
          <p:nvPr/>
        </p:nvGrpSpPr>
        <p:grpSpPr>
          <a:xfrm>
            <a:off x="2114456" y="-106040"/>
            <a:ext cx="894577" cy="3949843"/>
            <a:chOff x="1775252" y="-770914"/>
            <a:chExt cx="1045160" cy="4614718"/>
          </a:xfrm>
        </p:grpSpPr>
        <p:grpSp>
          <p:nvGrpSpPr>
            <p:cNvPr id="2243" name="组合 2242"/>
            <p:cNvGrpSpPr/>
            <p:nvPr/>
          </p:nvGrpSpPr>
          <p:grpSpPr>
            <a:xfrm>
              <a:off x="1775252" y="2763988"/>
              <a:ext cx="1045160" cy="1079816"/>
              <a:chOff x="-4061568" y="1901032"/>
              <a:chExt cx="1819276" cy="1879600"/>
            </a:xfrm>
          </p:grpSpPr>
          <p:sp>
            <p:nvSpPr>
              <p:cNvPr id="24"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0"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170" name="直接连接符 169"/>
            <p:cNvCxnSpPr/>
            <p:nvPr/>
          </p:nvCxnSpPr>
          <p:spPr>
            <a:xfrm flipV="1">
              <a:off x="2295726" y="-770914"/>
              <a:ext cx="0" cy="359872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2299" name="组合 2298"/>
          <p:cNvGrpSpPr/>
          <p:nvPr/>
        </p:nvGrpSpPr>
        <p:grpSpPr>
          <a:xfrm>
            <a:off x="2846964" y="-106040"/>
            <a:ext cx="821165" cy="2733067"/>
            <a:chOff x="2856892" y="-501184"/>
            <a:chExt cx="1045159" cy="3478582"/>
          </a:xfrm>
        </p:grpSpPr>
        <p:grpSp>
          <p:nvGrpSpPr>
            <p:cNvPr id="2244" name="组合 2243"/>
            <p:cNvGrpSpPr/>
            <p:nvPr/>
          </p:nvGrpSpPr>
          <p:grpSpPr>
            <a:xfrm>
              <a:off x="2856892" y="1897582"/>
              <a:ext cx="1045159" cy="1079816"/>
              <a:chOff x="-2178792" y="392907"/>
              <a:chExt cx="1819275" cy="1879600"/>
            </a:xfrm>
          </p:grpSpPr>
          <p:sp>
            <p:nvSpPr>
              <p:cNvPr id="5" name="Freeform 254"/>
              <p:cNvSpPr/>
              <p:nvPr/>
            </p:nvSpPr>
            <p:spPr bwMode="auto">
              <a:xfrm>
                <a:off x="-1778742" y="392907"/>
                <a:ext cx="1041400" cy="1511300"/>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ubicBezTo>
                      <a:pt x="254" y="475"/>
                      <a:pt x="328" y="402"/>
                      <a:pt x="328" y="311"/>
                    </a:cubicBezTo>
                    <a:cubicBezTo>
                      <a:pt x="328" y="279"/>
                      <a:pt x="319"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255"/>
              <p:cNvSpPr>
                <a:spLocks noEditPoints="1"/>
              </p:cNvSpPr>
              <p:nvPr/>
            </p:nvSpPr>
            <p:spPr bwMode="auto">
              <a:xfrm>
                <a:off x="-1781917" y="392907"/>
                <a:ext cx="1041400" cy="1511300"/>
              </a:xfrm>
              <a:custGeom>
                <a:avLst/>
                <a:gdLst>
                  <a:gd name="T0" fmla="*/ 328 w 328"/>
                  <a:gd name="T1" fmla="*/ 311 h 475"/>
                  <a:gd name="T2" fmla="*/ 240 w 328"/>
                  <a:gd name="T3" fmla="*/ 166 h 475"/>
                  <a:gd name="T4" fmla="*/ 237 w 328"/>
                  <a:gd name="T5" fmla="*/ 30 h 475"/>
                  <a:gd name="T6" fmla="*/ 89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6 w 328"/>
                  <a:gd name="T29" fmla="*/ 149 h 475"/>
                  <a:gd name="T30" fmla="*/ 171 w 328"/>
                  <a:gd name="T31" fmla="*/ 169 h 475"/>
                  <a:gd name="T32" fmla="*/ 162 w 328"/>
                  <a:gd name="T33" fmla="*/ 303 h 475"/>
                  <a:gd name="T34" fmla="*/ 158 w 328"/>
                  <a:gd name="T35" fmla="*/ 341 h 475"/>
                  <a:gd name="T36" fmla="*/ 158 w 328"/>
                  <a:gd name="T37" fmla="*/ 324 h 475"/>
                  <a:gd name="T38" fmla="*/ 101 w 328"/>
                  <a:gd name="T39" fmla="*/ 182 h 475"/>
                  <a:gd name="T40" fmla="*/ 107 w 328"/>
                  <a:gd name="T41" fmla="*/ 142 h 475"/>
                  <a:gd name="T42" fmla="*/ 136 w 328"/>
                  <a:gd name="T43" fmla="*/ 169 h 475"/>
                  <a:gd name="T44" fmla="*/ 109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1 w 328"/>
                  <a:gd name="T61" fmla="*/ 169 h 475"/>
                  <a:gd name="T62" fmla="*/ 218 w 328"/>
                  <a:gd name="T63" fmla="*/ 161 h 475"/>
                  <a:gd name="T64" fmla="*/ 224 w 328"/>
                  <a:gd name="T65" fmla="*/ 181 h 475"/>
                  <a:gd name="T66" fmla="*/ 164 w 328"/>
                  <a:gd name="T67" fmla="*/ 454 h 475"/>
                  <a:gd name="T68" fmla="*/ 101 w 328"/>
                  <a:gd name="T69" fmla="*/ 182 h 475"/>
                  <a:gd name="T70" fmla="*/ 119 w 328"/>
                  <a:gd name="T71" fmla="*/ 330 h 475"/>
                  <a:gd name="T72" fmla="*/ 106 w 328"/>
                  <a:gd name="T73" fmla="*/ 333 h 475"/>
                  <a:gd name="T74" fmla="*/ 125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40" y="165"/>
                      <a:pt x="240" y="37"/>
                      <a:pt x="240" y="37"/>
                    </a:cubicBezTo>
                    <a:cubicBezTo>
                      <a:pt x="240" y="35"/>
                      <a:pt x="239" y="32"/>
                      <a:pt x="237" y="30"/>
                    </a:cubicBezTo>
                    <a:cubicBezTo>
                      <a:pt x="236" y="29"/>
                      <a:pt x="210" y="0"/>
                      <a:pt x="165" y="0"/>
                    </a:cubicBezTo>
                    <a:cubicBezTo>
                      <a:pt x="121" y="0"/>
                      <a:pt x="90" y="28"/>
                      <a:pt x="89" y="30"/>
                    </a:cubicBezTo>
                    <a:cubicBezTo>
                      <a:pt x="87" y="32"/>
                      <a:pt x="85" y="34"/>
                      <a:pt x="85" y="37"/>
                    </a:cubicBezTo>
                    <a:cubicBezTo>
                      <a:pt x="85" y="37"/>
                      <a:pt x="85" y="166"/>
                      <a:pt x="85" y="168"/>
                    </a:cubicBezTo>
                    <a:cubicBezTo>
                      <a:pt x="61" y="181"/>
                      <a:pt x="41"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3"/>
                    </a:moveTo>
                    <a:cubicBezTo>
                      <a:pt x="161" y="304"/>
                      <a:pt x="159" y="305"/>
                      <a:pt x="158" y="306"/>
                    </a:cubicBezTo>
                    <a:cubicBezTo>
                      <a:pt x="157" y="305"/>
                      <a:pt x="156" y="304"/>
                      <a:pt x="154" y="303"/>
                    </a:cubicBezTo>
                    <a:cubicBezTo>
                      <a:pt x="149" y="301"/>
                      <a:pt x="143" y="299"/>
                      <a:pt x="137" y="298"/>
                    </a:cubicBezTo>
                    <a:cubicBezTo>
                      <a:pt x="142" y="263"/>
                      <a:pt x="144" y="203"/>
                      <a:pt x="145" y="169"/>
                    </a:cubicBezTo>
                    <a:cubicBezTo>
                      <a:pt x="145" y="160"/>
                      <a:pt x="145" y="152"/>
                      <a:pt x="146" y="149"/>
                    </a:cubicBezTo>
                    <a:cubicBezTo>
                      <a:pt x="171" y="153"/>
                      <a:pt x="171" y="153"/>
                      <a:pt x="171" y="153"/>
                    </a:cubicBezTo>
                    <a:cubicBezTo>
                      <a:pt x="171" y="157"/>
                      <a:pt x="171" y="163"/>
                      <a:pt x="171" y="169"/>
                    </a:cubicBezTo>
                    <a:cubicBezTo>
                      <a:pt x="172" y="203"/>
                      <a:pt x="174" y="263"/>
                      <a:pt x="179" y="298"/>
                    </a:cubicBezTo>
                    <a:cubicBezTo>
                      <a:pt x="173" y="299"/>
                      <a:pt x="167" y="301"/>
                      <a:pt x="162" y="303"/>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2"/>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8" y="298"/>
                    </a:cubicBezTo>
                    <a:cubicBezTo>
                      <a:pt x="121" y="298"/>
                      <a:pt x="114" y="301"/>
                      <a:pt x="109"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3" y="315"/>
                      <a:pt x="146" y="316"/>
                    </a:cubicBezTo>
                    <a:cubicBezTo>
                      <a:pt x="141" y="323"/>
                      <a:pt x="140" y="331"/>
                      <a:pt x="140" y="335"/>
                    </a:cubicBezTo>
                    <a:cubicBezTo>
                      <a:pt x="141"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9" y="355"/>
                      <a:pt x="208" y="355"/>
                      <a:pt x="213" y="350"/>
                    </a:cubicBezTo>
                    <a:cubicBezTo>
                      <a:pt x="218" y="345"/>
                      <a:pt x="220" y="337"/>
                      <a:pt x="219" y="329"/>
                    </a:cubicBezTo>
                    <a:cubicBezTo>
                      <a:pt x="217" y="319"/>
                      <a:pt x="214" y="311"/>
                      <a:pt x="208" y="306"/>
                    </a:cubicBezTo>
                    <a:cubicBezTo>
                      <a:pt x="202" y="301"/>
                      <a:pt x="196" y="298"/>
                      <a:pt x="189" y="298"/>
                    </a:cubicBezTo>
                    <a:cubicBezTo>
                      <a:pt x="184" y="268"/>
                      <a:pt x="182" y="206"/>
                      <a:pt x="181" y="169"/>
                    </a:cubicBezTo>
                    <a:cubicBezTo>
                      <a:pt x="180" y="164"/>
                      <a:pt x="180" y="159"/>
                      <a:pt x="180" y="155"/>
                    </a:cubicBezTo>
                    <a:cubicBezTo>
                      <a:pt x="218" y="161"/>
                      <a:pt x="218" y="161"/>
                      <a:pt x="218" y="161"/>
                    </a:cubicBezTo>
                    <a:cubicBezTo>
                      <a:pt x="219" y="179"/>
                      <a:pt x="219" y="179"/>
                      <a:pt x="219"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2"/>
                    </a:cubicBezTo>
                    <a:close/>
                    <a:moveTo>
                      <a:pt x="125" y="314"/>
                    </a:moveTo>
                    <a:cubicBezTo>
                      <a:pt x="123" y="321"/>
                      <a:pt x="121" y="326"/>
                      <a:pt x="119" y="330"/>
                    </a:cubicBezTo>
                    <a:cubicBezTo>
                      <a:pt x="115" y="338"/>
                      <a:pt x="110" y="339"/>
                      <a:pt x="108" y="336"/>
                    </a:cubicBezTo>
                    <a:cubicBezTo>
                      <a:pt x="107" y="335"/>
                      <a:pt x="106" y="334"/>
                      <a:pt x="106" y="333"/>
                    </a:cubicBezTo>
                    <a:cubicBezTo>
                      <a:pt x="107" y="327"/>
                      <a:pt x="109" y="323"/>
                      <a:pt x="113" y="319"/>
                    </a:cubicBezTo>
                    <a:cubicBezTo>
                      <a:pt x="116" y="316"/>
                      <a:pt x="120" y="315"/>
                      <a:pt x="125" y="314"/>
                    </a:cubicBezTo>
                    <a:close/>
                    <a:moveTo>
                      <a:pt x="192" y="314"/>
                    </a:moveTo>
                    <a:cubicBezTo>
                      <a:pt x="196" y="315"/>
                      <a:pt x="200" y="316"/>
                      <a:pt x="203" y="319"/>
                    </a:cubicBezTo>
                    <a:cubicBezTo>
                      <a:pt x="207" y="323"/>
                      <a:pt x="209" y="327"/>
                      <a:pt x="210" y="333"/>
                    </a:cubicBezTo>
                    <a:cubicBezTo>
                      <a:pt x="210" y="334"/>
                      <a:pt x="210"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256"/>
              <p:cNvSpPr/>
              <p:nvPr/>
            </p:nvSpPr>
            <p:spPr bwMode="auto">
              <a:xfrm>
                <a:off x="-657967" y="1426370"/>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257"/>
              <p:cNvSpPr/>
              <p:nvPr/>
            </p:nvSpPr>
            <p:spPr bwMode="auto">
              <a:xfrm>
                <a:off x="-1353292" y="1980407"/>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258"/>
              <p:cNvSpPr/>
              <p:nvPr/>
            </p:nvSpPr>
            <p:spPr bwMode="auto">
              <a:xfrm>
                <a:off x="-2178792" y="1391445"/>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259"/>
              <p:cNvSpPr/>
              <p:nvPr/>
            </p:nvSpPr>
            <p:spPr bwMode="auto">
              <a:xfrm>
                <a:off x="-2007342" y="797720"/>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5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3" y="47"/>
                      <a:pt x="77" y="43"/>
                    </a:cubicBezTo>
                    <a:cubicBezTo>
                      <a:pt x="22" y="3"/>
                      <a:pt x="22" y="3"/>
                      <a:pt x="22" y="3"/>
                    </a:cubicBezTo>
                    <a:cubicBezTo>
                      <a:pt x="20" y="1"/>
                      <a:pt x="17" y="0"/>
                      <a:pt x="15" y="0"/>
                    </a:cubicBezTo>
                    <a:cubicBezTo>
                      <a:pt x="11" y="0"/>
                      <a:pt x="7" y="2"/>
                      <a:pt x="5" y="5"/>
                    </a:cubicBezTo>
                    <a:cubicBezTo>
                      <a:pt x="0" y="10"/>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60"/>
              <p:cNvSpPr/>
              <p:nvPr/>
            </p:nvSpPr>
            <p:spPr bwMode="auto">
              <a:xfrm>
                <a:off x="-791317" y="797720"/>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0"/>
                      <a:pt x="79" y="5"/>
                    </a:cubicBezTo>
                    <a:cubicBezTo>
                      <a:pt x="77" y="2"/>
                      <a:pt x="73" y="0"/>
                      <a:pt x="69" y="0"/>
                    </a:cubicBezTo>
                    <a:cubicBezTo>
                      <a:pt x="67" y="0"/>
                      <a:pt x="64" y="1"/>
                      <a:pt x="62" y="3"/>
                    </a:cubicBezTo>
                    <a:cubicBezTo>
                      <a:pt x="7" y="43"/>
                      <a:pt x="7" y="43"/>
                      <a:pt x="7" y="43"/>
                    </a:cubicBezTo>
                    <a:cubicBezTo>
                      <a:pt x="2"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61"/>
              <p:cNvSpPr/>
              <p:nvPr/>
            </p:nvSpPr>
            <p:spPr bwMode="auto">
              <a:xfrm>
                <a:off x="-1956542" y="1856582"/>
                <a:ext cx="244475" cy="231775"/>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62"/>
              <p:cNvSpPr/>
              <p:nvPr/>
            </p:nvSpPr>
            <p:spPr bwMode="auto">
              <a:xfrm>
                <a:off x="-845292" y="1856582"/>
                <a:ext cx="244475" cy="231775"/>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172" name="直接连接符 171"/>
            <p:cNvCxnSpPr/>
            <p:nvPr/>
          </p:nvCxnSpPr>
          <p:spPr>
            <a:xfrm flipV="1">
              <a:off x="3385856" y="-501184"/>
              <a:ext cx="0" cy="2496673"/>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712660" y="-157813"/>
            <a:ext cx="877971" cy="3342973"/>
            <a:chOff x="1775252" y="-135764"/>
            <a:chExt cx="1045160" cy="3979568"/>
          </a:xfrm>
        </p:grpSpPr>
        <p:grpSp>
          <p:nvGrpSpPr>
            <p:cNvPr id="54" name="组合 53"/>
            <p:cNvGrpSpPr/>
            <p:nvPr/>
          </p:nvGrpSpPr>
          <p:grpSpPr>
            <a:xfrm>
              <a:off x="1775252" y="2763988"/>
              <a:ext cx="1045160" cy="1079816"/>
              <a:chOff x="-4061568" y="1901032"/>
              <a:chExt cx="1819276" cy="1879600"/>
            </a:xfrm>
          </p:grpSpPr>
          <p:sp>
            <p:nvSpPr>
              <p:cNvPr id="56"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55" name="直接连接符 54"/>
            <p:cNvCxnSpPr/>
            <p:nvPr/>
          </p:nvCxnSpPr>
          <p:spPr>
            <a:xfrm flipV="1">
              <a:off x="2295726" y="-135764"/>
              <a:ext cx="8489" cy="296357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2"/>
          <p:cNvSpPr txBox="1">
            <a:spLocks noChangeArrowheads="1"/>
          </p:cNvSpPr>
          <p:nvPr/>
        </p:nvSpPr>
        <p:spPr bwMode="auto">
          <a:xfrm>
            <a:off x="827584" y="321418"/>
            <a:ext cx="69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zh-CN" altLang="en-US" sz="2000" b="1" dirty="0">
                <a:solidFill>
                  <a:srgbClr val="C09CC2"/>
                </a:solidFill>
                <a:ea typeface="微软雅黑" panose="020B0503020204020204" pitchFamily="34" charset="-122"/>
              </a:rPr>
              <a:t>引言</a:t>
            </a:r>
            <a:endParaRPr lang="zh-CN" altLang="en-US" sz="2000" b="1" dirty="0">
              <a:solidFill>
                <a:srgbClr val="C09CC2"/>
              </a:solidFill>
              <a:ea typeface="微软雅黑" panose="020B0503020204020204" pitchFamily="34" charset="-122"/>
            </a:endParaRPr>
          </a:p>
        </p:txBody>
      </p:sp>
      <p:grpSp>
        <p:nvGrpSpPr>
          <p:cNvPr id="41" name="组合 40"/>
          <p:cNvGrpSpPr/>
          <p:nvPr/>
        </p:nvGrpSpPr>
        <p:grpSpPr>
          <a:xfrm>
            <a:off x="282763" y="-9727"/>
            <a:ext cx="472138" cy="804782"/>
            <a:chOff x="1775252" y="2062276"/>
            <a:chExt cx="1045160" cy="1781528"/>
          </a:xfrm>
        </p:grpSpPr>
        <p:grpSp>
          <p:nvGrpSpPr>
            <p:cNvPr id="42" name="组合 41"/>
            <p:cNvGrpSpPr/>
            <p:nvPr/>
          </p:nvGrpSpPr>
          <p:grpSpPr>
            <a:xfrm>
              <a:off x="1775252" y="2763988"/>
              <a:ext cx="1045160" cy="1079816"/>
              <a:chOff x="-4061568" y="1901032"/>
              <a:chExt cx="1819276" cy="1879600"/>
            </a:xfrm>
          </p:grpSpPr>
          <p:sp>
            <p:nvSpPr>
              <p:cNvPr id="44"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43" name="直接连接符 42"/>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33794" name="AutoShape 2" descr="http://img3.imgtn.bdimg.com/it/u=1922206135,520215242&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3796" name="AutoShape 4" descr="http://img3.imgtn.bdimg.com/it/u=1922206135,520215242&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3798" name="AutoShape 6" descr="https://timgsa.baidu.com/timg?image&amp;quality=80&amp;size=b9999_10000&amp;sec=1508259932938&amp;di=a26742d5b2ae2378c70693ccc308d521&amp;imgtype=0&amp;src=http%3A%2F%2Fimg.qqzhi.com%2Fupload%2Fimg_2_433305780D1904743076_2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 name="文本框 2"/>
          <p:cNvSpPr txBox="1"/>
          <p:nvPr/>
        </p:nvSpPr>
        <p:spPr>
          <a:xfrm>
            <a:off x="827405" y="807085"/>
            <a:ext cx="7700010" cy="1353185"/>
          </a:xfrm>
          <a:prstGeom prst="rect">
            <a:avLst/>
          </a:prstGeom>
          <a:noFill/>
        </p:spPr>
        <p:txBody>
          <a:bodyPr wrap="square" rtlCol="0">
            <a:spAutoFit/>
          </a:bodyPr>
          <a:p>
            <a:r>
              <a:rPr lang="en-US" altLang="zh-CN"/>
              <a:t>      </a:t>
            </a:r>
            <a:r>
              <a:rPr lang="en-US" altLang="zh-CN" sz="1600"/>
              <a:t> OpenGL</a:t>
            </a:r>
            <a:r>
              <a:rPr lang="zh-CN" altLang="en-US" sz="1600"/>
              <a:t>（开放式图形库）是由</a:t>
            </a:r>
            <a:r>
              <a:rPr lang="en-US" altLang="zh-CN" sz="1600"/>
              <a:t>Khronos</a:t>
            </a:r>
            <a:r>
              <a:rPr lang="zh-CN" altLang="en-US" sz="1600"/>
              <a:t>组织制定并维护的一种规范，被用于渲染</a:t>
            </a:r>
            <a:r>
              <a:rPr lang="en-US" altLang="zh-CN" sz="1600"/>
              <a:t>2D</a:t>
            </a:r>
            <a:r>
              <a:rPr lang="zh-CN" altLang="en-US" sz="1600"/>
              <a:t>，</a:t>
            </a:r>
            <a:r>
              <a:rPr lang="en-US" altLang="zh-CN" sz="1600"/>
              <a:t>3D</a:t>
            </a:r>
            <a:r>
              <a:rPr lang="zh-CN" altLang="en-US" sz="1600"/>
              <a:t>矢量图形，</a:t>
            </a:r>
            <a:r>
              <a:rPr lang="zh-CN" altLang="en-US" sz="1600"/>
              <a:t>在</a:t>
            </a:r>
            <a:r>
              <a:rPr lang="en-US" altLang="zh-CN" sz="1600"/>
              <a:t>OpenGL</a:t>
            </a:r>
            <a:r>
              <a:rPr lang="zh-CN" altLang="en-US" sz="1600"/>
              <a:t>的规范中，严格规定了每个函数应该如何执行，如何输出。</a:t>
            </a:r>
            <a:endParaRPr lang="zh-CN" altLang="en-US" sz="1600"/>
          </a:p>
          <a:p>
            <a:r>
              <a:rPr lang="en-US" altLang="zh-CN" sz="1600"/>
              <a:t>        </a:t>
            </a:r>
            <a:r>
              <a:rPr lang="zh-CN" altLang="en-US" sz="1600"/>
              <a:t>在</a:t>
            </a:r>
            <a:r>
              <a:rPr lang="en-US" altLang="zh-CN" sz="1600"/>
              <a:t>OpenGL</a:t>
            </a:r>
            <a:r>
              <a:rPr lang="zh-CN" altLang="en-US" sz="1600"/>
              <a:t>中，被绘制的图像均位于</a:t>
            </a:r>
            <a:r>
              <a:rPr lang="en-US" altLang="zh-CN" sz="1600"/>
              <a:t>3D</a:t>
            </a:r>
            <a:r>
              <a:rPr lang="zh-CN" altLang="en-US" sz="1600"/>
              <a:t>空间中，因此需要一种方法，使</a:t>
            </a:r>
            <a:r>
              <a:rPr lang="en-US" altLang="zh-CN" sz="1600"/>
              <a:t>3D</a:t>
            </a:r>
            <a:r>
              <a:rPr lang="zh-CN" altLang="en-US" sz="1600"/>
              <a:t>坐标转化为可以在</a:t>
            </a:r>
            <a:r>
              <a:rPr lang="en-US" altLang="zh-CN" sz="1600"/>
              <a:t>2D</a:t>
            </a:r>
            <a:r>
              <a:rPr lang="zh-CN" altLang="en-US" sz="1600"/>
              <a:t>平面上显示的内容。这种方法在</a:t>
            </a:r>
            <a:r>
              <a:rPr lang="en-US" altLang="zh-CN" sz="1600"/>
              <a:t>OpenGL</a:t>
            </a:r>
            <a:r>
              <a:rPr lang="zh-CN" altLang="en-US" sz="1600"/>
              <a:t>中被称为</a:t>
            </a:r>
            <a:r>
              <a:rPr lang="zh-CN" altLang="en-US" sz="1600">
                <a:solidFill>
                  <a:srgbClr val="FF0000"/>
                </a:solidFill>
              </a:rPr>
              <a:t>图形渲染管线</a:t>
            </a:r>
            <a:r>
              <a:rPr lang="zh-CN" altLang="en-US" sz="1600"/>
              <a:t>。</a:t>
            </a:r>
            <a:endParaRPr lang="zh-CN" altLang="en-US" sz="1600"/>
          </a:p>
        </p:txBody>
      </p:sp>
      <p:pic>
        <p:nvPicPr>
          <p:cNvPr id="5" name="图片 1" descr="IMG_256"/>
          <p:cNvPicPr>
            <a:picLocks noChangeAspect="1"/>
          </p:cNvPicPr>
          <p:nvPr/>
        </p:nvPicPr>
        <p:blipFill>
          <a:blip r:embed="rId1"/>
          <a:stretch>
            <a:fillRect/>
          </a:stretch>
        </p:blipFill>
        <p:spPr>
          <a:xfrm>
            <a:off x="2048510" y="2312352"/>
            <a:ext cx="5257800" cy="2438400"/>
          </a:xfrm>
          <a:prstGeom prst="rect">
            <a:avLst/>
          </a:prstGeom>
          <a:noFill/>
          <a:ln w="9525">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2"/>
          <p:cNvSpPr txBox="1">
            <a:spLocks noChangeArrowheads="1"/>
          </p:cNvSpPr>
          <p:nvPr/>
        </p:nvSpPr>
        <p:spPr bwMode="auto">
          <a:xfrm>
            <a:off x="827584" y="321418"/>
            <a:ext cx="69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zh-CN" altLang="en-US" sz="2000" b="1" dirty="0">
                <a:solidFill>
                  <a:srgbClr val="C09CC2"/>
                </a:solidFill>
                <a:ea typeface="微软雅黑" panose="020B0503020204020204" pitchFamily="34" charset="-122"/>
              </a:rPr>
              <a:t>引言</a:t>
            </a:r>
            <a:endParaRPr lang="zh-CN" altLang="en-US" sz="2000" b="1" dirty="0">
              <a:solidFill>
                <a:srgbClr val="C09CC2"/>
              </a:solidFill>
              <a:ea typeface="微软雅黑" panose="020B0503020204020204" pitchFamily="34" charset="-122"/>
            </a:endParaRPr>
          </a:p>
        </p:txBody>
      </p:sp>
      <p:grpSp>
        <p:nvGrpSpPr>
          <p:cNvPr id="41" name="组合 40"/>
          <p:cNvGrpSpPr/>
          <p:nvPr/>
        </p:nvGrpSpPr>
        <p:grpSpPr>
          <a:xfrm>
            <a:off x="282763" y="-9727"/>
            <a:ext cx="472138" cy="804782"/>
            <a:chOff x="1775252" y="2062276"/>
            <a:chExt cx="1045160" cy="1781528"/>
          </a:xfrm>
        </p:grpSpPr>
        <p:grpSp>
          <p:nvGrpSpPr>
            <p:cNvPr id="42" name="组合 41"/>
            <p:cNvGrpSpPr/>
            <p:nvPr/>
          </p:nvGrpSpPr>
          <p:grpSpPr>
            <a:xfrm>
              <a:off x="1775252" y="2763988"/>
              <a:ext cx="1045160" cy="1079816"/>
              <a:chOff x="-4061568" y="1901032"/>
              <a:chExt cx="1819276" cy="1879600"/>
            </a:xfrm>
          </p:grpSpPr>
          <p:sp>
            <p:nvSpPr>
              <p:cNvPr id="44"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43" name="直接连接符 42"/>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33794" name="AutoShape 2" descr="http://img3.imgtn.bdimg.com/it/u=1922206135,520215242&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3796" name="AutoShape 4" descr="http://img3.imgtn.bdimg.com/it/u=1922206135,520215242&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3798" name="AutoShape 6" descr="https://timgsa.baidu.com/timg?image&amp;quality=80&amp;size=b9999_10000&amp;sec=1508259932938&amp;di=a26742d5b2ae2378c70693ccc308d521&amp;imgtype=0&amp;src=http%3A%2F%2Fimg.qqzhi.com%2Fupload%2Fimg_2_433305780D1904743076_2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 name="文本框 2"/>
          <p:cNvSpPr txBox="1"/>
          <p:nvPr/>
        </p:nvSpPr>
        <p:spPr>
          <a:xfrm>
            <a:off x="827405" y="807085"/>
            <a:ext cx="7700010" cy="860425"/>
          </a:xfrm>
          <a:prstGeom prst="rect">
            <a:avLst/>
          </a:prstGeom>
          <a:noFill/>
        </p:spPr>
        <p:txBody>
          <a:bodyPr wrap="square" rtlCol="0">
            <a:spAutoFit/>
          </a:bodyPr>
          <a:p>
            <a:r>
              <a:rPr lang="en-US" altLang="zh-CN"/>
              <a:t>      </a:t>
            </a:r>
            <a:r>
              <a:rPr lang="en-US" altLang="zh-CN" sz="1600"/>
              <a:t> </a:t>
            </a:r>
            <a:r>
              <a:rPr lang="zh-CN" altLang="en-US" sz="1600"/>
              <a:t>图形渲染管线具有多个行动阶段，这些阶段是被高度专门化的，因此可以很容易的被并行执行。基于此，大多数显卡在</a:t>
            </a:r>
            <a:r>
              <a:rPr lang="en-US" altLang="zh-CN" sz="1600"/>
              <a:t>GPU</a:t>
            </a:r>
            <a:r>
              <a:rPr lang="zh-CN" altLang="en-US" sz="1600"/>
              <a:t>上位每个渲染管线的阶段都分配了一个处理核心，执行各自的小程序，而这些小程序就被称为</a:t>
            </a:r>
            <a:r>
              <a:rPr lang="zh-CN" altLang="en-US" sz="1600">
                <a:solidFill>
                  <a:srgbClr val="FF0000"/>
                </a:solidFill>
              </a:rPr>
              <a:t>着色器（</a:t>
            </a:r>
            <a:r>
              <a:rPr lang="en-US" altLang="zh-CN" sz="1600">
                <a:solidFill>
                  <a:srgbClr val="FF0000"/>
                </a:solidFill>
              </a:rPr>
              <a:t>Shader</a:t>
            </a:r>
            <a:r>
              <a:rPr lang="zh-CN" altLang="en-US" sz="1600">
                <a:solidFill>
                  <a:srgbClr val="FF0000"/>
                </a:solidFill>
              </a:rPr>
              <a:t>）</a:t>
            </a:r>
            <a:endParaRPr lang="zh-CN" altLang="en-US" sz="1600">
              <a:solidFill>
                <a:srgbClr val="FF0000"/>
              </a:solidFill>
            </a:endParaRPr>
          </a:p>
        </p:txBody>
      </p:sp>
      <p:pic>
        <p:nvPicPr>
          <p:cNvPr id="2" name="图片 1"/>
          <p:cNvPicPr>
            <a:picLocks noChangeAspect="1"/>
          </p:cNvPicPr>
          <p:nvPr/>
        </p:nvPicPr>
        <p:blipFill>
          <a:blip r:embed="rId1"/>
          <a:stretch>
            <a:fillRect/>
          </a:stretch>
        </p:blipFill>
        <p:spPr>
          <a:xfrm>
            <a:off x="628650" y="1849755"/>
            <a:ext cx="4785360" cy="2819400"/>
          </a:xfrm>
          <a:prstGeom prst="rect">
            <a:avLst/>
          </a:prstGeom>
        </p:spPr>
      </p:pic>
      <p:sp>
        <p:nvSpPr>
          <p:cNvPr id="4" name="文本框 3"/>
          <p:cNvSpPr txBox="1"/>
          <p:nvPr/>
        </p:nvSpPr>
        <p:spPr>
          <a:xfrm>
            <a:off x="5585460" y="2006600"/>
            <a:ext cx="3305810" cy="2306955"/>
          </a:xfrm>
          <a:prstGeom prst="rect">
            <a:avLst/>
          </a:prstGeom>
          <a:noFill/>
        </p:spPr>
        <p:txBody>
          <a:bodyPr wrap="square" rtlCol="0">
            <a:spAutoFit/>
          </a:bodyPr>
          <a:p>
            <a:r>
              <a:rPr lang="en-US" altLang="zh-CN" sz="1600"/>
              <a:t>       </a:t>
            </a:r>
            <a:r>
              <a:rPr lang="zh-CN" altLang="en-US" sz="1600"/>
              <a:t>这些着色器为了满足不同开发者的需要，</a:t>
            </a:r>
            <a:r>
              <a:rPr lang="zh-CN" altLang="en-US" sz="1600">
                <a:sym typeface="+mn-ea"/>
              </a:rPr>
              <a:t>这些着色器都是可以被自由编辑替换的，而编写这些着色器的语言就被称为</a:t>
            </a:r>
            <a:r>
              <a:rPr lang="zh-CN" altLang="en-US" sz="1600">
                <a:solidFill>
                  <a:srgbClr val="FF0000"/>
                </a:solidFill>
                <a:sym typeface="+mn-ea"/>
              </a:rPr>
              <a:t>着色器语言（</a:t>
            </a:r>
            <a:r>
              <a:rPr lang="en-US" altLang="zh-CN" sz="1600">
                <a:solidFill>
                  <a:srgbClr val="FF0000"/>
                </a:solidFill>
                <a:sym typeface="+mn-ea"/>
              </a:rPr>
              <a:t>GLSL</a:t>
            </a:r>
            <a:r>
              <a:rPr lang="zh-CN" altLang="en-US" sz="1600">
                <a:solidFill>
                  <a:srgbClr val="FF0000"/>
                </a:solidFill>
                <a:sym typeface="+mn-ea"/>
              </a:rPr>
              <a:t>）。</a:t>
            </a:r>
            <a:r>
              <a:rPr lang="zh-CN" altLang="en-US" sz="1600">
                <a:solidFill>
                  <a:schemeClr val="tx1"/>
                </a:solidFill>
                <a:sym typeface="+mn-ea"/>
              </a:rPr>
              <a:t>实现对着色器程序的在线编译</a:t>
            </a:r>
            <a:endParaRPr lang="zh-CN" altLang="en-US" sz="1600">
              <a:solidFill>
                <a:schemeClr val="tx1"/>
              </a:solidFill>
              <a:sym typeface="+mn-ea"/>
            </a:endParaRPr>
          </a:p>
          <a:p>
            <a:r>
              <a:rPr lang="zh-CN" altLang="en-US" sz="1600">
                <a:solidFill>
                  <a:schemeClr val="tx1"/>
                </a:solidFill>
                <a:sym typeface="+mn-ea"/>
              </a:rPr>
              <a:t>       本文介绍的便是在</a:t>
            </a:r>
            <a:r>
              <a:rPr lang="en-US" altLang="zh-CN" sz="1600">
                <a:solidFill>
                  <a:schemeClr val="tx1"/>
                </a:solidFill>
                <a:sym typeface="+mn-ea"/>
              </a:rPr>
              <a:t>OpenGL2.0</a:t>
            </a:r>
            <a:r>
              <a:rPr lang="zh-CN" altLang="en-US" sz="1600">
                <a:solidFill>
                  <a:schemeClr val="tx1"/>
                </a:solidFill>
                <a:sym typeface="+mn-ea"/>
              </a:rPr>
              <a:t>以上规范的基础上，实现的一种离线着色器语言编译器。</a:t>
            </a:r>
            <a:endParaRPr lang="zh-CN" altLang="en-US" sz="1600">
              <a:solidFill>
                <a:schemeClr val="tx1"/>
              </a:solidFill>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2"/>
          <p:cNvSpPr txBox="1">
            <a:spLocks noChangeArrowheads="1"/>
          </p:cNvSpPr>
          <p:nvPr/>
        </p:nvSpPr>
        <p:spPr bwMode="auto">
          <a:xfrm>
            <a:off x="827584" y="321418"/>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zh-CN" altLang="en-US" sz="2000" b="1" dirty="0">
                <a:solidFill>
                  <a:srgbClr val="C09CC2"/>
                </a:solidFill>
                <a:ea typeface="微软雅黑" panose="020B0503020204020204" pitchFamily="34" charset="-122"/>
              </a:rPr>
              <a:t>背景分析</a:t>
            </a:r>
            <a:endParaRPr lang="zh-CN" altLang="en-US" sz="2000" b="1" dirty="0">
              <a:solidFill>
                <a:srgbClr val="C09CC2"/>
              </a:solidFill>
              <a:ea typeface="微软雅黑" panose="020B0503020204020204" pitchFamily="34" charset="-122"/>
            </a:endParaRPr>
          </a:p>
        </p:txBody>
      </p:sp>
      <p:grpSp>
        <p:nvGrpSpPr>
          <p:cNvPr id="41" name="组合 40"/>
          <p:cNvGrpSpPr/>
          <p:nvPr/>
        </p:nvGrpSpPr>
        <p:grpSpPr>
          <a:xfrm>
            <a:off x="282763" y="-9727"/>
            <a:ext cx="472138" cy="804782"/>
            <a:chOff x="1775252" y="2062276"/>
            <a:chExt cx="1045160" cy="1781528"/>
          </a:xfrm>
        </p:grpSpPr>
        <p:grpSp>
          <p:nvGrpSpPr>
            <p:cNvPr id="42" name="组合 41"/>
            <p:cNvGrpSpPr/>
            <p:nvPr/>
          </p:nvGrpSpPr>
          <p:grpSpPr>
            <a:xfrm>
              <a:off x="1775252" y="2763988"/>
              <a:ext cx="1045160" cy="1079816"/>
              <a:chOff x="-4061568" y="1901032"/>
              <a:chExt cx="1819276" cy="1879600"/>
            </a:xfrm>
          </p:grpSpPr>
          <p:sp>
            <p:nvSpPr>
              <p:cNvPr id="44"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43" name="直接连接符 42"/>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33794" name="AutoShape 2" descr="http://img3.imgtn.bdimg.com/it/u=1922206135,520215242&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3796" name="AutoShape 4" descr="http://img3.imgtn.bdimg.com/it/u=1922206135,520215242&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3798" name="AutoShape 6" descr="https://timgsa.baidu.com/timg?image&amp;quality=80&amp;size=b9999_10000&amp;sec=1508259932938&amp;di=a26742d5b2ae2378c70693ccc308d521&amp;imgtype=0&amp;src=http%3A%2F%2Fimg.qqzhi.com%2Fupload%2Fimg_2_433305780D1904743076_2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4" name="文本框 3"/>
          <p:cNvSpPr txBox="1"/>
          <p:nvPr/>
        </p:nvSpPr>
        <p:spPr>
          <a:xfrm>
            <a:off x="994410" y="1254760"/>
            <a:ext cx="3305810" cy="1014730"/>
          </a:xfrm>
          <a:prstGeom prst="rect">
            <a:avLst/>
          </a:prstGeom>
          <a:noFill/>
        </p:spPr>
        <p:txBody>
          <a:bodyPr wrap="square" rtlCol="0">
            <a:spAutoFit/>
          </a:bodyPr>
          <a:p>
            <a:pPr marL="285750" indent="-285750">
              <a:buFont typeface="Arial" panose="020B0604020202020204" pitchFamily="34" charset="0"/>
              <a:buChar char="•"/>
            </a:pPr>
            <a:r>
              <a:rPr lang="zh-CN" altLang="en-US" sz="2000"/>
              <a:t>着色器</a:t>
            </a:r>
            <a:r>
              <a:rPr lang="en-US" altLang="zh-CN" sz="2000"/>
              <a:t>API</a:t>
            </a:r>
            <a:r>
              <a:rPr lang="zh-CN" altLang="en-US" sz="2000"/>
              <a:t>函数</a:t>
            </a:r>
            <a:endParaRPr lang="zh-CN" altLang="en-US" sz="2000"/>
          </a:p>
          <a:p>
            <a:pPr marL="285750" indent="-285750">
              <a:buFont typeface="Arial" panose="020B0604020202020204" pitchFamily="34" charset="0"/>
              <a:buChar char="•"/>
            </a:pPr>
            <a:endParaRPr lang="zh-CN" altLang="en-US" sz="2000">
              <a:solidFill>
                <a:schemeClr val="tx1"/>
              </a:solidFill>
              <a:sym typeface="+mn-ea"/>
            </a:endParaRPr>
          </a:p>
          <a:p>
            <a:pPr marL="285750" indent="-285750">
              <a:buFont typeface="Arial" panose="020B0604020202020204" pitchFamily="34" charset="0"/>
              <a:buChar char="•"/>
            </a:pPr>
            <a:r>
              <a:rPr lang="zh-CN" altLang="en-US" sz="2000">
                <a:solidFill>
                  <a:schemeClr val="tx1"/>
                </a:solidFill>
                <a:sym typeface="+mn-ea"/>
              </a:rPr>
              <a:t>二进制格式支持</a:t>
            </a:r>
            <a:endParaRPr lang="zh-CN" altLang="en-US" sz="2000">
              <a:solidFill>
                <a:schemeClr val="tx1"/>
              </a:solidFill>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2"/>
          <p:cNvSpPr txBox="1">
            <a:spLocks noChangeArrowheads="1"/>
          </p:cNvSpPr>
          <p:nvPr/>
        </p:nvSpPr>
        <p:spPr bwMode="auto">
          <a:xfrm>
            <a:off x="827584" y="321418"/>
            <a:ext cx="136842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zh-CN" altLang="en-US" sz="2000" b="1" dirty="0">
                <a:solidFill>
                  <a:srgbClr val="C09CC2"/>
                </a:solidFill>
                <a:ea typeface="微软雅黑" panose="020B0503020204020204" pitchFamily="34" charset="-122"/>
              </a:rPr>
              <a:t>着色器</a:t>
            </a:r>
            <a:r>
              <a:rPr lang="en-US" altLang="zh-CN" sz="2000" b="1" dirty="0">
                <a:solidFill>
                  <a:srgbClr val="C09CC2"/>
                </a:solidFill>
                <a:ea typeface="微软雅黑" panose="020B0503020204020204" pitchFamily="34" charset="-122"/>
              </a:rPr>
              <a:t>API</a:t>
            </a:r>
            <a:endParaRPr lang="zh-CN" altLang="en-US" sz="2000" b="1" dirty="0">
              <a:solidFill>
                <a:srgbClr val="C09CC2"/>
              </a:solidFill>
              <a:ea typeface="微软雅黑" panose="020B0503020204020204" pitchFamily="34" charset="-122"/>
            </a:endParaRPr>
          </a:p>
        </p:txBody>
      </p:sp>
      <p:grpSp>
        <p:nvGrpSpPr>
          <p:cNvPr id="41" name="组合 40"/>
          <p:cNvGrpSpPr/>
          <p:nvPr/>
        </p:nvGrpSpPr>
        <p:grpSpPr>
          <a:xfrm>
            <a:off x="282763" y="-9727"/>
            <a:ext cx="472138" cy="804782"/>
            <a:chOff x="1775252" y="2062276"/>
            <a:chExt cx="1045160" cy="1781528"/>
          </a:xfrm>
        </p:grpSpPr>
        <p:grpSp>
          <p:nvGrpSpPr>
            <p:cNvPr id="42" name="组合 41"/>
            <p:cNvGrpSpPr/>
            <p:nvPr/>
          </p:nvGrpSpPr>
          <p:grpSpPr>
            <a:xfrm>
              <a:off x="1775252" y="2763988"/>
              <a:ext cx="1045160" cy="1079816"/>
              <a:chOff x="-4061568" y="1901032"/>
              <a:chExt cx="1819276" cy="1879600"/>
            </a:xfrm>
          </p:grpSpPr>
          <p:sp>
            <p:nvSpPr>
              <p:cNvPr id="44"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43" name="直接连接符 42"/>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33794" name="AutoShape 2" descr="http://img3.imgtn.bdimg.com/it/u=1922206135,520215242&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3796" name="AutoShape 4" descr="http://img3.imgtn.bdimg.com/it/u=1922206135,520215242&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3798" name="AutoShape 6" descr="https://timgsa.baidu.com/timg?image&amp;quality=80&amp;size=b9999_10000&amp;sec=1508259932938&amp;di=a26742d5b2ae2378c70693ccc308d521&amp;imgtype=0&amp;src=http%3A%2F%2Fimg.qqzhi.com%2Fupload%2Fimg_2_433305780D1904743076_2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graphicFrame>
        <p:nvGraphicFramePr>
          <p:cNvPr id="2" name="对象 1"/>
          <p:cNvGraphicFramePr/>
          <p:nvPr/>
        </p:nvGraphicFramePr>
        <p:xfrm>
          <a:off x="518160" y="882015"/>
          <a:ext cx="3721100" cy="3378200"/>
        </p:xfrm>
        <a:graphic>
          <a:graphicData uri="http://schemas.openxmlformats.org/presentationml/2006/ole">
            <mc:AlternateContent xmlns:mc="http://schemas.openxmlformats.org/markup-compatibility/2006">
              <mc:Choice xmlns:v="urn:schemas-microsoft-com:vml" Requires="v">
                <p:oleObj spid="_x0000_s3" name="" r:id="rId1" imgW="3718560" imgH="3375660" progId="Paint.Picture">
                  <p:embed/>
                </p:oleObj>
              </mc:Choice>
              <mc:Fallback>
                <p:oleObj name="" r:id="rId1" imgW="3718560" imgH="3375660" progId="Paint.Picture">
                  <p:embed/>
                  <p:pic>
                    <p:nvPicPr>
                      <p:cNvPr id="0" name="图片 2"/>
                      <p:cNvPicPr/>
                      <p:nvPr/>
                    </p:nvPicPr>
                    <p:blipFill>
                      <a:blip r:embed="rId2"/>
                      <a:stretch>
                        <a:fillRect/>
                      </a:stretch>
                    </p:blipFill>
                    <p:spPr>
                      <a:xfrm>
                        <a:off x="518160" y="882015"/>
                        <a:ext cx="3721100" cy="3378200"/>
                      </a:xfrm>
                      <a:prstGeom prst="rect">
                        <a:avLst/>
                      </a:prstGeom>
                    </p:spPr>
                  </p:pic>
                </p:oleObj>
              </mc:Fallback>
            </mc:AlternateContent>
          </a:graphicData>
        </a:graphic>
      </p:graphicFrame>
      <p:sp>
        <p:nvSpPr>
          <p:cNvPr id="5" name="文本框 4"/>
          <p:cNvSpPr txBox="1"/>
          <p:nvPr/>
        </p:nvSpPr>
        <p:spPr>
          <a:xfrm>
            <a:off x="890905" y="4408170"/>
            <a:ext cx="3411855" cy="368300"/>
          </a:xfrm>
          <a:prstGeom prst="rect">
            <a:avLst/>
          </a:prstGeom>
          <a:noFill/>
        </p:spPr>
        <p:txBody>
          <a:bodyPr wrap="square" rtlCol="0">
            <a:spAutoFit/>
          </a:bodyPr>
          <a:p>
            <a:r>
              <a:rPr lang="zh-CN" altLang="en-US"/>
              <a:t>顶点着色器和片段着色器</a:t>
            </a:r>
            <a:endParaRPr lang="zh-CN" altLang="en-US"/>
          </a:p>
        </p:txBody>
      </p:sp>
      <p:sp>
        <p:nvSpPr>
          <p:cNvPr id="6" name="文本框 5"/>
          <p:cNvSpPr txBox="1"/>
          <p:nvPr/>
        </p:nvSpPr>
        <p:spPr>
          <a:xfrm>
            <a:off x="4634865" y="946785"/>
            <a:ext cx="4113530" cy="1198880"/>
          </a:xfrm>
          <a:prstGeom prst="rect">
            <a:avLst/>
          </a:prstGeom>
          <a:noFill/>
        </p:spPr>
        <p:txBody>
          <a:bodyPr wrap="square" rtlCol="0">
            <a:spAutoFit/>
          </a:bodyPr>
          <a:p>
            <a:r>
              <a:rPr lang="en-US" altLang="zh-CN"/>
              <a:t>       </a:t>
            </a:r>
            <a:r>
              <a:rPr lang="zh-CN" altLang="en-US"/>
              <a:t>在</a:t>
            </a:r>
            <a:r>
              <a:rPr lang="en-US" altLang="zh-CN"/>
              <a:t>OpenGL</a:t>
            </a:r>
            <a:r>
              <a:rPr lang="zh-CN" altLang="en-US"/>
              <a:t>中包含两个着色器对象：顶点着色器和片段着色器通常使用着色器语言来处理两者的些许差别，并通过API函数管理两种着色器对象。</a:t>
            </a:r>
            <a:endParaRPr lang="zh-CN" altLang="en-US"/>
          </a:p>
        </p:txBody>
      </p:sp>
      <p:sp>
        <p:nvSpPr>
          <p:cNvPr id="100" name="文本框 99"/>
          <p:cNvSpPr txBox="1"/>
          <p:nvPr/>
        </p:nvSpPr>
        <p:spPr>
          <a:xfrm>
            <a:off x="4484370" y="2458085"/>
            <a:ext cx="4413885" cy="583565"/>
          </a:xfrm>
          <a:prstGeom prst="rect">
            <a:avLst/>
          </a:prstGeom>
          <a:noFill/>
          <a:ln w="9525">
            <a:noFill/>
          </a:ln>
        </p:spPr>
        <p:txBody>
          <a:bodyPr wrap="square">
            <a:spAutoFit/>
          </a:bodyPr>
          <a:p>
            <a:pPr marL="0" indent="304800"/>
            <a:r>
              <a:rPr lang="en-US" sz="1600" b="0">
                <a:latin typeface="Times New Roman" panose="02020603050405020304" charset="0"/>
                <a:ea typeface="仿宋_GB2312" panose="02010609030101010101" charset="-122"/>
              </a:rPr>
              <a:t>void glShaderSource( GLuint shader,GLsizei count, const GLchar** string, const GLint* length );</a:t>
            </a:r>
            <a:endParaRPr lang="en-US" altLang="en-US" sz="1600" b="0">
              <a:latin typeface="Times New Roman" panose="02020603050405020304" charset="0"/>
              <a:ea typeface="仿宋_GB2312" panose="02010609030101010101" charset="-122"/>
            </a:endParaRPr>
          </a:p>
        </p:txBody>
      </p:sp>
      <p:sp>
        <p:nvSpPr>
          <p:cNvPr id="7" name="文本框 6"/>
          <p:cNvSpPr txBox="1"/>
          <p:nvPr/>
        </p:nvSpPr>
        <p:spPr>
          <a:xfrm>
            <a:off x="4408170" y="3338195"/>
            <a:ext cx="4567555" cy="922020"/>
          </a:xfrm>
          <a:prstGeom prst="rect">
            <a:avLst/>
          </a:prstGeom>
          <a:noFill/>
          <a:ln w="9525">
            <a:noFill/>
          </a:ln>
        </p:spPr>
        <p:txBody>
          <a:bodyPr wrap="square">
            <a:spAutoFit/>
          </a:bodyPr>
          <a:p>
            <a:pPr marL="0" indent="0"/>
            <a:r>
              <a:rPr lang="en-US" altLang="zh-CN" sz="1800" b="0">
                <a:ea typeface="宋体" panose="02010600030101010101" pitchFamily="2" charset="-122"/>
              </a:rPr>
              <a:t>      </a:t>
            </a:r>
            <a:r>
              <a:rPr lang="zh-CN" altLang="en-US" sz="1800" b="0">
                <a:ea typeface="宋体" panose="02010600030101010101" pitchFamily="2" charset="-122"/>
              </a:rPr>
              <a:t>得到源代码后，通过glCompileShader()函数将给定的着色器对象源代码进行编译，并将其链接到需要使用的函数中。</a:t>
            </a:r>
            <a:endParaRPr lang="zh-CN" altLang="en-US" sz="1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2"/>
          <p:cNvSpPr txBox="1">
            <a:spLocks noChangeArrowheads="1"/>
          </p:cNvSpPr>
          <p:nvPr/>
        </p:nvSpPr>
        <p:spPr bwMode="auto">
          <a:xfrm>
            <a:off x="827584" y="321418"/>
            <a:ext cx="196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zh-CN" altLang="en-US" sz="2000" b="1" dirty="0">
                <a:solidFill>
                  <a:srgbClr val="C09CC2"/>
                </a:solidFill>
                <a:ea typeface="微软雅黑" panose="020B0503020204020204" pitchFamily="34" charset="-122"/>
              </a:rPr>
              <a:t>二进制格式支持</a:t>
            </a:r>
            <a:endParaRPr lang="zh-CN" altLang="en-US" sz="2000" b="1" dirty="0">
              <a:solidFill>
                <a:srgbClr val="C09CC2"/>
              </a:solidFill>
              <a:ea typeface="微软雅黑" panose="020B0503020204020204" pitchFamily="34" charset="-122"/>
            </a:endParaRPr>
          </a:p>
        </p:txBody>
      </p:sp>
      <p:grpSp>
        <p:nvGrpSpPr>
          <p:cNvPr id="41" name="组合 40"/>
          <p:cNvGrpSpPr/>
          <p:nvPr/>
        </p:nvGrpSpPr>
        <p:grpSpPr>
          <a:xfrm>
            <a:off x="282763" y="-9727"/>
            <a:ext cx="472138" cy="804782"/>
            <a:chOff x="1775252" y="2062276"/>
            <a:chExt cx="1045160" cy="1781528"/>
          </a:xfrm>
        </p:grpSpPr>
        <p:grpSp>
          <p:nvGrpSpPr>
            <p:cNvPr id="42" name="组合 41"/>
            <p:cNvGrpSpPr/>
            <p:nvPr/>
          </p:nvGrpSpPr>
          <p:grpSpPr>
            <a:xfrm>
              <a:off x="1775252" y="2763988"/>
              <a:ext cx="1045160" cy="1079816"/>
              <a:chOff x="-4061568" y="1901032"/>
              <a:chExt cx="1819276" cy="1879600"/>
            </a:xfrm>
          </p:grpSpPr>
          <p:sp>
            <p:nvSpPr>
              <p:cNvPr id="44"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43" name="直接连接符 42"/>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33794" name="AutoShape 2" descr="http://img3.imgtn.bdimg.com/it/u=1922206135,520215242&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3796" name="AutoShape 4" descr="http://img3.imgtn.bdimg.com/it/u=1922206135,520215242&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3798" name="AutoShape 6" descr="https://timgsa.baidu.com/timg?image&amp;quality=80&amp;size=b9999_10000&amp;sec=1508259932938&amp;di=a26742d5b2ae2378c70693ccc308d521&amp;imgtype=0&amp;src=http%3A%2F%2Fimg.qqzhi.com%2Fupload%2Fimg_2_433305780D1904743076_2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00" name="文本框 99"/>
          <p:cNvSpPr txBox="1"/>
          <p:nvPr/>
        </p:nvSpPr>
        <p:spPr>
          <a:xfrm>
            <a:off x="755015" y="991870"/>
            <a:ext cx="7386320" cy="1198880"/>
          </a:xfrm>
          <a:prstGeom prst="rect">
            <a:avLst/>
          </a:prstGeom>
          <a:noFill/>
          <a:ln w="9525">
            <a:noFill/>
          </a:ln>
        </p:spPr>
        <p:txBody>
          <a:bodyPr wrap="square">
            <a:spAutoFit/>
          </a:bodyPr>
          <a:p>
            <a:pPr marL="0" indent="0"/>
            <a:r>
              <a:rPr lang="en-US" altLang="zh-CN" sz="1800" b="0">
                <a:latin typeface="Times New Roman" panose="02020603050405020304" charset="0"/>
                <a:ea typeface="宋体" panose="02010600030101010101" pitchFamily="2" charset="-122"/>
                <a:cs typeface="Times New Roman" panose="02020603050405020304" charset="0"/>
              </a:rPr>
              <a:t>        </a:t>
            </a:r>
            <a:r>
              <a:rPr lang="zh-CN" sz="1800" b="0">
                <a:latin typeface="Times New Roman" panose="02020603050405020304" charset="0"/>
                <a:ea typeface="宋体" panose="02010600030101010101" pitchFamily="2" charset="-122"/>
                <a:cs typeface="Times New Roman" panose="02020603050405020304" charset="0"/>
              </a:rPr>
              <a:t>在</a:t>
            </a:r>
            <a:r>
              <a:rPr lang="en-US" sz="1800" b="0">
                <a:latin typeface="Times New Roman" panose="02020603050405020304" charset="0"/>
                <a:ea typeface="宋体" panose="02010600030101010101" pitchFamily="2" charset="-122"/>
                <a:cs typeface="Times New Roman" panose="02020603050405020304" charset="0"/>
              </a:rPr>
              <a:t>OpenGL ES 2.0</a:t>
            </a:r>
            <a:r>
              <a:rPr lang="zh-CN" sz="1800" b="0">
                <a:latin typeface="Times New Roman" panose="02020603050405020304" charset="0"/>
                <a:ea typeface="宋体" panose="02010600030101010101" pitchFamily="2" charset="-122"/>
                <a:cs typeface="Times New Roman" panose="02020603050405020304" charset="0"/>
              </a:rPr>
              <a:t>及更高的版本中，系统提供了着色语言的在线编译器帮助程序进行编译。</a:t>
            </a:r>
            <a:endParaRPr lang="zh-CN" sz="1800" b="0">
              <a:latin typeface="Times New Roman" panose="02020603050405020304" charset="0"/>
              <a:ea typeface="宋体" panose="02010600030101010101" pitchFamily="2" charset="-122"/>
              <a:cs typeface="Times New Roman" panose="02020603050405020304" charset="0"/>
            </a:endParaRPr>
          </a:p>
          <a:p>
            <a:pPr marL="0" indent="0"/>
            <a:r>
              <a:rPr lang="zh-CN" sz="1800" b="0">
                <a:latin typeface="Times New Roman" panose="02020603050405020304" charset="0"/>
                <a:ea typeface="宋体" panose="02010600030101010101" pitchFamily="2" charset="-122"/>
                <a:cs typeface="Times New Roman" panose="02020603050405020304" charset="0"/>
              </a:rPr>
              <a:t>        同时，作为替代选项，</a:t>
            </a:r>
            <a:r>
              <a:rPr lang="en-US" sz="1800" b="0">
                <a:latin typeface="Times New Roman" panose="02020603050405020304" charset="0"/>
                <a:ea typeface="宋体" panose="02010600030101010101" pitchFamily="2" charset="-122"/>
                <a:cs typeface="Times New Roman" panose="02020603050405020304" charset="0"/>
              </a:rPr>
              <a:t>OpenGL</a:t>
            </a:r>
            <a:r>
              <a:rPr lang="zh-CN" sz="1800" b="0">
                <a:latin typeface="Times New Roman" panose="02020603050405020304" charset="0"/>
                <a:ea typeface="宋体" panose="02010600030101010101" pitchFamily="2" charset="-122"/>
                <a:cs typeface="Times New Roman" panose="02020603050405020304" charset="0"/>
              </a:rPr>
              <a:t>也提供了对应的</a:t>
            </a:r>
            <a:r>
              <a:rPr lang="en-US" sz="1800" b="0">
                <a:latin typeface="Times New Roman" panose="02020603050405020304" charset="0"/>
                <a:ea typeface="宋体" panose="02010600030101010101" pitchFamily="2" charset="-122"/>
                <a:cs typeface="Times New Roman" panose="02020603050405020304" charset="0"/>
              </a:rPr>
              <a:t>API</a:t>
            </a:r>
            <a:r>
              <a:rPr lang="zh-CN" sz="1800" b="0">
                <a:latin typeface="Times New Roman" panose="02020603050405020304" charset="0"/>
                <a:ea typeface="宋体" panose="02010600030101010101" pitchFamily="2" charset="-122"/>
                <a:cs typeface="Times New Roman" panose="02020603050405020304" charset="0"/>
              </a:rPr>
              <a:t>函数作为对二进制图像的接口，这也是本文实现着色语言离线编译器的重要基础。</a:t>
            </a:r>
            <a:endParaRPr lang="zh-CN" altLang="en-US" sz="1800">
              <a:latin typeface="Times New Roman" panose="02020603050405020304" charset="0"/>
              <a:cs typeface="Times New Roman" panose="02020603050405020304" charset="0"/>
            </a:endParaRPr>
          </a:p>
        </p:txBody>
      </p:sp>
      <p:sp>
        <p:nvSpPr>
          <p:cNvPr id="2" name="文本框 1"/>
          <p:cNvSpPr txBox="1"/>
          <p:nvPr/>
        </p:nvSpPr>
        <p:spPr>
          <a:xfrm>
            <a:off x="1106805" y="2279015"/>
            <a:ext cx="6931025" cy="583565"/>
          </a:xfrm>
          <a:prstGeom prst="rect">
            <a:avLst/>
          </a:prstGeom>
          <a:noFill/>
          <a:ln w="9525">
            <a:noFill/>
          </a:ln>
        </p:spPr>
        <p:txBody>
          <a:bodyPr wrap="square">
            <a:spAutoFit/>
          </a:bodyPr>
          <a:p>
            <a:pPr marL="0" indent="304800"/>
            <a:r>
              <a:rPr lang="en-US" sz="1600" b="0">
                <a:latin typeface="Times New Roman" panose="02020603050405020304" charset="0"/>
                <a:ea typeface="仿宋_GB2312" panose="02010609030101010101" charset="-122"/>
              </a:rPr>
              <a:t>void glProgramBinary( GLuint program,GLenum binaryFormat, const void* binary,GLsizei length );</a:t>
            </a:r>
            <a:endParaRPr lang="en-US" altLang="en-US" sz="1600" b="0">
              <a:latin typeface="Times New Roman" panose="02020603050405020304" charset="0"/>
              <a:ea typeface="仿宋_GB2312" panose="02010609030101010101" charset="-122"/>
            </a:endParaRPr>
          </a:p>
        </p:txBody>
      </p:sp>
      <p:sp>
        <p:nvSpPr>
          <p:cNvPr id="3" name="文本框 2"/>
          <p:cNvSpPr txBox="1"/>
          <p:nvPr/>
        </p:nvSpPr>
        <p:spPr>
          <a:xfrm>
            <a:off x="821055" y="3193415"/>
            <a:ext cx="7501890" cy="1198880"/>
          </a:xfrm>
          <a:prstGeom prst="rect">
            <a:avLst/>
          </a:prstGeom>
          <a:noFill/>
          <a:ln w="9525">
            <a:noFill/>
          </a:ln>
        </p:spPr>
        <p:txBody>
          <a:bodyPr wrap="square">
            <a:spAutoFit/>
          </a:bodyPr>
          <a:p>
            <a:pPr marL="0" algn="l">
              <a:buClrTx/>
              <a:buSzTx/>
              <a:buNone/>
            </a:pPr>
            <a:r>
              <a:rPr lang="en-US" altLang="zh-CN" sz="1800" b="0">
                <a:latin typeface="Times New Roman" panose="02020603050405020304" charset="0"/>
                <a:ea typeface="宋体" panose="02010600030101010101" pitchFamily="2" charset="-122"/>
                <a:cs typeface="Times New Roman" panose="02020603050405020304" charset="0"/>
              </a:rPr>
              <a:t>        </a:t>
            </a:r>
            <a:r>
              <a:rPr lang="zh-CN" sz="1800" b="0">
                <a:latin typeface="Times New Roman" panose="02020603050405020304" charset="0"/>
                <a:ea typeface="宋体" panose="02010600030101010101" pitchFamily="2" charset="-122"/>
                <a:cs typeface="Times New Roman" panose="02020603050405020304" charset="0"/>
              </a:rPr>
              <a:t>通过如上对API及二进制格式处理的分析，即可得出本文实现着色器语言离线编译系统的具体思路：首先将初始的数据通过处理转化为二进制信息，并将编译得到的结果输入程序中，转化为对应的顶点着色器和片段着色器形式，使之可以最终在GPU上进行执行，输出渲染结果。</a:t>
            </a:r>
            <a:endParaRPr lang="zh-CN" sz="18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2"/>
          <p:cNvSpPr txBox="1">
            <a:spLocks noChangeArrowheads="1"/>
          </p:cNvSpPr>
          <p:nvPr/>
        </p:nvSpPr>
        <p:spPr bwMode="auto">
          <a:xfrm>
            <a:off x="827584" y="321418"/>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zh-CN" altLang="en-US" sz="2000" b="1" dirty="0">
                <a:solidFill>
                  <a:srgbClr val="C09CC2"/>
                </a:solidFill>
                <a:ea typeface="微软雅黑" panose="020B0503020204020204" pitchFamily="34" charset="-122"/>
              </a:rPr>
              <a:t>设计与实现</a:t>
            </a:r>
            <a:endParaRPr lang="zh-CN" altLang="en-US" sz="2000" b="1" dirty="0">
              <a:solidFill>
                <a:srgbClr val="C09CC2"/>
              </a:solidFill>
              <a:ea typeface="微软雅黑" panose="020B0503020204020204" pitchFamily="34" charset="-122"/>
            </a:endParaRPr>
          </a:p>
        </p:txBody>
      </p:sp>
      <p:grpSp>
        <p:nvGrpSpPr>
          <p:cNvPr id="41" name="组合 40"/>
          <p:cNvGrpSpPr/>
          <p:nvPr/>
        </p:nvGrpSpPr>
        <p:grpSpPr>
          <a:xfrm>
            <a:off x="282763" y="-9727"/>
            <a:ext cx="472138" cy="804782"/>
            <a:chOff x="1775252" y="2062276"/>
            <a:chExt cx="1045160" cy="1781528"/>
          </a:xfrm>
        </p:grpSpPr>
        <p:grpSp>
          <p:nvGrpSpPr>
            <p:cNvPr id="42" name="组合 41"/>
            <p:cNvGrpSpPr/>
            <p:nvPr/>
          </p:nvGrpSpPr>
          <p:grpSpPr>
            <a:xfrm>
              <a:off x="1775252" y="2763988"/>
              <a:ext cx="1045160" cy="1079816"/>
              <a:chOff x="-4061568" y="1901032"/>
              <a:chExt cx="1819276" cy="1879600"/>
            </a:xfrm>
          </p:grpSpPr>
          <p:sp>
            <p:nvSpPr>
              <p:cNvPr id="44"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43" name="直接连接符 42"/>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33794" name="AutoShape 2" descr="http://img3.imgtn.bdimg.com/it/u=1922206135,520215242&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3796" name="AutoShape 4" descr="http://img3.imgtn.bdimg.com/it/u=1922206135,520215242&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3798" name="AutoShape 6" descr="https://timgsa.baidu.com/timg?image&amp;quality=80&amp;size=b9999_10000&amp;sec=1508259932938&amp;di=a26742d5b2ae2378c70693ccc308d521&amp;imgtype=0&amp;src=http%3A%2F%2Fimg.qqzhi.com%2Fupload%2Fimg_2_433305780D1904743076_2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100" name="文本框 99"/>
          <p:cNvSpPr txBox="1"/>
          <p:nvPr/>
        </p:nvSpPr>
        <p:spPr>
          <a:xfrm>
            <a:off x="3759200" y="1018540"/>
            <a:ext cx="5005705" cy="2030095"/>
          </a:xfrm>
          <a:prstGeom prst="rect">
            <a:avLst/>
          </a:prstGeom>
          <a:noFill/>
          <a:ln w="9525">
            <a:noFill/>
          </a:ln>
        </p:spPr>
        <p:txBody>
          <a:bodyPr wrap="square">
            <a:spAutoFit/>
          </a:bodyPr>
          <a:p>
            <a:pPr marL="0" indent="0"/>
            <a:r>
              <a:rPr lang="en-US" altLang="zh-CN" sz="1800" b="0">
                <a:latin typeface="Times New Roman" panose="02020603050405020304" charset="0"/>
                <a:ea typeface="宋体" panose="02010600030101010101" pitchFamily="2" charset="-122"/>
                <a:cs typeface="Times New Roman" panose="02020603050405020304" charset="0"/>
              </a:rPr>
              <a:t>        </a:t>
            </a:r>
            <a:r>
              <a:rPr sz="1800" b="0">
                <a:latin typeface="Times New Roman" panose="02020603050405020304" charset="0"/>
                <a:ea typeface="宋体" panose="02010600030101010101" pitchFamily="2" charset="-122"/>
                <a:cs typeface="Times New Roman" panose="02020603050405020304" charset="0"/>
              </a:rPr>
              <a:t>在本文中，作者使用的是一些开源的语言编译器，通过现有的这些编译器系统，可以有效的生成出已编译的二进制图像、所有统一的变量位置和其他重要的数据信息。接下来，他们使用自己的特定二进制图像格式作为编译结果，输入运行核心中，通过glProgramBinary()函数解码这些信息，以实现GPU和状态变量的使用。</a:t>
            </a:r>
            <a:endParaRPr sz="1800" b="0">
              <a:latin typeface="Times New Roman" panose="02020603050405020304" charset="0"/>
              <a:ea typeface="宋体" panose="02010600030101010101" pitchFamily="2" charset="-122"/>
              <a:cs typeface="Times New Roman" panose="02020603050405020304" charset="0"/>
            </a:endParaRPr>
          </a:p>
        </p:txBody>
      </p:sp>
      <p:graphicFrame>
        <p:nvGraphicFramePr>
          <p:cNvPr id="4" name="对象 3"/>
          <p:cNvGraphicFramePr/>
          <p:nvPr/>
        </p:nvGraphicFramePr>
        <p:xfrm>
          <a:off x="460375" y="1018540"/>
          <a:ext cx="3136265" cy="3714750"/>
        </p:xfrm>
        <a:graphic>
          <a:graphicData uri="http://schemas.openxmlformats.org/presentationml/2006/ole">
            <mc:AlternateContent xmlns:mc="http://schemas.openxmlformats.org/markup-compatibility/2006">
              <mc:Choice xmlns:v="urn:schemas-microsoft-com:vml" Requires="v">
                <p:oleObj spid="_x0000_s5" name="" r:id="rId1" imgW="4259580" imgH="5044440" progId="Paint.Picture">
                  <p:embed/>
                </p:oleObj>
              </mc:Choice>
              <mc:Fallback>
                <p:oleObj name="" r:id="rId1" imgW="4259580" imgH="5044440" progId="Paint.Picture">
                  <p:embed/>
                  <p:pic>
                    <p:nvPicPr>
                      <p:cNvPr id="0" name="图片 4"/>
                      <p:cNvPicPr/>
                      <p:nvPr/>
                    </p:nvPicPr>
                    <p:blipFill>
                      <a:blip r:embed="rId2"/>
                      <a:stretch>
                        <a:fillRect/>
                      </a:stretch>
                    </p:blipFill>
                    <p:spPr>
                      <a:xfrm>
                        <a:off x="460375" y="1018540"/>
                        <a:ext cx="3136265" cy="37147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2"/>
          <p:cNvSpPr txBox="1">
            <a:spLocks noChangeArrowheads="1"/>
          </p:cNvSpPr>
          <p:nvPr/>
        </p:nvSpPr>
        <p:spPr bwMode="auto">
          <a:xfrm>
            <a:off x="827584" y="321418"/>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zh-CN" altLang="en-US" sz="2000" b="1" dirty="0">
                <a:solidFill>
                  <a:srgbClr val="C09CC2"/>
                </a:solidFill>
                <a:ea typeface="微软雅黑" panose="020B0503020204020204" pitchFamily="34" charset="-122"/>
              </a:rPr>
              <a:t>设计与实现</a:t>
            </a:r>
            <a:endParaRPr lang="zh-CN" altLang="en-US" sz="2000" b="1" dirty="0">
              <a:solidFill>
                <a:srgbClr val="C09CC2"/>
              </a:solidFill>
              <a:ea typeface="微软雅黑" panose="020B0503020204020204" pitchFamily="34" charset="-122"/>
            </a:endParaRPr>
          </a:p>
        </p:txBody>
      </p:sp>
      <p:grpSp>
        <p:nvGrpSpPr>
          <p:cNvPr id="41" name="组合 40"/>
          <p:cNvGrpSpPr/>
          <p:nvPr/>
        </p:nvGrpSpPr>
        <p:grpSpPr>
          <a:xfrm>
            <a:off x="282763" y="-9727"/>
            <a:ext cx="472138" cy="804782"/>
            <a:chOff x="1775252" y="2062276"/>
            <a:chExt cx="1045160" cy="1781528"/>
          </a:xfrm>
        </p:grpSpPr>
        <p:grpSp>
          <p:nvGrpSpPr>
            <p:cNvPr id="42" name="组合 41"/>
            <p:cNvGrpSpPr/>
            <p:nvPr/>
          </p:nvGrpSpPr>
          <p:grpSpPr>
            <a:xfrm>
              <a:off x="1775252" y="2763988"/>
              <a:ext cx="1045160" cy="1079816"/>
              <a:chOff x="-4061568" y="1901032"/>
              <a:chExt cx="1819276" cy="1879600"/>
            </a:xfrm>
          </p:grpSpPr>
          <p:sp>
            <p:nvSpPr>
              <p:cNvPr id="44"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43" name="直接连接符 42"/>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33794" name="AutoShape 2" descr="http://img3.imgtn.bdimg.com/it/u=1922206135,520215242&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3796" name="AutoShape 4" descr="http://img3.imgtn.bdimg.com/it/u=1922206135,520215242&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3798" name="AutoShape 6" descr="https://timgsa.baidu.com/timg?image&amp;quality=80&amp;size=b9999_10000&amp;sec=1508259932938&amp;di=a26742d5b2ae2378c70693ccc308d521&amp;imgtype=0&amp;src=http%3A%2F%2Fimg.qqzhi.com%2Fupload%2Fimg_2_433305780D1904743076_2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graphicFrame>
        <p:nvGraphicFramePr>
          <p:cNvPr id="2" name="图示 1"/>
          <p:cNvGraphicFramePr/>
          <p:nvPr/>
        </p:nvGraphicFramePr>
        <p:xfrm>
          <a:off x="1258570" y="1120775"/>
          <a:ext cx="6666865" cy="29692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827405" y="1120775"/>
            <a:ext cx="3401695" cy="368300"/>
          </a:xfrm>
          <a:prstGeom prst="rect">
            <a:avLst/>
          </a:prstGeom>
          <a:noFill/>
        </p:spPr>
        <p:txBody>
          <a:bodyPr wrap="square" rtlCol="0">
            <a:spAutoFit/>
          </a:bodyPr>
          <a:p>
            <a:r>
              <a:rPr lang="zh-CN" altLang="en-US"/>
              <a:t>流程思路</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2"/>
          <p:cNvSpPr txBox="1">
            <a:spLocks noChangeArrowheads="1"/>
          </p:cNvSpPr>
          <p:nvPr/>
        </p:nvSpPr>
        <p:spPr bwMode="auto">
          <a:xfrm>
            <a:off x="827584" y="321418"/>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panose="020B0604020202020204" pitchFamily="34" charset="0"/>
              <a:buNone/>
            </a:pPr>
            <a:r>
              <a:rPr lang="zh-CN" altLang="en-US" sz="2000" b="1" dirty="0">
                <a:solidFill>
                  <a:srgbClr val="C09CC2"/>
                </a:solidFill>
                <a:ea typeface="微软雅黑" panose="020B0503020204020204" pitchFamily="34" charset="-122"/>
              </a:rPr>
              <a:t>测试结果</a:t>
            </a:r>
            <a:endParaRPr lang="zh-CN" altLang="en-US" sz="2000" b="1" dirty="0">
              <a:solidFill>
                <a:srgbClr val="C09CC2"/>
              </a:solidFill>
              <a:ea typeface="微软雅黑" panose="020B0503020204020204" pitchFamily="34" charset="-122"/>
            </a:endParaRPr>
          </a:p>
        </p:txBody>
      </p:sp>
      <p:grpSp>
        <p:nvGrpSpPr>
          <p:cNvPr id="41" name="组合 40"/>
          <p:cNvGrpSpPr/>
          <p:nvPr/>
        </p:nvGrpSpPr>
        <p:grpSpPr>
          <a:xfrm>
            <a:off x="282763" y="-9727"/>
            <a:ext cx="472138" cy="804782"/>
            <a:chOff x="1775252" y="2062276"/>
            <a:chExt cx="1045160" cy="1781528"/>
          </a:xfrm>
        </p:grpSpPr>
        <p:grpSp>
          <p:nvGrpSpPr>
            <p:cNvPr id="42" name="组合 41"/>
            <p:cNvGrpSpPr/>
            <p:nvPr/>
          </p:nvGrpSpPr>
          <p:grpSpPr>
            <a:xfrm>
              <a:off x="1775252" y="2763988"/>
              <a:ext cx="1045160" cy="1079816"/>
              <a:chOff x="-4061568" y="1901032"/>
              <a:chExt cx="1819276" cy="1879600"/>
            </a:xfrm>
          </p:grpSpPr>
          <p:sp>
            <p:nvSpPr>
              <p:cNvPr id="44"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43" name="直接连接符 42"/>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33794" name="AutoShape 2" descr="http://img3.imgtn.bdimg.com/it/u=1922206135,520215242&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3796" name="AutoShape 4" descr="http://img3.imgtn.bdimg.com/it/u=1922206135,520215242&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33798" name="AutoShape 6" descr="https://timgsa.baidu.com/timg?image&amp;quality=80&amp;size=b9999_10000&amp;sec=1508259932938&amp;di=a26742d5b2ae2378c70693ccc308d521&amp;imgtype=0&amp;src=http%3A%2F%2Fimg.qqzhi.com%2Fupload%2Fimg_2_433305780D1904743076_2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2" name="图片 2"/>
          <p:cNvPicPr>
            <a:picLocks noChangeAspect="1"/>
          </p:cNvPicPr>
          <p:nvPr/>
        </p:nvPicPr>
        <p:blipFill>
          <a:blip r:embed="rId1"/>
          <a:stretch>
            <a:fillRect/>
          </a:stretch>
        </p:blipFill>
        <p:spPr>
          <a:xfrm>
            <a:off x="420370" y="788987"/>
            <a:ext cx="1612900" cy="2757170"/>
          </a:xfrm>
          <a:prstGeom prst="rect">
            <a:avLst/>
          </a:prstGeom>
          <a:noFill/>
          <a:ln>
            <a:noFill/>
          </a:ln>
        </p:spPr>
      </p:pic>
      <p:pic>
        <p:nvPicPr>
          <p:cNvPr id="5" name="图片 3"/>
          <p:cNvPicPr>
            <a:picLocks noChangeAspect="1"/>
          </p:cNvPicPr>
          <p:nvPr/>
        </p:nvPicPr>
        <p:blipFill>
          <a:blip r:embed="rId2"/>
          <a:stretch>
            <a:fillRect/>
          </a:stretch>
        </p:blipFill>
        <p:spPr>
          <a:xfrm>
            <a:off x="2159635" y="795337"/>
            <a:ext cx="1609090" cy="2750820"/>
          </a:xfrm>
          <a:prstGeom prst="rect">
            <a:avLst/>
          </a:prstGeom>
          <a:noFill/>
          <a:ln>
            <a:noFill/>
          </a:ln>
        </p:spPr>
      </p:pic>
      <p:pic>
        <p:nvPicPr>
          <p:cNvPr id="6" name="图片 4"/>
          <p:cNvPicPr>
            <a:picLocks noChangeAspect="1"/>
          </p:cNvPicPr>
          <p:nvPr/>
        </p:nvPicPr>
        <p:blipFill>
          <a:blip r:embed="rId3"/>
          <a:stretch>
            <a:fillRect/>
          </a:stretch>
        </p:blipFill>
        <p:spPr>
          <a:xfrm>
            <a:off x="3936365" y="795020"/>
            <a:ext cx="1626235" cy="2748915"/>
          </a:xfrm>
          <a:prstGeom prst="rect">
            <a:avLst/>
          </a:prstGeom>
          <a:noFill/>
          <a:ln>
            <a:noFill/>
          </a:ln>
        </p:spPr>
      </p:pic>
      <p:sp>
        <p:nvSpPr>
          <p:cNvPr id="3" name="文本框 2"/>
          <p:cNvSpPr txBox="1"/>
          <p:nvPr/>
        </p:nvSpPr>
        <p:spPr>
          <a:xfrm>
            <a:off x="1009015" y="3639820"/>
            <a:ext cx="4639945" cy="337185"/>
          </a:xfrm>
          <a:prstGeom prst="rect">
            <a:avLst/>
          </a:prstGeom>
          <a:noFill/>
        </p:spPr>
        <p:txBody>
          <a:bodyPr wrap="square" rtlCol="0">
            <a:spAutoFit/>
          </a:bodyPr>
          <a:p>
            <a:r>
              <a:rPr lang="en-US" altLang="zh-CN" sz="1600"/>
              <a:t>(a)                          (b)                           (c)</a:t>
            </a:r>
            <a:endParaRPr lang="en-US" altLang="zh-CN" sz="1600"/>
          </a:p>
        </p:txBody>
      </p:sp>
      <p:sp>
        <p:nvSpPr>
          <p:cNvPr id="100" name="文本框 99"/>
          <p:cNvSpPr txBox="1"/>
          <p:nvPr/>
        </p:nvSpPr>
        <p:spPr>
          <a:xfrm>
            <a:off x="221615" y="3977005"/>
            <a:ext cx="5893435" cy="1076325"/>
          </a:xfrm>
          <a:prstGeom prst="rect">
            <a:avLst/>
          </a:prstGeom>
          <a:noFill/>
          <a:ln w="9525">
            <a:noFill/>
          </a:ln>
        </p:spPr>
        <p:txBody>
          <a:bodyPr wrap="square">
            <a:spAutoFit/>
          </a:bodyPr>
          <a:p>
            <a:pPr marL="0" indent="0" algn="ctr"/>
            <a:r>
              <a:rPr lang="zh-CN" sz="1600" b="0">
                <a:latin typeface="Times New Roman" panose="02020603050405020304" charset="0"/>
                <a:ea typeface="宋体" panose="02010600030101010101" pitchFamily="2" charset="-122"/>
              </a:rPr>
              <a:t>图</a:t>
            </a:r>
            <a:r>
              <a:rPr lang="en-US" sz="1600" b="0">
                <a:latin typeface="Times New Roman" panose="02020603050405020304" charset="0"/>
                <a:ea typeface="宋体" panose="02010600030101010101" pitchFamily="2" charset="-122"/>
                <a:cs typeface="Times New Roman" panose="02020603050405020304" charset="0"/>
              </a:rPr>
              <a:t>3-1(a)</a:t>
            </a:r>
            <a:r>
              <a:rPr lang="en-US" sz="1600" b="0">
                <a:latin typeface="Times New Roman" panose="02020603050405020304" charset="0"/>
                <a:ea typeface="宋体" panose="02010600030101010101" pitchFamily="2" charset="-122"/>
              </a:rPr>
              <a:t>“Taeji</a:t>
            </a:r>
            <a:r>
              <a:rPr lang="zh-CN" sz="1600" b="0">
                <a:latin typeface="Times New Roman" panose="02020603050405020304" charset="0"/>
                <a:ea typeface="宋体" panose="02010600030101010101" pitchFamily="2" charset="-122"/>
              </a:rPr>
              <a:t>”测试程序的屏幕截图，</a:t>
            </a:r>
            <a:r>
              <a:rPr lang="en-US" sz="1600" b="0">
                <a:latin typeface="Times New Roman" panose="02020603050405020304" charset="0"/>
                <a:ea typeface="宋体" panose="02010600030101010101" pitchFamily="2" charset="-122"/>
                <a:cs typeface="Times New Roman" panose="02020603050405020304" charset="0"/>
              </a:rPr>
              <a:t>(b)</a:t>
            </a:r>
            <a:r>
              <a:rPr lang="en-US" sz="1600" b="0">
                <a:latin typeface="Times New Roman" panose="02020603050405020304" charset="0"/>
                <a:ea typeface="宋体" panose="02010600030101010101" pitchFamily="2" charset="-122"/>
              </a:rPr>
              <a:t>“Hoverjet</a:t>
            </a:r>
            <a:r>
              <a:rPr lang="zh-CN" sz="1600" b="0">
                <a:latin typeface="Times New Roman" panose="02020603050405020304" charset="0"/>
                <a:ea typeface="宋体" panose="02010600030101010101" pitchFamily="2" charset="-122"/>
              </a:rPr>
              <a:t>”测试程序的屏幕截图，</a:t>
            </a:r>
            <a:r>
              <a:rPr lang="en-US" sz="1600" b="0">
                <a:latin typeface="Times New Roman" panose="02020603050405020304" charset="0"/>
                <a:ea typeface="宋体" panose="02010600030101010101" pitchFamily="2" charset="-122"/>
                <a:cs typeface="Times New Roman" panose="02020603050405020304" charset="0"/>
              </a:rPr>
              <a:t>(c)</a:t>
            </a:r>
            <a:r>
              <a:rPr lang="en-US" sz="1600" b="0">
                <a:latin typeface="Times New Roman" panose="02020603050405020304" charset="0"/>
                <a:ea typeface="宋体" panose="02010600030101010101" pitchFamily="2" charset="-122"/>
              </a:rPr>
              <a:t>“Advanced World</a:t>
            </a:r>
            <a:r>
              <a:rPr lang="zh-CN" sz="1600" b="0">
                <a:latin typeface="Times New Roman" panose="02020603050405020304" charset="0"/>
                <a:ea typeface="宋体" panose="02010600030101010101" pitchFamily="2" charset="-122"/>
              </a:rPr>
              <a:t>”测试程序的屏幕截图，</a:t>
            </a:r>
            <a:endParaRPr lang="zh-CN" sz="1600" b="0">
              <a:latin typeface="Times New Roman" panose="02020603050405020304" charset="0"/>
              <a:ea typeface="宋体" panose="02010600030101010101" pitchFamily="2" charset="-122"/>
            </a:endParaRPr>
          </a:p>
          <a:p>
            <a:pPr marL="0" indent="0" algn="ctr"/>
            <a:r>
              <a:rPr lang="zh-CN" sz="1600" b="0">
                <a:latin typeface="Times New Roman" panose="02020603050405020304" charset="0"/>
                <a:ea typeface="宋体" panose="02010600030101010101" pitchFamily="2" charset="-122"/>
              </a:rPr>
              <a:t>资料来源</a:t>
            </a:r>
            <a:r>
              <a:rPr lang="en-US" sz="1600" b="0">
                <a:latin typeface="Times New Roman" panose="02020603050405020304" charset="0"/>
                <a:ea typeface="宋体" panose="02010600030101010101" pitchFamily="2" charset="-122"/>
              </a:rPr>
              <a:t>Rightware</a:t>
            </a:r>
            <a:endParaRPr lang="zh-CN" altLang="en-US" sz="1600"/>
          </a:p>
        </p:txBody>
      </p:sp>
      <p:sp>
        <p:nvSpPr>
          <p:cNvPr id="7" name="文本框 6"/>
          <p:cNvSpPr txBox="1"/>
          <p:nvPr/>
        </p:nvSpPr>
        <p:spPr>
          <a:xfrm>
            <a:off x="5736590" y="1086485"/>
            <a:ext cx="3159125" cy="2553335"/>
          </a:xfrm>
          <a:prstGeom prst="rect">
            <a:avLst/>
          </a:prstGeom>
          <a:noFill/>
          <a:ln w="9525">
            <a:noFill/>
          </a:ln>
        </p:spPr>
        <p:txBody>
          <a:bodyPr wrap="square">
            <a:spAutoFit/>
          </a:bodyPr>
          <a:p>
            <a:pPr marL="285750" indent="-285750">
              <a:buFont typeface="Arial" panose="020B0604020202020204" pitchFamily="34" charset="0"/>
              <a:buChar char="•"/>
            </a:pPr>
            <a:r>
              <a:rPr lang="zh-CN" sz="1600" b="0">
                <a:latin typeface="Times New Roman" panose="02020603050405020304" charset="0"/>
                <a:ea typeface="+mj-ea"/>
                <a:cs typeface="Times New Roman" panose="02020603050405020304" charset="0"/>
              </a:rPr>
              <a:t>可以处理包括</a:t>
            </a:r>
            <a:r>
              <a:rPr lang="en-US" sz="1600" b="0">
                <a:solidFill>
                  <a:srgbClr val="FF0000"/>
                </a:solidFill>
                <a:latin typeface="Times New Roman" panose="02020603050405020304" charset="0"/>
                <a:ea typeface="+mj-ea"/>
                <a:cs typeface="Times New Roman" panose="02020603050405020304" charset="0"/>
              </a:rPr>
              <a:t>#define</a:t>
            </a:r>
            <a:r>
              <a:rPr lang="zh-CN" sz="1600" b="0">
                <a:solidFill>
                  <a:srgbClr val="FF0000"/>
                </a:solidFill>
                <a:latin typeface="Times New Roman" panose="02020603050405020304" charset="0"/>
                <a:ea typeface="+mj-ea"/>
                <a:cs typeface="Times New Roman" panose="02020603050405020304" charset="0"/>
              </a:rPr>
              <a:t>，</a:t>
            </a:r>
            <a:r>
              <a:rPr lang="en-US" sz="1600" b="0">
                <a:solidFill>
                  <a:srgbClr val="FF0000"/>
                </a:solidFill>
                <a:latin typeface="Times New Roman" panose="02020603050405020304" charset="0"/>
                <a:ea typeface="+mj-ea"/>
                <a:cs typeface="Times New Roman" panose="02020603050405020304" charset="0"/>
              </a:rPr>
              <a:t>#praga</a:t>
            </a:r>
            <a:r>
              <a:rPr lang="zh-CN" sz="1600" b="0">
                <a:solidFill>
                  <a:srgbClr val="FF0000"/>
                </a:solidFill>
                <a:latin typeface="Times New Roman" panose="02020603050405020304" charset="0"/>
                <a:ea typeface="+mj-ea"/>
                <a:cs typeface="Times New Roman" panose="02020603050405020304" charset="0"/>
              </a:rPr>
              <a:t>，</a:t>
            </a:r>
            <a:r>
              <a:rPr lang="en-US" sz="1600" b="0">
                <a:solidFill>
                  <a:srgbClr val="FF0000"/>
                </a:solidFill>
                <a:latin typeface="Times New Roman" panose="02020603050405020304" charset="0"/>
                <a:ea typeface="+mj-ea"/>
                <a:cs typeface="Times New Roman" panose="02020603050405020304" charset="0"/>
              </a:rPr>
              <a:t>#version</a:t>
            </a:r>
            <a:r>
              <a:rPr lang="zh-CN" sz="1600" b="0">
                <a:latin typeface="Times New Roman" panose="02020603050405020304" charset="0"/>
                <a:ea typeface="+mj-ea"/>
                <a:cs typeface="Times New Roman" panose="02020603050405020304" charset="0"/>
              </a:rPr>
              <a:t>在内的所有</a:t>
            </a:r>
            <a:r>
              <a:rPr lang="en-US" sz="1600" b="0">
                <a:latin typeface="Times New Roman" panose="02020603050405020304" charset="0"/>
                <a:ea typeface="+mj-ea"/>
                <a:cs typeface="Times New Roman" panose="02020603050405020304" charset="0"/>
              </a:rPr>
              <a:t>ELSL</a:t>
            </a:r>
            <a:r>
              <a:rPr lang="zh-CN" sz="1600" b="0">
                <a:latin typeface="Times New Roman" panose="02020603050405020304" charset="0"/>
                <a:ea typeface="+mj-ea"/>
                <a:cs typeface="Times New Roman" panose="02020603050405020304" charset="0"/>
              </a:rPr>
              <a:t>预处理指令，</a:t>
            </a:r>
            <a:endParaRPr lang="zh-CN" sz="1600" b="0">
              <a:latin typeface="Times New Roman" panose="02020603050405020304" charset="0"/>
              <a:ea typeface="+mj-ea"/>
              <a:cs typeface="Times New Roman" panose="02020603050405020304" charset="0"/>
            </a:endParaRPr>
          </a:p>
          <a:p>
            <a:pPr marL="285750" indent="-285750">
              <a:buFont typeface="Arial" panose="020B0604020202020204" pitchFamily="34" charset="0"/>
              <a:buChar char="•"/>
            </a:pPr>
            <a:r>
              <a:rPr lang="zh-CN" sz="1600" b="0">
                <a:latin typeface="Times New Roman" panose="02020603050405020304" charset="0"/>
                <a:ea typeface="+mj-ea"/>
                <a:cs typeface="Times New Roman" panose="02020603050405020304" charset="0"/>
              </a:rPr>
              <a:t>能对经过预处理操作的着色器语言代码进行</a:t>
            </a:r>
            <a:r>
              <a:rPr lang="zh-CN" sz="1600" b="0">
                <a:solidFill>
                  <a:srgbClr val="FF0000"/>
                </a:solidFill>
                <a:latin typeface="Times New Roman" panose="02020603050405020304" charset="0"/>
                <a:ea typeface="+mj-ea"/>
                <a:cs typeface="Times New Roman" panose="02020603050405020304" charset="0"/>
              </a:rPr>
              <a:t>语法和语义</a:t>
            </a:r>
            <a:r>
              <a:rPr lang="zh-CN" sz="1600" b="0">
                <a:latin typeface="Times New Roman" panose="02020603050405020304" charset="0"/>
                <a:ea typeface="+mj-ea"/>
                <a:cs typeface="Times New Roman" panose="02020603050405020304" charset="0"/>
              </a:rPr>
              <a:t>的检查，实现对着色器语言语句的完整编译和纠错。</a:t>
            </a:r>
            <a:endParaRPr lang="zh-CN" sz="1600" b="0">
              <a:latin typeface="Times New Roman" panose="02020603050405020304" charset="0"/>
              <a:ea typeface="+mj-ea"/>
              <a:cs typeface="Times New Roman" panose="02020603050405020304" charset="0"/>
            </a:endParaRPr>
          </a:p>
          <a:p>
            <a:pPr marL="285750" indent="-285750">
              <a:buFont typeface="Arial" panose="020B0604020202020204" pitchFamily="34" charset="0"/>
              <a:buChar char="•"/>
            </a:pPr>
            <a:r>
              <a:rPr lang="zh-CN" altLang="en-US" sz="1600">
                <a:latin typeface="Times New Roman" panose="02020603050405020304" charset="0"/>
                <a:ea typeface="+mj-ea"/>
                <a:cs typeface="Times New Roman" panose="02020603050405020304" charset="0"/>
              </a:rPr>
              <a:t>还能对Ada-like风格的ESSL进行专门的语义检查。最终得到的编译成功率达到约</a:t>
            </a:r>
            <a:r>
              <a:rPr lang="zh-CN" altLang="en-US" sz="1600">
                <a:solidFill>
                  <a:srgbClr val="FF0000"/>
                </a:solidFill>
                <a:latin typeface="Times New Roman" panose="02020603050405020304" charset="0"/>
                <a:ea typeface="+mj-ea"/>
                <a:cs typeface="Times New Roman" panose="02020603050405020304" charset="0"/>
              </a:rPr>
              <a:t>97%</a:t>
            </a:r>
            <a:r>
              <a:rPr lang="zh-CN" altLang="en-US" sz="1600">
                <a:latin typeface="Times New Roman" panose="02020603050405020304" charset="0"/>
                <a:ea typeface="+mj-ea"/>
                <a:cs typeface="Times New Roman" panose="02020603050405020304" charset="0"/>
              </a:rPr>
              <a:t>。</a:t>
            </a:r>
            <a:endParaRPr lang="en-US" altLang="zh-CN" sz="1600">
              <a:latin typeface="Times New Roman" panose="02020603050405020304" charset="0"/>
              <a:ea typeface="+mj-ea"/>
              <a:cs typeface="Times New Roman" panose="0202060305040502030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1547</Words>
  <Application>WPS 演示</Application>
  <PresentationFormat>自定义</PresentationFormat>
  <Paragraphs>64</Paragraphs>
  <Slides>10</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10</vt:i4>
      </vt:variant>
    </vt:vector>
  </HeadingPairs>
  <TitlesOfParts>
    <vt:vector size="23" baseType="lpstr">
      <vt:lpstr>Arial</vt:lpstr>
      <vt:lpstr>宋体</vt:lpstr>
      <vt:lpstr>Wingdings</vt:lpstr>
      <vt:lpstr>黑体</vt:lpstr>
      <vt:lpstr>微软雅黑</vt:lpstr>
      <vt:lpstr>Times New Roman</vt:lpstr>
      <vt:lpstr>仿宋_GB2312</vt:lpstr>
      <vt:lpstr>Adobe 繁黑體 Std B</vt:lpstr>
      <vt:lpstr>Arial Unicode MS</vt:lpstr>
      <vt:lpstr>Calibri</vt:lpstr>
      <vt:lpstr>默认设计模板</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user</dc:creator>
  <cp:keywords>user</cp:keywords>
  <dc:description>PPTS</dc:description>
  <dc:subject>PPTS</dc:subject>
  <cp:category>锐旗设计；https://9ppt.taobao.com</cp:category>
  <cp:lastModifiedBy>小朋友的天神</cp:lastModifiedBy>
  <cp:revision>120</cp:revision>
  <dcterms:created xsi:type="dcterms:W3CDTF">2015-05-20T08:18:00Z</dcterms:created>
  <dcterms:modified xsi:type="dcterms:W3CDTF">2019-12-24T05:58:42Z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2052-11.1.0.9209</vt:lpwstr>
  </property>
</Properties>
</file>