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65" r:id="rId6"/>
    <p:sldId id="259" r:id="rId7"/>
    <p:sldId id="287" r:id="rId8"/>
    <p:sldId id="280" r:id="rId9"/>
    <p:sldId id="282" r:id="rId10"/>
    <p:sldId id="283" r:id="rId11"/>
    <p:sldId id="284" r:id="rId12"/>
    <p:sldId id="271" r:id="rId13"/>
    <p:sldId id="281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911"/>
    <a:srgbClr val="4F253A"/>
    <a:srgbClr val="401E2A"/>
    <a:srgbClr val="FFFFFF"/>
    <a:srgbClr val="300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68" y="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0D18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857250"/>
            <a:ext cx="12192000" cy="600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4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5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5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6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7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0D18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6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31D3-F9C1-4B5C-AD43-4FFF07E6ADA4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872D-7359-4785-AB00-5B5214258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14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4" y="160421"/>
            <a:ext cx="12192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0813" y="4851040"/>
            <a:ext cx="341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21951432   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张楚润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3234" y="2142871"/>
            <a:ext cx="10007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seam carving for content-</a:t>
            </a:r>
            <a:r>
              <a:rPr lang="en-US" altLang="zh-CN" sz="4400" b="1" dirty="0" err="1">
                <a:solidFill>
                  <a:schemeClr val="bg1"/>
                </a:solidFill>
              </a:rPr>
              <a:t>awared</a:t>
            </a:r>
            <a:r>
              <a:rPr lang="en-US" altLang="zh-CN" sz="4400" b="1" dirty="0">
                <a:solidFill>
                  <a:schemeClr val="bg1"/>
                </a:solidFill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</a:rPr>
              <a:t>resizing</a:t>
            </a:r>
          </a:p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基于内容感知的图像缩放算法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11357" y="2822713"/>
            <a:ext cx="9511747" cy="434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557" y="388778"/>
            <a:ext cx="4625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效果展示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2</a:t>
            </a: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590" y="2482398"/>
            <a:ext cx="4507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在上图</a:t>
            </a:r>
            <a:r>
              <a:rPr lang="zh-CN" altLang="en-US" sz="2400" dirty="0">
                <a:solidFill>
                  <a:schemeClr val="bg1"/>
                </a:solidFill>
              </a:rPr>
              <a:t>左侧涂鸦，期望程序能够裁剪掉图片</a:t>
            </a:r>
            <a:r>
              <a:rPr lang="zh-CN" altLang="en-US" sz="2400" dirty="0" smtClean="0">
                <a:solidFill>
                  <a:schemeClr val="bg1"/>
                </a:solidFill>
              </a:rPr>
              <a:t>右侧</a:t>
            </a:r>
            <a:r>
              <a:rPr lang="zh-CN" altLang="en-US" sz="2400" dirty="0">
                <a:solidFill>
                  <a:schemeClr val="bg1"/>
                </a:solidFill>
              </a:rPr>
              <a:t>边缘。程序运行结果</a:t>
            </a:r>
            <a:r>
              <a:rPr lang="zh-CN" altLang="en-US" sz="2400" dirty="0" smtClean="0">
                <a:solidFill>
                  <a:schemeClr val="bg1"/>
                </a:solidFill>
              </a:rPr>
              <a:t>如</a:t>
            </a:r>
            <a:r>
              <a:rPr lang="zh-CN" altLang="en-US" sz="2400" dirty="0">
                <a:solidFill>
                  <a:schemeClr val="bg1"/>
                </a:solidFill>
              </a:rPr>
              <a:t>右图</a:t>
            </a:r>
            <a:r>
              <a:rPr lang="zh-CN" altLang="en-US" sz="2400" dirty="0" smtClean="0">
                <a:solidFill>
                  <a:schemeClr val="bg1"/>
                </a:solidFill>
              </a:rPr>
              <a:t>所</a:t>
            </a:r>
            <a:r>
              <a:rPr lang="zh-CN" altLang="en-US" sz="2400" dirty="0">
                <a:solidFill>
                  <a:schemeClr val="bg1"/>
                </a:solidFill>
              </a:rPr>
              <a:t>示，符合</a:t>
            </a:r>
            <a:r>
              <a:rPr lang="zh-CN" altLang="en-US" sz="2400" dirty="0" smtClean="0">
                <a:solidFill>
                  <a:schemeClr val="bg1"/>
                </a:solidFill>
              </a:rPr>
              <a:t>预期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</a:rPr>
              <a:t>不仅</a:t>
            </a:r>
            <a:r>
              <a:rPr lang="zh-CN" altLang="en-US" sz="2400" dirty="0">
                <a:solidFill>
                  <a:schemeClr val="bg1"/>
                </a:solidFill>
              </a:rPr>
              <a:t>裁掉了左侧边缘空白的几列，还裁掉了右侧</a:t>
            </a:r>
            <a:r>
              <a:rPr lang="zh-CN" altLang="en-US" sz="2400" dirty="0" smtClean="0">
                <a:solidFill>
                  <a:schemeClr val="bg1"/>
                </a:solidFill>
              </a:rPr>
              <a:t>较宽</a:t>
            </a:r>
            <a:r>
              <a:rPr lang="zh-CN" altLang="en-US" sz="2400" dirty="0">
                <a:solidFill>
                  <a:schemeClr val="bg1"/>
                </a:solidFill>
              </a:rPr>
              <a:t>的空白边缘。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39" y="242087"/>
            <a:ext cx="6915450" cy="63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557" y="388778"/>
            <a:ext cx="4625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效果展示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4557" y="927387"/>
            <a:ext cx="11492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如图所示，对</a:t>
            </a:r>
            <a:r>
              <a:rPr lang="zh-CN" altLang="en-US" sz="2400" dirty="0">
                <a:solidFill>
                  <a:schemeClr val="bg1"/>
                </a:solidFill>
              </a:rPr>
              <a:t>包含人像的图片查看运行效果</a:t>
            </a:r>
            <a:r>
              <a:rPr lang="zh-CN" altLang="en-US" sz="2400" dirty="0" smtClean="0">
                <a:solidFill>
                  <a:schemeClr val="bg1"/>
                </a:solidFill>
              </a:rPr>
              <a:t>。可以看出</a:t>
            </a:r>
            <a:r>
              <a:rPr lang="zh-CN" altLang="en-US" sz="2400" dirty="0">
                <a:solidFill>
                  <a:schemeClr val="bg1"/>
                </a:solidFill>
              </a:rPr>
              <a:t>程序对图像左侧、中间、右侧的像素点都</a:t>
            </a:r>
            <a:r>
              <a:rPr lang="zh-CN" altLang="en-US" sz="2400" dirty="0" smtClean="0">
                <a:solidFill>
                  <a:schemeClr val="bg1"/>
                </a:solidFill>
              </a:rPr>
              <a:t>进行了</a:t>
            </a:r>
            <a:r>
              <a:rPr lang="zh-CN" altLang="en-US" sz="2400" dirty="0">
                <a:solidFill>
                  <a:schemeClr val="bg1"/>
                </a:solidFill>
              </a:rPr>
              <a:t>删减。</a:t>
            </a:r>
            <a:r>
              <a:rPr lang="zh-CN" altLang="en-US" sz="2400" dirty="0" smtClean="0">
                <a:solidFill>
                  <a:schemeClr val="bg1"/>
                </a:solidFill>
              </a:rPr>
              <a:t>除了右侧人脸头发左上角被删减后处理得不自然</a:t>
            </a:r>
            <a:r>
              <a:rPr lang="zh-CN" altLang="en-US" sz="2400" dirty="0">
                <a:solidFill>
                  <a:schemeClr val="bg1"/>
                </a:solidFill>
              </a:rPr>
              <a:t>外，效果还比较</a:t>
            </a:r>
            <a:r>
              <a:rPr lang="zh-CN" altLang="en-US" sz="2400" dirty="0" smtClean="0">
                <a:solidFill>
                  <a:schemeClr val="bg1"/>
                </a:solidFill>
              </a:rPr>
              <a:t>令人满意</a:t>
            </a:r>
            <a:r>
              <a:rPr lang="zh-CN" altLang="en-US" sz="2400" dirty="0">
                <a:solidFill>
                  <a:schemeClr val="bg1"/>
                </a:solidFill>
              </a:rPr>
              <a:t>。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01" y="2145678"/>
            <a:ext cx="9951258" cy="45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4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7914" y="-357396"/>
            <a:ext cx="255157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chemeClr val="bg1"/>
                </a:solidFill>
              </a:rPr>
              <a:t>3</a:t>
            </a:r>
            <a:endParaRPr lang="zh-CN" altLang="en-US" sz="49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5144" y="4137129"/>
            <a:ext cx="274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PART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72635" y="2108054"/>
            <a:ext cx="2737400" cy="3508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01259" y="3862165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论文</a:t>
            </a:r>
            <a:r>
              <a:rPr lang="zh-CN" altLang="en-US" sz="4800" dirty="0" smtClean="0">
                <a:solidFill>
                  <a:schemeClr val="bg1"/>
                </a:solidFill>
              </a:rPr>
              <a:t>复现</a:t>
            </a:r>
            <a:r>
              <a:rPr lang="zh-CN" altLang="en-US" sz="4800" dirty="0">
                <a:solidFill>
                  <a:schemeClr val="bg1"/>
                </a:solidFill>
              </a:rPr>
              <a:t>存在</a:t>
            </a:r>
            <a:r>
              <a:rPr lang="zh-CN" altLang="en-US" sz="4800" dirty="0" smtClean="0">
                <a:solidFill>
                  <a:schemeClr val="bg1"/>
                </a:solidFill>
              </a:rPr>
              <a:t>的</a:t>
            </a:r>
            <a:r>
              <a:rPr lang="zh-CN" altLang="en-US" sz="4800" dirty="0">
                <a:solidFill>
                  <a:schemeClr val="bg1"/>
                </a:solidFill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3718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6640" y="329244"/>
            <a:ext cx="6120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存在的问题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926" y="1096352"/>
            <a:ext cx="11004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使用泰</a:t>
            </a:r>
            <a:r>
              <a:rPr lang="zh-CN" altLang="en-US" sz="2400" dirty="0">
                <a:solidFill>
                  <a:schemeClr val="bg1"/>
                </a:solidFill>
              </a:rPr>
              <a:t>姬陵图片来查看运行效果，</a:t>
            </a:r>
            <a:r>
              <a:rPr lang="zh-CN" altLang="en-US" sz="2400" dirty="0" smtClean="0">
                <a:solidFill>
                  <a:schemeClr val="bg1"/>
                </a:solidFill>
              </a:rPr>
              <a:t>删除20 </a:t>
            </a:r>
            <a:r>
              <a:rPr lang="zh-CN" altLang="en-US" sz="2400" dirty="0">
                <a:solidFill>
                  <a:schemeClr val="bg1"/>
                </a:solidFill>
              </a:rPr>
              <a:t>列像素点的效果还比较令人满意。但是当删除列数增加时，缩小</a:t>
            </a:r>
            <a:r>
              <a:rPr lang="zh-CN" altLang="en-US" sz="2400" dirty="0" smtClean="0">
                <a:solidFill>
                  <a:schemeClr val="bg1"/>
                </a:solidFill>
              </a:rPr>
              <a:t>效果</a:t>
            </a:r>
            <a:r>
              <a:rPr lang="zh-CN" altLang="en-US" sz="2400" dirty="0">
                <a:solidFill>
                  <a:schemeClr val="bg1"/>
                </a:solidFill>
              </a:rPr>
              <a:t>不符合预期。如</a:t>
            </a:r>
            <a:r>
              <a:rPr lang="zh-CN" altLang="en-US" sz="2400" dirty="0" smtClean="0">
                <a:solidFill>
                  <a:schemeClr val="bg1"/>
                </a:solidFill>
              </a:rPr>
              <a:t>图所</a:t>
            </a:r>
            <a:r>
              <a:rPr lang="zh-CN" altLang="en-US" sz="2400" dirty="0">
                <a:solidFill>
                  <a:schemeClr val="bg1"/>
                </a:solidFill>
              </a:rPr>
              <a:t>示，程序运行结果出现顾左不顾右的</a:t>
            </a:r>
            <a:r>
              <a:rPr lang="zh-CN" altLang="en-US" sz="2400" dirty="0" smtClean="0">
                <a:solidFill>
                  <a:schemeClr val="bg1"/>
                </a:solidFill>
              </a:rPr>
              <a:t>现象（</a:t>
            </a:r>
            <a:r>
              <a:rPr lang="zh-CN" altLang="en-US" sz="2400" dirty="0">
                <a:solidFill>
                  <a:schemeClr val="bg1"/>
                </a:solidFill>
              </a:rPr>
              <a:t>右边柱子之间的蓝天本应也被删除几列像素点）。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1" y="2385391"/>
            <a:ext cx="10659699" cy="40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7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论文复现成果评估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33"/>
          <a:stretch/>
        </p:blipFill>
        <p:spPr>
          <a:xfrm>
            <a:off x="589724" y="1444373"/>
            <a:ext cx="4007556" cy="4922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6121" y="1994744"/>
            <a:ext cx="630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现在</a:t>
            </a:r>
            <a:r>
              <a:rPr lang="zh-CN" altLang="en-US" sz="2000" dirty="0"/>
              <a:t>实现的程序鲁棒性不够好，对一些图片的缩小效果并不能</a:t>
            </a:r>
            <a:r>
              <a:rPr lang="zh-CN" altLang="en-US" sz="2000" dirty="0" smtClean="0"/>
              <a:t>令人</a:t>
            </a:r>
            <a:r>
              <a:rPr lang="zh-CN" altLang="en-US" sz="2000" dirty="0"/>
              <a:t>满意。</a:t>
            </a:r>
            <a:endParaRPr lang="zh-CN" altLang="en-US" sz="2000" dirty="0">
              <a:solidFill>
                <a:srgbClr val="220911"/>
              </a:solidFill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6121" y="4868556"/>
            <a:ext cx="6203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在编写 </a:t>
            </a:r>
            <a:r>
              <a:rPr lang="en-US" altLang="zh-CN" sz="2000" dirty="0"/>
              <a:t>MATLAB </a:t>
            </a:r>
            <a:r>
              <a:rPr lang="zh-CN" altLang="en-US" sz="2000" dirty="0" smtClean="0"/>
              <a:t>程序</a:t>
            </a:r>
            <a:r>
              <a:rPr lang="zh-CN" altLang="en-US" sz="2000" dirty="0"/>
              <a:t>的时候，求图像微分的方法没有理解透彻，应该是用到了 </a:t>
            </a:r>
            <a:r>
              <a:rPr lang="en-US" altLang="zh-CN" sz="2000" dirty="0" smtClean="0"/>
              <a:t>Sobel</a:t>
            </a:r>
            <a:r>
              <a:rPr lang="zh-CN" altLang="en-US" sz="2000" dirty="0" smtClean="0"/>
              <a:t>算子</a:t>
            </a:r>
            <a:r>
              <a:rPr lang="zh-CN" altLang="en-US" sz="2000" dirty="0"/>
              <a:t>或者 </a:t>
            </a:r>
            <a:r>
              <a:rPr lang="en-US" altLang="zh-CN" sz="2000" dirty="0"/>
              <a:t>Prewitt </a:t>
            </a:r>
            <a:r>
              <a:rPr lang="zh-CN" altLang="en-US" sz="2000" dirty="0"/>
              <a:t>算子之类的，用差分代替微分求图像偏导。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39948" y="3442267"/>
            <a:ext cx="5176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程序</a:t>
            </a:r>
            <a:r>
              <a:rPr lang="zh-CN" altLang="en-US" sz="2000" dirty="0"/>
              <a:t>的功能还不够完善，还可以添加横向删减</a:t>
            </a:r>
            <a:r>
              <a:rPr lang="zh-CN" altLang="en-US" sz="2000" dirty="0" smtClean="0"/>
              <a:t>像素</a:t>
            </a:r>
            <a:r>
              <a:rPr lang="zh-CN" altLang="en-US" sz="2000" dirty="0"/>
              <a:t>、横纵向增加像素、增删后均值化处理等功能。</a:t>
            </a: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5559552" y="4373570"/>
            <a:ext cx="268830" cy="494986"/>
          </a:xfrm>
          <a:custGeom>
            <a:avLst/>
            <a:gdLst>
              <a:gd name="T0" fmla="*/ 53 w 126"/>
              <a:gd name="T1" fmla="*/ 0 h 232"/>
              <a:gd name="T2" fmla="*/ 114 w 126"/>
              <a:gd name="T3" fmla="*/ 0 h 232"/>
              <a:gd name="T4" fmla="*/ 114 w 126"/>
              <a:gd name="T5" fmla="*/ 37 h 232"/>
              <a:gd name="T6" fmla="*/ 101 w 126"/>
              <a:gd name="T7" fmla="*/ 37 h 232"/>
              <a:gd name="T8" fmla="*/ 126 w 126"/>
              <a:gd name="T9" fmla="*/ 191 h 232"/>
              <a:gd name="T10" fmla="*/ 85 w 126"/>
              <a:gd name="T11" fmla="*/ 232 h 232"/>
              <a:gd name="T12" fmla="*/ 40 w 126"/>
              <a:gd name="T13" fmla="*/ 193 h 232"/>
              <a:gd name="T14" fmla="*/ 55 w 126"/>
              <a:gd name="T15" fmla="*/ 108 h 232"/>
              <a:gd name="T16" fmla="*/ 10 w 126"/>
              <a:gd name="T17" fmla="*/ 147 h 232"/>
              <a:gd name="T18" fmla="*/ 0 w 126"/>
              <a:gd name="T19" fmla="*/ 130 h 232"/>
              <a:gd name="T20" fmla="*/ 61 w 126"/>
              <a:gd name="T21" fmla="*/ 65 h 232"/>
              <a:gd name="T22" fmla="*/ 65 w 126"/>
              <a:gd name="T23" fmla="*/ 37 h 232"/>
              <a:gd name="T24" fmla="*/ 53 w 126"/>
              <a:gd name="T25" fmla="*/ 37 h 232"/>
              <a:gd name="T26" fmla="*/ 53 w 126"/>
              <a:gd name="T27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232">
                <a:moveTo>
                  <a:pt x="53" y="0"/>
                </a:moveTo>
                <a:lnTo>
                  <a:pt x="114" y="0"/>
                </a:lnTo>
                <a:lnTo>
                  <a:pt x="114" y="37"/>
                </a:lnTo>
                <a:lnTo>
                  <a:pt x="101" y="37"/>
                </a:lnTo>
                <a:lnTo>
                  <a:pt x="126" y="191"/>
                </a:lnTo>
                <a:lnTo>
                  <a:pt x="85" y="232"/>
                </a:lnTo>
                <a:lnTo>
                  <a:pt x="40" y="193"/>
                </a:lnTo>
                <a:lnTo>
                  <a:pt x="55" y="108"/>
                </a:lnTo>
                <a:lnTo>
                  <a:pt x="10" y="147"/>
                </a:lnTo>
                <a:lnTo>
                  <a:pt x="0" y="130"/>
                </a:lnTo>
                <a:lnTo>
                  <a:pt x="61" y="65"/>
                </a:lnTo>
                <a:lnTo>
                  <a:pt x="65" y="37"/>
                </a:lnTo>
                <a:lnTo>
                  <a:pt x="53" y="37"/>
                </a:lnTo>
                <a:lnTo>
                  <a:pt x="53" y="0"/>
                </a:lnTo>
                <a:close/>
              </a:path>
            </a:pathLst>
          </a:custGeom>
          <a:solidFill>
            <a:srgbClr val="22091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4"/>
          <p:cNvSpPr>
            <a:spLocks noEditPoints="1"/>
          </p:cNvSpPr>
          <p:nvPr/>
        </p:nvSpPr>
        <p:spPr bwMode="auto">
          <a:xfrm>
            <a:off x="5384227" y="1536059"/>
            <a:ext cx="350651" cy="520588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rgbClr val="22091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6697791" y="2989953"/>
            <a:ext cx="473650" cy="452314"/>
          </a:xfrm>
          <a:custGeom>
            <a:avLst/>
            <a:gdLst>
              <a:gd name="T0" fmla="*/ 86 w 109"/>
              <a:gd name="T1" fmla="*/ 10 h 104"/>
              <a:gd name="T2" fmla="*/ 94 w 109"/>
              <a:gd name="T3" fmla="*/ 46 h 104"/>
              <a:gd name="T4" fmla="*/ 83 w 109"/>
              <a:gd name="T5" fmla="*/ 58 h 104"/>
              <a:gd name="T6" fmla="*/ 82 w 109"/>
              <a:gd name="T7" fmla="*/ 53 h 104"/>
              <a:gd name="T8" fmla="*/ 85 w 109"/>
              <a:gd name="T9" fmla="*/ 47 h 104"/>
              <a:gd name="T10" fmla="*/ 77 w 109"/>
              <a:gd name="T11" fmla="*/ 51 h 104"/>
              <a:gd name="T12" fmla="*/ 38 w 109"/>
              <a:gd name="T13" fmla="*/ 47 h 104"/>
              <a:gd name="T14" fmla="*/ 39 w 109"/>
              <a:gd name="T15" fmla="*/ 51 h 104"/>
              <a:gd name="T16" fmla="*/ 28 w 109"/>
              <a:gd name="T17" fmla="*/ 34 h 104"/>
              <a:gd name="T18" fmla="*/ 62 w 109"/>
              <a:gd name="T19" fmla="*/ 0 h 104"/>
              <a:gd name="T20" fmla="*/ 37 w 109"/>
              <a:gd name="T21" fmla="*/ 103 h 104"/>
              <a:gd name="T22" fmla="*/ 88 w 109"/>
              <a:gd name="T23" fmla="*/ 84 h 104"/>
              <a:gd name="T24" fmla="*/ 98 w 109"/>
              <a:gd name="T25" fmla="*/ 51 h 104"/>
              <a:gd name="T26" fmla="*/ 49 w 109"/>
              <a:gd name="T27" fmla="*/ 67 h 104"/>
              <a:gd name="T28" fmla="*/ 77 w 109"/>
              <a:gd name="T29" fmla="*/ 58 h 104"/>
              <a:gd name="T30" fmla="*/ 90 w 109"/>
              <a:gd name="T31" fmla="*/ 35 h 104"/>
              <a:gd name="T32" fmla="*/ 79 w 109"/>
              <a:gd name="T33" fmla="*/ 43 h 104"/>
              <a:gd name="T34" fmla="*/ 90 w 109"/>
              <a:gd name="T35" fmla="*/ 35 h 104"/>
              <a:gd name="T36" fmla="*/ 64 w 109"/>
              <a:gd name="T37" fmla="*/ 35 h 104"/>
              <a:gd name="T38" fmla="*/ 73 w 109"/>
              <a:gd name="T39" fmla="*/ 45 h 104"/>
              <a:gd name="T40" fmla="*/ 59 w 109"/>
              <a:gd name="T41" fmla="*/ 35 h 104"/>
              <a:gd name="T42" fmla="*/ 51 w 109"/>
              <a:gd name="T43" fmla="*/ 45 h 104"/>
              <a:gd name="T44" fmla="*/ 59 w 109"/>
              <a:gd name="T45" fmla="*/ 35 h 104"/>
              <a:gd name="T46" fmla="*/ 34 w 109"/>
              <a:gd name="T47" fmla="*/ 35 h 104"/>
              <a:gd name="T48" fmla="*/ 44 w 109"/>
              <a:gd name="T49" fmla="*/ 43 h 104"/>
              <a:gd name="T50" fmla="*/ 35 w 109"/>
              <a:gd name="T51" fmla="*/ 30 h 104"/>
              <a:gd name="T52" fmla="*/ 44 w 109"/>
              <a:gd name="T53" fmla="*/ 24 h 104"/>
              <a:gd name="T54" fmla="*/ 35 w 109"/>
              <a:gd name="T55" fmla="*/ 30 h 104"/>
              <a:gd name="T56" fmla="*/ 59 w 109"/>
              <a:gd name="T57" fmla="*/ 30 h 104"/>
              <a:gd name="T58" fmla="*/ 51 w 109"/>
              <a:gd name="T59" fmla="*/ 22 h 104"/>
              <a:gd name="T60" fmla="*/ 64 w 109"/>
              <a:gd name="T61" fmla="*/ 30 h 104"/>
              <a:gd name="T62" fmla="*/ 73 w 109"/>
              <a:gd name="T63" fmla="*/ 22 h 104"/>
              <a:gd name="T64" fmla="*/ 64 w 109"/>
              <a:gd name="T65" fmla="*/ 30 h 104"/>
              <a:gd name="T66" fmla="*/ 89 w 109"/>
              <a:gd name="T67" fmla="*/ 30 h 104"/>
              <a:gd name="T68" fmla="*/ 79 w 109"/>
              <a:gd name="T69" fmla="*/ 24 h 104"/>
              <a:gd name="T70" fmla="*/ 64 w 109"/>
              <a:gd name="T71" fmla="*/ 6 h 104"/>
              <a:gd name="T72" fmla="*/ 71 w 109"/>
              <a:gd name="T73" fmla="*/ 16 h 104"/>
              <a:gd name="T74" fmla="*/ 64 w 109"/>
              <a:gd name="T75" fmla="*/ 6 h 104"/>
              <a:gd name="T76" fmla="*/ 59 w 109"/>
              <a:gd name="T77" fmla="*/ 6 h 104"/>
              <a:gd name="T78" fmla="*/ 52 w 109"/>
              <a:gd name="T79" fmla="*/ 16 h 104"/>
              <a:gd name="T80" fmla="*/ 46 w 109"/>
              <a:gd name="T81" fmla="*/ 17 h 104"/>
              <a:gd name="T82" fmla="*/ 50 w 109"/>
              <a:gd name="T83" fmla="*/ 8 h 104"/>
              <a:gd name="T84" fmla="*/ 36 w 109"/>
              <a:gd name="T85" fmla="*/ 21 h 104"/>
              <a:gd name="T86" fmla="*/ 46 w 109"/>
              <a:gd name="T87" fmla="*/ 17 h 104"/>
              <a:gd name="T88" fmla="*/ 75 w 109"/>
              <a:gd name="T89" fmla="*/ 10 h 104"/>
              <a:gd name="T90" fmla="*/ 85 w 109"/>
              <a:gd name="T91" fmla="*/ 20 h 104"/>
              <a:gd name="T92" fmla="*/ 82 w 109"/>
              <a:gd name="T93" fmla="*/ 1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9" h="104">
                <a:moveTo>
                  <a:pt x="62" y="0"/>
                </a:moveTo>
                <a:cubicBezTo>
                  <a:pt x="71" y="0"/>
                  <a:pt x="80" y="3"/>
                  <a:pt x="86" y="10"/>
                </a:cubicBezTo>
                <a:cubicBezTo>
                  <a:pt x="92" y="16"/>
                  <a:pt x="96" y="24"/>
                  <a:pt x="96" y="34"/>
                </a:cubicBezTo>
                <a:cubicBezTo>
                  <a:pt x="96" y="38"/>
                  <a:pt x="95" y="42"/>
                  <a:pt x="94" y="46"/>
                </a:cubicBezTo>
                <a:cubicBezTo>
                  <a:pt x="92" y="48"/>
                  <a:pt x="92" y="48"/>
                  <a:pt x="92" y="48"/>
                </a:cubicBezTo>
                <a:cubicBezTo>
                  <a:pt x="89" y="52"/>
                  <a:pt x="86" y="56"/>
                  <a:pt x="83" y="58"/>
                </a:cubicBezTo>
                <a:cubicBezTo>
                  <a:pt x="83" y="53"/>
                  <a:pt x="83" y="53"/>
                  <a:pt x="83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4" y="51"/>
                  <a:pt x="86" y="49"/>
                  <a:pt x="87" y="46"/>
                </a:cubicBezTo>
                <a:cubicBezTo>
                  <a:pt x="86" y="46"/>
                  <a:pt x="86" y="47"/>
                  <a:pt x="85" y="47"/>
                </a:cubicBezTo>
                <a:cubicBezTo>
                  <a:pt x="83" y="48"/>
                  <a:pt x="80" y="49"/>
                  <a:pt x="78" y="50"/>
                </a:cubicBezTo>
                <a:cubicBezTo>
                  <a:pt x="78" y="50"/>
                  <a:pt x="77" y="51"/>
                  <a:pt x="77" y="51"/>
                </a:cubicBezTo>
                <a:cubicBezTo>
                  <a:pt x="65" y="47"/>
                  <a:pt x="54" y="47"/>
                  <a:pt x="44" y="49"/>
                </a:cubicBezTo>
                <a:cubicBezTo>
                  <a:pt x="42" y="49"/>
                  <a:pt x="40" y="48"/>
                  <a:pt x="38" y="47"/>
                </a:cubicBezTo>
                <a:cubicBezTo>
                  <a:pt x="38" y="47"/>
                  <a:pt x="37" y="46"/>
                  <a:pt x="36" y="46"/>
                </a:cubicBezTo>
                <a:cubicBezTo>
                  <a:pt x="37" y="48"/>
                  <a:pt x="38" y="49"/>
                  <a:pt x="39" y="51"/>
                </a:cubicBezTo>
                <a:cubicBezTo>
                  <a:pt x="38" y="52"/>
                  <a:pt x="36" y="52"/>
                  <a:pt x="34" y="53"/>
                </a:cubicBezTo>
                <a:cubicBezTo>
                  <a:pt x="30" y="48"/>
                  <a:pt x="28" y="41"/>
                  <a:pt x="28" y="34"/>
                </a:cubicBezTo>
                <a:cubicBezTo>
                  <a:pt x="28" y="24"/>
                  <a:pt x="31" y="16"/>
                  <a:pt x="38" y="10"/>
                </a:cubicBezTo>
                <a:cubicBezTo>
                  <a:pt x="44" y="3"/>
                  <a:pt x="52" y="0"/>
                  <a:pt x="62" y="0"/>
                </a:cubicBezTo>
                <a:close/>
                <a:moveTo>
                  <a:pt x="0" y="104"/>
                </a:moveTo>
                <a:cubicBezTo>
                  <a:pt x="37" y="103"/>
                  <a:pt x="37" y="103"/>
                  <a:pt x="37" y="103"/>
                </a:cubicBezTo>
                <a:cubicBezTo>
                  <a:pt x="42" y="86"/>
                  <a:pt x="42" y="86"/>
                  <a:pt x="42" y="86"/>
                </a:cubicBezTo>
                <a:cubicBezTo>
                  <a:pt x="88" y="84"/>
                  <a:pt x="88" y="84"/>
                  <a:pt x="88" y="84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98" y="51"/>
                  <a:pt x="98" y="51"/>
                  <a:pt x="98" y="51"/>
                </a:cubicBezTo>
                <a:cubicBezTo>
                  <a:pt x="83" y="72"/>
                  <a:pt x="70" y="74"/>
                  <a:pt x="49" y="68"/>
                </a:cubicBezTo>
                <a:cubicBezTo>
                  <a:pt x="49" y="67"/>
                  <a:pt x="49" y="67"/>
                  <a:pt x="49" y="67"/>
                </a:cubicBezTo>
                <a:cubicBezTo>
                  <a:pt x="66" y="70"/>
                  <a:pt x="73" y="68"/>
                  <a:pt x="77" y="64"/>
                </a:cubicBezTo>
                <a:cubicBezTo>
                  <a:pt x="77" y="58"/>
                  <a:pt x="77" y="58"/>
                  <a:pt x="77" y="58"/>
                </a:cubicBezTo>
                <a:cubicBezTo>
                  <a:pt x="38" y="44"/>
                  <a:pt x="15" y="73"/>
                  <a:pt x="0" y="104"/>
                </a:cubicBezTo>
                <a:close/>
                <a:moveTo>
                  <a:pt x="90" y="35"/>
                </a:moveTo>
                <a:cubicBezTo>
                  <a:pt x="80" y="35"/>
                  <a:pt x="80" y="35"/>
                  <a:pt x="80" y="35"/>
                </a:cubicBezTo>
                <a:cubicBezTo>
                  <a:pt x="80" y="38"/>
                  <a:pt x="80" y="41"/>
                  <a:pt x="79" y="43"/>
                </a:cubicBezTo>
                <a:cubicBezTo>
                  <a:pt x="80" y="43"/>
                  <a:pt x="81" y="42"/>
                  <a:pt x="83" y="42"/>
                </a:cubicBezTo>
                <a:cubicBezTo>
                  <a:pt x="86" y="40"/>
                  <a:pt x="89" y="38"/>
                  <a:pt x="90" y="35"/>
                </a:cubicBezTo>
                <a:close/>
                <a:moveTo>
                  <a:pt x="74" y="35"/>
                </a:moveTo>
                <a:cubicBezTo>
                  <a:pt x="64" y="35"/>
                  <a:pt x="64" y="35"/>
                  <a:pt x="64" y="35"/>
                </a:cubicBezTo>
                <a:cubicBezTo>
                  <a:pt x="64" y="46"/>
                  <a:pt x="64" y="46"/>
                  <a:pt x="64" y="46"/>
                </a:cubicBezTo>
                <a:cubicBezTo>
                  <a:pt x="67" y="46"/>
                  <a:pt x="70" y="46"/>
                  <a:pt x="73" y="45"/>
                </a:cubicBezTo>
                <a:cubicBezTo>
                  <a:pt x="74" y="42"/>
                  <a:pt x="74" y="39"/>
                  <a:pt x="74" y="35"/>
                </a:cubicBezTo>
                <a:close/>
                <a:moveTo>
                  <a:pt x="59" y="35"/>
                </a:moveTo>
                <a:cubicBezTo>
                  <a:pt x="50" y="35"/>
                  <a:pt x="50" y="35"/>
                  <a:pt x="50" y="35"/>
                </a:cubicBezTo>
                <a:cubicBezTo>
                  <a:pt x="50" y="39"/>
                  <a:pt x="50" y="42"/>
                  <a:pt x="51" y="45"/>
                </a:cubicBezTo>
                <a:cubicBezTo>
                  <a:pt x="53" y="46"/>
                  <a:pt x="56" y="46"/>
                  <a:pt x="59" y="46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4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5" y="38"/>
                  <a:pt x="37" y="40"/>
                  <a:pt x="41" y="42"/>
                </a:cubicBezTo>
                <a:cubicBezTo>
                  <a:pt x="42" y="42"/>
                  <a:pt x="43" y="43"/>
                  <a:pt x="44" y="43"/>
                </a:cubicBezTo>
                <a:cubicBezTo>
                  <a:pt x="44" y="41"/>
                  <a:pt x="44" y="38"/>
                  <a:pt x="44" y="35"/>
                </a:cubicBezTo>
                <a:close/>
                <a:moveTo>
                  <a:pt x="35" y="30"/>
                </a:moveTo>
                <a:cubicBezTo>
                  <a:pt x="44" y="30"/>
                  <a:pt x="44" y="30"/>
                  <a:pt x="44" y="30"/>
                </a:cubicBezTo>
                <a:cubicBezTo>
                  <a:pt x="44" y="28"/>
                  <a:pt x="44" y="26"/>
                  <a:pt x="44" y="24"/>
                </a:cubicBezTo>
                <a:cubicBezTo>
                  <a:pt x="43" y="24"/>
                  <a:pt x="42" y="25"/>
                  <a:pt x="41" y="25"/>
                </a:cubicBezTo>
                <a:cubicBezTo>
                  <a:pt x="38" y="27"/>
                  <a:pt x="36" y="28"/>
                  <a:pt x="35" y="30"/>
                </a:cubicBezTo>
                <a:close/>
                <a:moveTo>
                  <a:pt x="50" y="30"/>
                </a:moveTo>
                <a:cubicBezTo>
                  <a:pt x="59" y="30"/>
                  <a:pt x="59" y="30"/>
                  <a:pt x="59" y="30"/>
                </a:cubicBezTo>
                <a:cubicBezTo>
                  <a:pt x="59" y="21"/>
                  <a:pt x="59" y="21"/>
                  <a:pt x="59" y="21"/>
                </a:cubicBezTo>
                <a:cubicBezTo>
                  <a:pt x="56" y="21"/>
                  <a:pt x="53" y="22"/>
                  <a:pt x="51" y="22"/>
                </a:cubicBezTo>
                <a:cubicBezTo>
                  <a:pt x="50" y="25"/>
                  <a:pt x="50" y="27"/>
                  <a:pt x="50" y="30"/>
                </a:cubicBezTo>
                <a:close/>
                <a:moveTo>
                  <a:pt x="64" y="30"/>
                </a:moveTo>
                <a:cubicBezTo>
                  <a:pt x="74" y="30"/>
                  <a:pt x="74" y="30"/>
                  <a:pt x="74" y="30"/>
                </a:cubicBezTo>
                <a:cubicBezTo>
                  <a:pt x="74" y="27"/>
                  <a:pt x="73" y="25"/>
                  <a:pt x="73" y="22"/>
                </a:cubicBezTo>
                <a:cubicBezTo>
                  <a:pt x="70" y="22"/>
                  <a:pt x="67" y="21"/>
                  <a:pt x="64" y="21"/>
                </a:cubicBezTo>
                <a:cubicBezTo>
                  <a:pt x="64" y="30"/>
                  <a:pt x="64" y="30"/>
                  <a:pt x="64" y="30"/>
                </a:cubicBezTo>
                <a:close/>
                <a:moveTo>
                  <a:pt x="80" y="30"/>
                </a:moveTo>
                <a:cubicBezTo>
                  <a:pt x="89" y="30"/>
                  <a:pt x="89" y="30"/>
                  <a:pt x="89" y="30"/>
                </a:cubicBezTo>
                <a:cubicBezTo>
                  <a:pt x="87" y="28"/>
                  <a:pt x="85" y="27"/>
                  <a:pt x="83" y="25"/>
                </a:cubicBezTo>
                <a:cubicBezTo>
                  <a:pt x="81" y="25"/>
                  <a:pt x="80" y="24"/>
                  <a:pt x="79" y="24"/>
                </a:cubicBezTo>
                <a:cubicBezTo>
                  <a:pt x="79" y="26"/>
                  <a:pt x="80" y="28"/>
                  <a:pt x="80" y="30"/>
                </a:cubicBezTo>
                <a:close/>
                <a:moveTo>
                  <a:pt x="64" y="6"/>
                </a:moveTo>
                <a:cubicBezTo>
                  <a:pt x="64" y="15"/>
                  <a:pt x="64" y="15"/>
                  <a:pt x="64" y="15"/>
                </a:cubicBezTo>
                <a:cubicBezTo>
                  <a:pt x="67" y="15"/>
                  <a:pt x="69" y="16"/>
                  <a:pt x="71" y="16"/>
                </a:cubicBezTo>
                <a:cubicBezTo>
                  <a:pt x="71" y="15"/>
                  <a:pt x="70" y="14"/>
                  <a:pt x="70" y="13"/>
                </a:cubicBezTo>
                <a:cubicBezTo>
                  <a:pt x="68" y="10"/>
                  <a:pt x="66" y="7"/>
                  <a:pt x="64" y="6"/>
                </a:cubicBezTo>
                <a:close/>
                <a:moveTo>
                  <a:pt x="59" y="15"/>
                </a:moveTo>
                <a:cubicBezTo>
                  <a:pt x="59" y="6"/>
                  <a:pt x="59" y="6"/>
                  <a:pt x="59" y="6"/>
                </a:cubicBezTo>
                <a:cubicBezTo>
                  <a:pt x="57" y="7"/>
                  <a:pt x="55" y="10"/>
                  <a:pt x="54" y="13"/>
                </a:cubicBezTo>
                <a:cubicBezTo>
                  <a:pt x="53" y="14"/>
                  <a:pt x="53" y="15"/>
                  <a:pt x="52" y="16"/>
                </a:cubicBezTo>
                <a:cubicBezTo>
                  <a:pt x="55" y="16"/>
                  <a:pt x="57" y="15"/>
                  <a:pt x="59" y="15"/>
                </a:cubicBezTo>
                <a:close/>
                <a:moveTo>
                  <a:pt x="46" y="17"/>
                </a:moveTo>
                <a:cubicBezTo>
                  <a:pt x="46" y="15"/>
                  <a:pt x="47" y="12"/>
                  <a:pt x="48" y="10"/>
                </a:cubicBezTo>
                <a:cubicBezTo>
                  <a:pt x="49" y="10"/>
                  <a:pt x="49" y="9"/>
                  <a:pt x="50" y="8"/>
                </a:cubicBezTo>
                <a:cubicBezTo>
                  <a:pt x="47" y="10"/>
                  <a:pt x="44" y="11"/>
                  <a:pt x="42" y="14"/>
                </a:cubicBezTo>
                <a:cubicBezTo>
                  <a:pt x="40" y="16"/>
                  <a:pt x="38" y="18"/>
                  <a:pt x="36" y="21"/>
                </a:cubicBezTo>
                <a:cubicBezTo>
                  <a:pt x="37" y="21"/>
                  <a:pt x="38" y="20"/>
                  <a:pt x="38" y="20"/>
                </a:cubicBezTo>
                <a:cubicBezTo>
                  <a:pt x="41" y="19"/>
                  <a:pt x="43" y="18"/>
                  <a:pt x="46" y="17"/>
                </a:cubicBezTo>
                <a:close/>
                <a:moveTo>
                  <a:pt x="74" y="8"/>
                </a:moveTo>
                <a:cubicBezTo>
                  <a:pt x="74" y="9"/>
                  <a:pt x="75" y="10"/>
                  <a:pt x="75" y="10"/>
                </a:cubicBezTo>
                <a:cubicBezTo>
                  <a:pt x="76" y="12"/>
                  <a:pt x="77" y="15"/>
                  <a:pt x="78" y="17"/>
                </a:cubicBezTo>
                <a:cubicBezTo>
                  <a:pt x="80" y="18"/>
                  <a:pt x="83" y="19"/>
                  <a:pt x="85" y="20"/>
                </a:cubicBezTo>
                <a:cubicBezTo>
                  <a:pt x="86" y="20"/>
                  <a:pt x="86" y="21"/>
                  <a:pt x="87" y="21"/>
                </a:cubicBezTo>
                <a:cubicBezTo>
                  <a:pt x="86" y="18"/>
                  <a:pt x="84" y="16"/>
                  <a:pt x="82" y="14"/>
                </a:cubicBezTo>
                <a:cubicBezTo>
                  <a:pt x="79" y="11"/>
                  <a:pt x="77" y="10"/>
                  <a:pt x="74" y="8"/>
                </a:cubicBezTo>
                <a:close/>
              </a:path>
            </a:pathLst>
          </a:custGeom>
          <a:solidFill>
            <a:srgbClr val="22091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32546" y="2590529"/>
            <a:ext cx="5707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</a:rPr>
              <a:t>THANK YOU 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8075" y="6131478"/>
            <a:ext cx="341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21951432   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张楚润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62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9964" y="1490008"/>
            <a:ext cx="274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</a:rPr>
              <a:t>目录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2477" y="2844225"/>
            <a:ext cx="537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一、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研究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背景和基本思想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2477" y="3577264"/>
            <a:ext cx="537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二、论文提出的解决方案</a:t>
            </a:r>
            <a:endParaRPr lang="en-US" altLang="zh-CN" sz="32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2477" y="4310303"/>
            <a:ext cx="537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三、论文复现存在的问题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15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7914" y="-357396"/>
            <a:ext cx="2894886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 smtClean="0">
                <a:solidFill>
                  <a:schemeClr val="bg1"/>
                </a:solidFill>
              </a:rPr>
              <a:t>1</a:t>
            </a:r>
            <a:endParaRPr lang="zh-CN" altLang="en-US" sz="49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8614" y="4157008"/>
            <a:ext cx="274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PART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155800" y="2133600"/>
            <a:ext cx="2737400" cy="3508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97729" y="3446668"/>
            <a:ext cx="575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研究背景和基本思想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Seam Carving</a:t>
            </a:r>
            <a:r>
              <a:rPr lang="zh-CN" altLang="en-US" sz="3200" dirty="0" smtClean="0">
                <a:solidFill>
                  <a:schemeClr val="bg1"/>
                </a:solidFill>
              </a:rPr>
              <a:t>简介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593" y="924189"/>
            <a:ext cx="114559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34</a:t>
            </a:r>
            <a:r>
              <a:rPr lang="zh-CN" altLang="en-US" dirty="0"/>
              <a:t>届</a:t>
            </a:r>
            <a:r>
              <a:rPr lang="en-US" altLang="zh-CN" dirty="0"/>
              <a:t>SIGGRAPH 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数字图形学年会上，</a:t>
            </a:r>
            <a:r>
              <a:rPr lang="zh-CN" altLang="en-US" dirty="0"/>
              <a:t>以色列的两位教授</a:t>
            </a:r>
            <a:r>
              <a:rPr lang="en-US" altLang="zh-CN" dirty="0"/>
              <a:t>Shai </a:t>
            </a:r>
            <a:r>
              <a:rPr lang="en-US" altLang="zh-CN" dirty="0" err="1"/>
              <a:t>Avidan</a:t>
            </a:r>
            <a:r>
              <a:rPr lang="zh-CN" altLang="en-US" dirty="0"/>
              <a:t>和</a:t>
            </a:r>
            <a:r>
              <a:rPr lang="en-US" altLang="zh-CN" dirty="0"/>
              <a:t>Ariel Shamir</a:t>
            </a:r>
            <a:r>
              <a:rPr lang="zh-CN" altLang="en-US" dirty="0"/>
              <a:t>，展示</a:t>
            </a:r>
            <a:r>
              <a:rPr lang="zh-CN" altLang="en-US" dirty="0" smtClean="0"/>
              <a:t>了</a:t>
            </a:r>
            <a:r>
              <a:rPr lang="en-US" altLang="zh-CN" dirty="0" smtClean="0"/>
              <a:t>Seam Carving</a:t>
            </a:r>
            <a:r>
              <a:rPr lang="zh-CN" altLang="en-US" dirty="0" smtClean="0"/>
              <a:t>这种新</a:t>
            </a:r>
            <a:r>
              <a:rPr lang="zh-CN" altLang="en-US" dirty="0"/>
              <a:t>的缩放裁剪图像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Seam </a:t>
            </a:r>
            <a:r>
              <a:rPr lang="en-US" altLang="zh-CN" dirty="0" smtClean="0"/>
              <a:t>Carving</a:t>
            </a:r>
            <a:r>
              <a:rPr lang="zh-CN" altLang="en-US" dirty="0" smtClean="0"/>
              <a:t>算法能</a:t>
            </a:r>
            <a:r>
              <a:rPr lang="zh-CN" altLang="en-US" dirty="0"/>
              <a:t>计算出图像上的关键部分和不重要区域，从而使得随意改变一个图像的</a:t>
            </a:r>
            <a:r>
              <a:rPr lang="zh-CN" altLang="en-US" dirty="0" smtClean="0"/>
              <a:t>高宽比但</a:t>
            </a:r>
            <a:r>
              <a:rPr lang="zh-CN" altLang="en-US" dirty="0"/>
              <a:t>不会让内容变得扭曲成为可能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Seam </a:t>
            </a:r>
            <a:r>
              <a:rPr lang="en-US" altLang="zh-CN" dirty="0" smtClean="0"/>
              <a:t>Carving</a:t>
            </a:r>
            <a:r>
              <a:rPr lang="zh-CN" altLang="en-US" dirty="0" smtClean="0"/>
              <a:t>的</a:t>
            </a:r>
            <a:r>
              <a:rPr lang="zh-CN" altLang="en-US" dirty="0"/>
              <a:t>缝补</a:t>
            </a:r>
            <a:r>
              <a:rPr lang="zh-CN" altLang="en-US" dirty="0" smtClean="0"/>
              <a:t>算法</a:t>
            </a:r>
            <a:r>
              <a:rPr lang="zh-CN" altLang="en-US" dirty="0"/>
              <a:t>使得</a:t>
            </a:r>
            <a:r>
              <a:rPr lang="zh-CN" altLang="en-US" dirty="0" smtClean="0"/>
              <a:t>图片</a:t>
            </a:r>
            <a:r>
              <a:rPr lang="zh-CN" altLang="en-US" dirty="0"/>
              <a:t>缩放</a:t>
            </a:r>
            <a:r>
              <a:rPr lang="zh-CN" altLang="en-US" dirty="0" smtClean="0"/>
              <a:t>后可以仍然</a:t>
            </a:r>
            <a:r>
              <a:rPr lang="zh-CN" altLang="en-US" dirty="0"/>
              <a:t>维持整体的完整性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Seam Carving</a:t>
            </a:r>
            <a:r>
              <a:rPr lang="zh-CN" altLang="en-US" dirty="0"/>
              <a:t>可以将原本窄镜头的夕阳</a:t>
            </a:r>
            <a:r>
              <a:rPr lang="zh-CN" altLang="en-US" dirty="0" smtClean="0"/>
              <a:t>照片修改</a:t>
            </a:r>
            <a:r>
              <a:rPr lang="zh-CN" altLang="en-US" dirty="0"/>
              <a:t>成广角镜头的夕照</a:t>
            </a:r>
            <a:r>
              <a:rPr lang="zh-CN" altLang="en-US" dirty="0" smtClean="0"/>
              <a:t>，</a:t>
            </a:r>
            <a:r>
              <a:rPr lang="zh-CN" altLang="en-US" dirty="0"/>
              <a:t>而</a:t>
            </a:r>
            <a:r>
              <a:rPr lang="zh-CN" altLang="en-US" dirty="0" smtClean="0"/>
              <a:t>中心</a:t>
            </a:r>
            <a:r>
              <a:rPr lang="zh-CN" altLang="en-US" dirty="0"/>
              <a:t>主题的太阳不会</a:t>
            </a:r>
            <a:r>
              <a:rPr lang="zh-CN" altLang="en-US" dirty="0" smtClean="0"/>
              <a:t>因图片</a:t>
            </a:r>
            <a:r>
              <a:rPr lang="zh-CN" altLang="en-US" dirty="0"/>
              <a:t>拉宽而变形。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823"/>
          <a:stretch/>
        </p:blipFill>
        <p:spPr>
          <a:xfrm>
            <a:off x="949966" y="3677477"/>
            <a:ext cx="4925667" cy="29691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953" y="3677477"/>
            <a:ext cx="5115813" cy="29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3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25" y="2107584"/>
            <a:ext cx="5475433" cy="457859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46515" y="171450"/>
            <a:ext cx="58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研究背景和基本思想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739" y="970120"/>
            <a:ext cx="9007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背景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改变图像大小的传统方式是按比例缩放或者裁剪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缩放</a:t>
            </a:r>
            <a:r>
              <a:rPr lang="zh-CN" altLang="en-US" sz="2000" dirty="0"/>
              <a:t>时未</a:t>
            </a:r>
            <a:r>
              <a:rPr lang="zh-CN" altLang="en-US" sz="2000" dirty="0" smtClean="0"/>
              <a:t>按照原</a:t>
            </a:r>
            <a:r>
              <a:rPr lang="zh-CN" altLang="en-US" sz="2000" dirty="0"/>
              <a:t>比例会使得图像失真，裁剪则可能丢失位于边缘的重要信息。</a:t>
            </a:r>
            <a:endParaRPr lang="zh-CN" altLang="en-US" sz="2000" dirty="0">
              <a:solidFill>
                <a:srgbClr val="220911"/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5740" y="2794328"/>
            <a:ext cx="591670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基本思想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Seam Carving </a:t>
            </a:r>
            <a:r>
              <a:rPr lang="zh-CN" altLang="en-US" sz="2000" dirty="0"/>
              <a:t>算法针对于传统图像缩放算法存在的痛点应运而生</a:t>
            </a:r>
            <a:r>
              <a:rPr lang="en-US" altLang="zh-CN" sz="2000" dirty="0"/>
              <a:t>,</a:t>
            </a:r>
            <a:r>
              <a:rPr lang="zh-CN" altLang="en-US" sz="2000" dirty="0"/>
              <a:t>是一种基于内容感知的图像缩放算法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对于蓝天、湖水、草坪等图像背景来说，相邻区域像素点的颜色很相近，可以合理删减或增加背景的像素点来达到缩放图像的目的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Seam </a:t>
            </a:r>
            <a:r>
              <a:rPr lang="en-US" altLang="zh-CN" sz="2000" dirty="0" smtClean="0"/>
              <a:t>Carving</a:t>
            </a:r>
            <a:r>
              <a:rPr lang="zh-CN" altLang="en-US" sz="2000" dirty="0" smtClean="0"/>
              <a:t>能够</a:t>
            </a:r>
            <a:r>
              <a:rPr lang="zh-CN" altLang="en-US" sz="2000" dirty="0"/>
              <a:t>以水平和垂直两种方式简单地压缩和拉伸图片。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378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7914" y="-357396"/>
            <a:ext cx="2894886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00" dirty="0">
                <a:solidFill>
                  <a:schemeClr val="bg1"/>
                </a:solidFill>
              </a:rPr>
              <a:t>2</a:t>
            </a:r>
            <a:endParaRPr lang="zh-CN" altLang="en-US" sz="496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8614" y="4157008"/>
            <a:ext cx="274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</a:rPr>
              <a:t>PART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155800" y="2133600"/>
            <a:ext cx="2737400" cy="3508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97729" y="3446668"/>
            <a:ext cx="5691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论文提出的</a:t>
            </a:r>
            <a:r>
              <a:rPr lang="zh-CN" altLang="en-US" sz="4800" dirty="0">
                <a:solidFill>
                  <a:schemeClr val="bg1"/>
                </a:solidFill>
              </a:rPr>
              <a:t>解决方案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460889" y="1051275"/>
            <a:ext cx="11307041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&amp;quot"/>
              </a:rPr>
              <a:t>1、计算图像能量图 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&amp;quot"/>
              </a:rPr>
              <a:t>能量图一般是图像像素的梯度模值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&amp;quot"/>
              </a:rPr>
              <a:t>。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&amp;quot"/>
              </a:rPr>
              <a:t>为了简化计算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&amp;quot"/>
              </a:rPr>
              <a:t>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&amp;quot"/>
              </a:rPr>
              <a:t>可先转换成灰度图像，然后直接用x、y方向上的差分取绝对值</a:t>
            </a:r>
            <a:r>
              <a:rPr lang="zh-CN" altLang="en-US" dirty="0" smtClean="0">
                <a:solidFill>
                  <a:schemeClr val="bg1"/>
                </a:solidFill>
                <a:ea typeface="&amp;quot"/>
              </a:rPr>
              <a:t>后再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&amp;quot"/>
              </a:rPr>
              <a:t>相加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&amp;quot"/>
              </a:rPr>
              <a:t>。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&amp;quo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ea typeface="&amp;quot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ea typeface="&amp;quot"/>
              </a:rPr>
              <a:t>、寻找最小能量线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最小能量线指的是需要被移除的那一</a:t>
            </a:r>
            <a:r>
              <a:rPr lang="zh-CN" altLang="en-US" dirty="0" smtClean="0">
                <a:solidFill>
                  <a:schemeClr val="bg1"/>
                </a:solidFill>
              </a:rPr>
              <a:t>列。首先</a:t>
            </a:r>
            <a:r>
              <a:rPr lang="zh-CN" altLang="en-US" dirty="0">
                <a:solidFill>
                  <a:schemeClr val="bg1"/>
                </a:solidFill>
              </a:rPr>
              <a:t>需要以图像第一行或最后一行为开始行进行迭代</a:t>
            </a:r>
            <a:r>
              <a:rPr lang="zh-CN" altLang="en-US" dirty="0" smtClean="0">
                <a:solidFill>
                  <a:schemeClr val="bg1"/>
                </a:solidFill>
              </a:rPr>
              <a:t>。找出</a:t>
            </a:r>
            <a:r>
              <a:rPr lang="zh-CN" altLang="en-US" dirty="0">
                <a:solidFill>
                  <a:schemeClr val="bg1"/>
                </a:solidFill>
              </a:rPr>
              <a:t>最后一行需要被移除的像素点后，设其坐标为</a:t>
            </a:r>
            <a:r>
              <a:rPr lang="en-US" altLang="zh-CN" dirty="0">
                <a:solidFill>
                  <a:schemeClr val="bg1"/>
                </a:solidFill>
              </a:rPr>
              <a:t>P(</a:t>
            </a:r>
            <a:r>
              <a:rPr lang="en-US" altLang="zh-CN" dirty="0" err="1">
                <a:solidFill>
                  <a:schemeClr val="bg1"/>
                </a:solidFill>
              </a:rPr>
              <a:t>x,y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，然后往上一行寻找，寻找的点为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点的在</a:t>
            </a:r>
            <a:r>
              <a:rPr lang="en-US" altLang="zh-CN" dirty="0">
                <a:solidFill>
                  <a:schemeClr val="bg1"/>
                </a:solidFill>
              </a:rPr>
              <a:t>y-1</a:t>
            </a:r>
            <a:r>
              <a:rPr lang="zh-CN" altLang="en-US" dirty="0">
                <a:solidFill>
                  <a:schemeClr val="bg1"/>
                </a:solidFill>
              </a:rPr>
              <a:t>行中的三个相邻像素点中的能量最小值</a:t>
            </a:r>
            <a:r>
              <a:rPr lang="zh-CN" altLang="en-US" dirty="0" smtClean="0">
                <a:solidFill>
                  <a:schemeClr val="bg1"/>
                </a:solidFill>
              </a:rPr>
              <a:t>像素，也就是</a:t>
            </a:r>
            <a:r>
              <a:rPr lang="zh-CN" altLang="en-US" dirty="0">
                <a:solidFill>
                  <a:schemeClr val="bg1"/>
                </a:solidFill>
              </a:rPr>
              <a:t>寻找的坐标为</a:t>
            </a:r>
            <a:r>
              <a:rPr lang="en-US" altLang="zh-CN" dirty="0">
                <a:solidFill>
                  <a:schemeClr val="bg1"/>
                </a:solidFill>
              </a:rPr>
              <a:t>(x-1,y-1)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(x,y-1)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(x+1,y-1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0"/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0"/>
            <a:r>
              <a:rPr lang="en-US" altLang="zh-CN" sz="2000" b="1" dirty="0">
                <a:solidFill>
                  <a:schemeClr val="bg1"/>
                </a:solidFill>
                <a:ea typeface="&amp;quot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ea typeface="&amp;quot"/>
              </a:rPr>
              <a:t>、移除得到的最小能量线，让图片的宽度缩小一个像素</a:t>
            </a:r>
            <a:endParaRPr lang="en-US" altLang="zh-CN" sz="2000" b="1" dirty="0">
              <a:solidFill>
                <a:schemeClr val="bg1"/>
              </a:solidFill>
              <a:ea typeface="&amp;quot"/>
            </a:endParaRPr>
          </a:p>
          <a:p>
            <a:pPr lvl="0"/>
            <a:r>
              <a:rPr lang="zh-CN" altLang="en-US" dirty="0" smtClean="0">
                <a:solidFill>
                  <a:schemeClr val="bg1"/>
                </a:solidFill>
              </a:rPr>
              <a:t>移</a:t>
            </a:r>
            <a:r>
              <a:rPr lang="zh-CN" altLang="en-US" dirty="0">
                <a:solidFill>
                  <a:schemeClr val="bg1"/>
                </a:solidFill>
              </a:rPr>
              <a:t>除最小能量线，同时所有位于最小能量线右边的像素点左移一个单位，从而实现图像缩小宽度缩小一个单位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ea typeface="&amp;quot"/>
              </a:rPr>
              <a:t>备注：</a:t>
            </a:r>
            <a:endParaRPr lang="en-US" altLang="zh-CN" sz="2000" b="1" dirty="0">
              <a:solidFill>
                <a:schemeClr val="bg1"/>
              </a:solidFill>
              <a:ea typeface="&amp;qu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移</a:t>
            </a:r>
            <a:r>
              <a:rPr lang="zh-CN" altLang="en-US" dirty="0">
                <a:solidFill>
                  <a:schemeClr val="bg1"/>
                </a:solidFill>
              </a:rPr>
              <a:t>除的时候为了让图像看起来自然，需要在移除缝线的地方进行平均，假设移除坐标为</a:t>
            </a:r>
            <a:r>
              <a:rPr lang="en-US" altLang="zh-CN" dirty="0">
                <a:solidFill>
                  <a:schemeClr val="bg1"/>
                </a:solidFill>
              </a:rPr>
              <a:t>P(</a:t>
            </a:r>
            <a:r>
              <a:rPr lang="en-US" altLang="zh-CN" dirty="0" err="1">
                <a:solidFill>
                  <a:schemeClr val="bg1"/>
                </a:solidFill>
              </a:rPr>
              <a:t>x,y</a:t>
            </a:r>
            <a:r>
              <a:rPr lang="en-US" altLang="zh-CN" dirty="0">
                <a:solidFill>
                  <a:schemeClr val="bg1"/>
                </a:solidFill>
              </a:rPr>
              <a:t>),</a:t>
            </a:r>
            <a:r>
              <a:rPr lang="zh-CN" altLang="en-US" dirty="0">
                <a:solidFill>
                  <a:schemeClr val="bg1"/>
                </a:solidFill>
              </a:rPr>
              <a:t>那么移除后</a:t>
            </a:r>
            <a:r>
              <a:rPr lang="en-US" altLang="zh-CN" dirty="0">
                <a:solidFill>
                  <a:schemeClr val="bg1"/>
                </a:solidFill>
              </a:rPr>
              <a:t>P(x-1,y)</a:t>
            </a:r>
            <a:r>
              <a:rPr lang="zh-CN" altLang="en-US" dirty="0">
                <a:solidFill>
                  <a:schemeClr val="bg1"/>
                </a:solidFill>
              </a:rPr>
              <a:t>的像素值为</a:t>
            </a:r>
            <a:r>
              <a:rPr lang="en-US" altLang="zh-CN" dirty="0">
                <a:solidFill>
                  <a:schemeClr val="bg1"/>
                </a:solidFill>
              </a:rPr>
              <a:t>P(x-1,y)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P(</a:t>
            </a:r>
            <a:r>
              <a:rPr lang="en-US" altLang="zh-CN" dirty="0" err="1">
                <a:solidFill>
                  <a:schemeClr val="bg1"/>
                </a:solidFill>
              </a:rPr>
              <a:t>x,y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的像素值的平均。</a:t>
            </a:r>
            <a:r>
              <a:rPr lang="en-US" altLang="zh-CN" dirty="0">
                <a:solidFill>
                  <a:schemeClr val="bg1"/>
                </a:solidFill>
              </a:rPr>
              <a:t>P(x+1,y)</a:t>
            </a:r>
            <a:r>
              <a:rPr lang="zh-CN" altLang="en-US" dirty="0">
                <a:solidFill>
                  <a:schemeClr val="bg1"/>
                </a:solidFill>
              </a:rPr>
              <a:t>的像素值为</a:t>
            </a:r>
            <a:r>
              <a:rPr lang="en-US" altLang="zh-CN" dirty="0">
                <a:solidFill>
                  <a:schemeClr val="bg1"/>
                </a:solidFill>
              </a:rPr>
              <a:t>P(x-1,y)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P(</a:t>
            </a:r>
            <a:r>
              <a:rPr lang="en-US" altLang="zh-CN" dirty="0" err="1">
                <a:solidFill>
                  <a:schemeClr val="bg1"/>
                </a:solidFill>
              </a:rPr>
              <a:t>x,y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的像素值的平均，然后才能把</a:t>
            </a:r>
            <a:r>
              <a:rPr lang="en-US" altLang="zh-CN" dirty="0">
                <a:solidFill>
                  <a:schemeClr val="bg1"/>
                </a:solidFill>
              </a:rPr>
              <a:t>P(x+1,y)</a:t>
            </a:r>
            <a:r>
              <a:rPr lang="zh-CN" altLang="en-US" dirty="0">
                <a:solidFill>
                  <a:schemeClr val="bg1"/>
                </a:solidFill>
              </a:rPr>
              <a:t>移动到</a:t>
            </a:r>
            <a:r>
              <a:rPr lang="en-US" altLang="zh-CN" dirty="0">
                <a:solidFill>
                  <a:schemeClr val="bg1"/>
                </a:solidFill>
              </a:rPr>
              <a:t>P(</a:t>
            </a:r>
            <a:r>
              <a:rPr lang="en-US" altLang="zh-CN" dirty="0" err="1">
                <a:solidFill>
                  <a:schemeClr val="bg1"/>
                </a:solidFill>
              </a:rPr>
              <a:t>x,y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的位置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对于</a:t>
            </a:r>
            <a:r>
              <a:rPr lang="zh-CN" altLang="en-US" dirty="0">
                <a:solidFill>
                  <a:schemeClr val="bg1"/>
                </a:solidFill>
              </a:rPr>
              <a:t>图像的放大算法原理一样，先找到最小能量线，设能量线上点的坐标为</a:t>
            </a:r>
            <a:r>
              <a:rPr lang="en-US" altLang="zh-CN" dirty="0">
                <a:solidFill>
                  <a:schemeClr val="bg1"/>
                </a:solidFill>
              </a:rPr>
              <a:t>P(</a:t>
            </a:r>
            <a:r>
              <a:rPr lang="en-US" altLang="zh-CN" dirty="0" err="1">
                <a:solidFill>
                  <a:schemeClr val="bg1"/>
                </a:solidFill>
              </a:rPr>
              <a:t>x,y</a:t>
            </a:r>
            <a:r>
              <a:rPr lang="en-US" altLang="zh-CN" dirty="0">
                <a:solidFill>
                  <a:schemeClr val="bg1"/>
                </a:solidFill>
              </a:rPr>
              <a:t>),</a:t>
            </a:r>
            <a:r>
              <a:rPr lang="zh-CN" altLang="en-US" dirty="0">
                <a:solidFill>
                  <a:schemeClr val="bg1"/>
                </a:solidFill>
              </a:rPr>
              <a:t>则在</a:t>
            </a:r>
            <a:r>
              <a:rPr lang="en-US" altLang="zh-CN" dirty="0">
                <a:solidFill>
                  <a:schemeClr val="bg1"/>
                </a:solidFill>
              </a:rPr>
              <a:t>P(</a:t>
            </a:r>
            <a:r>
              <a:rPr lang="en-US" altLang="zh-CN" dirty="0" err="1">
                <a:solidFill>
                  <a:schemeClr val="bg1"/>
                </a:solidFill>
              </a:rPr>
              <a:t>x,y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P(x+1,y)</a:t>
            </a:r>
            <a:r>
              <a:rPr lang="zh-CN" altLang="en-US" dirty="0">
                <a:solidFill>
                  <a:schemeClr val="bg1"/>
                </a:solidFill>
              </a:rPr>
              <a:t>中心位置插入新的像素，像素值为</a:t>
            </a:r>
            <a:r>
              <a:rPr lang="en-US" altLang="zh-CN" dirty="0">
                <a:solidFill>
                  <a:schemeClr val="bg1"/>
                </a:solidFill>
              </a:rPr>
              <a:t>P(</a:t>
            </a:r>
            <a:r>
              <a:rPr lang="en-US" altLang="zh-CN" dirty="0" err="1">
                <a:solidFill>
                  <a:schemeClr val="bg1"/>
                </a:solidFill>
              </a:rPr>
              <a:t>x,y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P(x+1,y)</a:t>
            </a:r>
            <a:r>
              <a:rPr lang="zh-CN" altLang="en-US" dirty="0">
                <a:solidFill>
                  <a:schemeClr val="bg1"/>
                </a:solidFill>
              </a:rPr>
              <a:t>的平均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&amp;quo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641" y="269610"/>
            <a:ext cx="4036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算法流程</a:t>
            </a:r>
            <a:endParaRPr lang="en-US" altLang="zh-CN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5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5398" y="388778"/>
            <a:ext cx="8270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Seam Carving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算法的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MATLAB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实现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642" y="1324421"/>
            <a:ext cx="104149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bg1"/>
                </a:solidFill>
              </a:rPr>
              <a:t>m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ain.m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函数是程序运行的主</a:t>
            </a:r>
            <a:r>
              <a:rPr lang="zh-CN" altLang="en-US" sz="2800" dirty="0" smtClean="0">
                <a:solidFill>
                  <a:schemeClr val="bg1"/>
                </a:solidFill>
              </a:rPr>
              <a:t>函数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energyIm.m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函数</a:t>
            </a:r>
            <a:r>
              <a:rPr lang="zh-CN" altLang="en-US" sz="2800" dirty="0" smtClean="0">
                <a:solidFill>
                  <a:schemeClr val="bg1"/>
                </a:solidFill>
              </a:rPr>
              <a:t>处理</a:t>
            </a:r>
            <a:r>
              <a:rPr lang="zh-CN" altLang="en-US" sz="2800" dirty="0">
                <a:solidFill>
                  <a:schemeClr val="bg1"/>
                </a:solidFill>
              </a:rPr>
              <a:t>得到输入图像的能量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seamImage.m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函数计算各个像素点的累积</a:t>
            </a:r>
            <a:r>
              <a:rPr lang="zh-CN" altLang="en-US" sz="2800" dirty="0" smtClean="0">
                <a:solidFill>
                  <a:schemeClr val="bg1"/>
                </a:solidFill>
              </a:rPr>
              <a:t>能量值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backTrack.m</a:t>
            </a:r>
            <a:r>
              <a:rPr lang="zh-CN" altLang="en-US" sz="2800" dirty="0" smtClean="0">
                <a:solidFill>
                  <a:schemeClr val="bg1"/>
                </a:solidFill>
              </a:rPr>
              <a:t>函数</a:t>
            </a:r>
            <a:r>
              <a:rPr lang="zh-CN" altLang="en-US" sz="2800" dirty="0">
                <a:solidFill>
                  <a:schemeClr val="bg1"/>
                </a:solidFill>
              </a:rPr>
              <a:t>记录能量线中各点在图像中的</a:t>
            </a:r>
            <a:r>
              <a:rPr lang="zh-CN" altLang="en-US" sz="2800" dirty="0" smtClean="0">
                <a:solidFill>
                  <a:schemeClr val="bg1"/>
                </a:solidFill>
              </a:rPr>
              <a:t>位置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removeSeam.m</a:t>
            </a:r>
            <a:r>
              <a:rPr lang="zh-CN" altLang="en-US" sz="2800" dirty="0" smtClean="0">
                <a:solidFill>
                  <a:schemeClr val="bg1"/>
                </a:solidFill>
              </a:rPr>
              <a:t>删除</a:t>
            </a:r>
            <a:r>
              <a:rPr lang="zh-CN" altLang="en-US" sz="2800" dirty="0">
                <a:solidFill>
                  <a:schemeClr val="bg1"/>
                </a:solidFill>
              </a:rPr>
              <a:t>一条能量</a:t>
            </a:r>
            <a:r>
              <a:rPr lang="zh-CN" altLang="en-US" sz="2800" dirty="0" smtClean="0">
                <a:solidFill>
                  <a:schemeClr val="bg1"/>
                </a:solidFill>
              </a:rPr>
              <a:t>线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SeamCarving.m</a:t>
            </a:r>
            <a:r>
              <a:rPr lang="zh-CN" altLang="en-US" sz="2800" dirty="0" smtClean="0">
                <a:solidFill>
                  <a:schemeClr val="bg1"/>
                </a:solidFill>
              </a:rPr>
              <a:t>函数</a:t>
            </a:r>
            <a:r>
              <a:rPr lang="zh-CN" altLang="en-US" sz="2800" dirty="0">
                <a:solidFill>
                  <a:schemeClr val="bg1"/>
                </a:solidFill>
              </a:rPr>
              <a:t>删除掉输入图像的指定列数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</a:rPr>
              <a:t>代码详见附件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2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557" y="388778"/>
            <a:ext cx="4625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效果展示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590" y="2482398"/>
            <a:ext cx="4257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使用</a:t>
            </a:r>
            <a:r>
              <a:rPr lang="zh-CN" altLang="en-US" sz="2400" dirty="0" smtClean="0">
                <a:solidFill>
                  <a:schemeClr val="bg1"/>
                </a:solidFill>
              </a:rPr>
              <a:t>一</a:t>
            </a:r>
            <a:r>
              <a:rPr lang="zh-CN" altLang="en-US" sz="2400" dirty="0">
                <a:solidFill>
                  <a:schemeClr val="bg1"/>
                </a:solidFill>
              </a:rPr>
              <a:t>张</a:t>
            </a:r>
            <a:r>
              <a:rPr lang="zh-CN" altLang="en-US" sz="2400" dirty="0" smtClean="0">
                <a:solidFill>
                  <a:schemeClr val="bg1"/>
                </a:solidFill>
              </a:rPr>
              <a:t>左右边缘</a:t>
            </a:r>
            <a:r>
              <a:rPr lang="zh-CN" altLang="en-US" sz="2400" dirty="0">
                <a:solidFill>
                  <a:schemeClr val="bg1"/>
                </a:solidFill>
              </a:rPr>
              <a:t>都很简单无颜色变化的图像来看，图像的缩小按照预期将左右</a:t>
            </a:r>
            <a:r>
              <a:rPr lang="zh-CN" altLang="en-US" sz="2400" dirty="0" smtClean="0">
                <a:solidFill>
                  <a:schemeClr val="bg1"/>
                </a:solidFill>
              </a:rPr>
              <a:t>边缘</a:t>
            </a:r>
            <a:r>
              <a:rPr lang="zh-CN" altLang="en-US" sz="2400" dirty="0">
                <a:solidFill>
                  <a:schemeClr val="bg1"/>
                </a:solidFill>
              </a:rPr>
              <a:t>删去了规定的列数。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78" y="489328"/>
            <a:ext cx="6426259" cy="595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1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603</Words>
  <Application>Microsoft Office PowerPoint</Application>
  <PresentationFormat>宽屏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&amp;quot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Frank Truring</cp:lastModifiedBy>
  <cp:revision>68</cp:revision>
  <dcterms:created xsi:type="dcterms:W3CDTF">2015-10-26T22:08:26Z</dcterms:created>
  <dcterms:modified xsi:type="dcterms:W3CDTF">2019-12-26T17:11:26Z</dcterms:modified>
</cp:coreProperties>
</file>