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4587" y="6826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914400" y="4343400"/>
            <a:ext cx="5029200" cy="411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Similar inputs map to similar outputs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If not true =&gt; learning is impossible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If true =&gt; learning reduces to defining “</a:t>
            </a:r>
            <a:r>
              <a:rPr i="1" lang="en-US"/>
              <a:t>similar</a:t>
            </a:r>
            <a:r>
              <a:rPr lang="en-US"/>
              <a:t>”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44587" y="6826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914400" y="4343400"/>
            <a:ext cx="5029200" cy="411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 similarity measure and attributes that “match” target function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predicting a person’s height may depend on different attributes than predicting their IQ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4587" y="6826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914400" y="4343400"/>
            <a:ext cx="5029200" cy="411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Distance metric: Number of matching attributes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1: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 similar example: number 2 (1 mismatch, 4 match)  -&gt; classify yes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Second most similar example: number 1 (2 mismatch, 3 match)  -&gt; classify 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2: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 similar example: number 3 (1 mismatch, 4 match) -&gt; classify no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Second most similar example: number 1 (2 mismatch, 3 match) -&gt; classify yes/no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4587" y="6826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914400" y="4343400"/>
            <a:ext cx="5029200" cy="411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4587" y="6826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914400" y="4343400"/>
            <a:ext cx="5029200" cy="411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Prediction accuracy can quickly degrade when number of attributes grows.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Imagine attribute vector (y,r1,r2,r3,…,rN), </a:t>
            </a:r>
            <a:endParaRPr/>
          </a:p>
          <a:p>
            <a:pPr indent="0" lvl="2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feature always tells the label</a:t>
            </a:r>
            <a:endParaRPr/>
          </a:p>
          <a:p>
            <a:pPr indent="0" lvl="2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r1,..rn take random binary values.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probability that nearest neighbor has same label? P(y=yNN) </a:t>
            </a:r>
            <a:endParaRPr/>
          </a:p>
          <a:p>
            <a:pPr indent="0" lvl="2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Similarity measure is number of mismatches.</a:t>
            </a:r>
            <a:endParaRPr/>
          </a:p>
          <a:p>
            <a:pPr indent="0" lvl="2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Assume we have only two training examples, one for each label. Both training examples have distance N+1 (all bits different)</a:t>
            </a:r>
            <a:br>
              <a:rPr lang="en-US"/>
            </a:br>
            <a:r>
              <a:rPr lang="en-US"/>
              <a:t>(-1,+1,-1,+1,-1,+1,…,-1)</a:t>
            </a:r>
            <a:br>
              <a:rPr lang="en-US"/>
            </a:br>
            <a:r>
              <a:rPr lang="en-US"/>
              <a:t>(+1,-1,+1,-1,+1,-1,…,+1)</a:t>
            </a:r>
            <a:endParaRPr/>
          </a:p>
          <a:p>
            <a:pPr indent="0" lvl="2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N=0, then P(y=yNN)=1</a:t>
            </a:r>
            <a:endParaRPr/>
          </a:p>
          <a:p>
            <a:pPr indent="0" lvl="2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N=2, then P(y=yNN)=3/4 </a:t>
            </a:r>
            <a:br>
              <a:rPr lang="en-US"/>
            </a:br>
            <a:r>
              <a:rPr lang="en-US"/>
              <a:t>🡪 need both random attributes to match the wrong examples</a:t>
            </a:r>
            <a:br>
              <a:rPr lang="en-US"/>
            </a:br>
            <a:r>
              <a:rPr lang="en-US"/>
              <a:t>(4 outcomes on random attributes, and only one leads to a mistake)</a:t>
            </a:r>
            <a:endParaRPr/>
          </a:p>
          <a:p>
            <a:pPr indent="0" lvl="2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N=4, then P(y=yNN)=11/16 </a:t>
            </a:r>
            <a:br>
              <a:rPr lang="en-US"/>
            </a:br>
            <a:r>
              <a:rPr lang="en-US"/>
              <a:t>🡪 need three random attributes to match the wrong examples</a:t>
            </a:r>
            <a:br>
              <a:rPr lang="en-US"/>
            </a:br>
            <a:r>
              <a:rPr lang="en-US"/>
              <a:t>(16 outcomes on random attributes, and 5 lead to a mistake)</a:t>
            </a:r>
            <a:endParaRPr/>
          </a:p>
          <a:p>
            <a:pPr indent="0" lvl="2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N=100, then P(y=yNN) almost 1/2 </a:t>
            </a:r>
            <a:br>
              <a:rPr lang="en-US"/>
            </a:br>
            <a:r>
              <a:rPr lang="en-US"/>
              <a:t>🡪 need N/2+1 random attributes to match the wrong examples</a:t>
            </a:r>
            <a:endParaRPr/>
          </a:p>
          <a:p>
            <a:pPr indent="0" lvl="2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every random attribute, we need exponentially more training examples.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9906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9906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9530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9906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49530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 rot="5400000">
            <a:off x="4962525" y="2219325"/>
            <a:ext cx="5791200" cy="196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 rot="5400000">
            <a:off x="962025" y="333375"/>
            <a:ext cx="5791200" cy="573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 rot="5400000">
            <a:off x="28194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3" name="Google Shape;43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4" name="Google Shape;44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906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cxnSp>
        <p:nvCxnSpPr>
          <p:cNvPr id="12" name="Google Shape;12;p1"/>
          <p:cNvCxnSpPr/>
          <p:nvPr/>
        </p:nvCxnSpPr>
        <p:spPr>
          <a:xfrm>
            <a:off x="1295400" y="1752600"/>
            <a:ext cx="7848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" name="Google Shape;13;p1"/>
          <p:cNvCxnSpPr/>
          <p:nvPr/>
        </p:nvCxnSpPr>
        <p:spPr>
          <a:xfrm>
            <a:off x="1295400" y="1752600"/>
            <a:ext cx="7848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" name="Google Shape;14;p1"/>
          <p:cNvSpPr txBox="1"/>
          <p:nvPr/>
        </p:nvSpPr>
        <p:spPr>
          <a:xfrm>
            <a:off x="7518400" y="6473825"/>
            <a:ext cx="904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Carla P. Gomes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CS4700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Instance-Based Learning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9906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examples have similar label.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 new examples like similar training examples.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some new example x for which we need to predict its class 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most similar training examples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“like” these most similar examples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determine similarity?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similar training examples to consider?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resolve inconsistencies among the training examples?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and Disadvantages of KNN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9906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distance/similarity measure and attributes that “match” target function.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large training sets,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 Must make a pass through the entire dataset for each classification.  This can be prohibitive for large data sets.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accuracy can quickly degrade when number of attributes grows.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2281237" y="5280025"/>
            <a:ext cx="4248150" cy="15017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to implement algorithm;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Requires little tuning;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performs quite weel!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(Try it first on a new learning problem).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1</a:t>
            </a:r>
            <a:endParaRPr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9906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= 2, 3.</a:t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3249612"/>
            <a:ext cx="7315200" cy="25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2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9906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= 2, 3, 4</a:t>
            </a:r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75" y="3124200"/>
            <a:ext cx="8229600" cy="22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3</a:t>
            </a:r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9906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= 1, 2, 3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 (50, 20) </a:t>
            </a:r>
            <a:endParaRPr/>
          </a:p>
        </p:txBody>
      </p:sp>
      <p:pic>
        <p:nvPicPr>
          <p:cNvPr id="199" name="Google Shape;19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590800"/>
            <a:ext cx="4572000" cy="25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1-Nearest Neighbor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9906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simplest of all machine learning classifiers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idea: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new point the 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as the closest known point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276600" y="4267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3657600" y="5715000"/>
            <a:ext cx="228600" cy="228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4648200" y="39624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3200400" y="5029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5334000" y="5181600"/>
            <a:ext cx="228600" cy="228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4038600" y="4648200"/>
            <a:ext cx="228600" cy="228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724400" y="58674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419600" y="49530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013325" y="4306887"/>
            <a:ext cx="177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"/>
              <a:buNone/>
            </a:pPr>
            <a:r>
              <a:rPr b="0" i="0" lang="en-US" sz="24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Label it red.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4152900" y="4686300"/>
            <a:ext cx="762000" cy="762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4191000" y="4724400"/>
            <a:ext cx="685800" cy="685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4229100" y="47625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4267200" y="48006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4305300" y="4838700"/>
            <a:ext cx="457200" cy="45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4343400" y="4876800"/>
            <a:ext cx="381000" cy="381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4381500" y="49149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4419600" y="49530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6" name="Google Shape;86;p15"/>
          <p:cNvCxnSpPr/>
          <p:nvPr/>
        </p:nvCxnSpPr>
        <p:spPr>
          <a:xfrm flipH="1" rot="10800000">
            <a:off x="4648200" y="4648200"/>
            <a:ext cx="457200" cy="30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1-Nearest Neighbor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9906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type of instance-based learning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known as “memory-based” learning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Forms a Voronoi tessellation of the instance space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3962400"/>
            <a:ext cx="2590800" cy="2576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 Metrics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04800" y="1066800"/>
            <a:ext cx="85344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metrics can change the decision surface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Euclidean distance metric: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Char char="–"/>
            </a:pPr>
            <a:r>
              <a:rPr b="1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Two-dimensional:  Dist(a,b) = sqrt((a</a:t>
            </a:r>
            <a:r>
              <a:rPr b="1" baseline="-25000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8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–</a:t>
            </a:r>
            <a:r>
              <a:rPr b="1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r>
              <a:rPr b="1" baseline="-25000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baseline="30000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1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(a</a:t>
            </a:r>
            <a:r>
              <a:rPr b="1" baseline="-25000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8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–</a:t>
            </a:r>
            <a:r>
              <a:rPr b="1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r>
              <a:rPr b="1" baseline="-25000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baseline="30000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Char char="–"/>
            </a:pPr>
            <a:r>
              <a:rPr b="1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Multivariate:  Dist(a,b) = sqrt(∑ (a</a:t>
            </a:r>
            <a:r>
              <a:rPr b="1" baseline="-25000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8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–</a:t>
            </a:r>
            <a:r>
              <a:rPr b="1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r>
              <a:rPr b="1" baseline="-25000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baseline="30000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846262"/>
            <a:ext cx="2590800" cy="257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1846262"/>
            <a:ext cx="2590800" cy="258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1090612" y="4510087"/>
            <a:ext cx="33226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"/>
              <a:buNone/>
            </a:pP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Dist(</a:t>
            </a:r>
            <a:r>
              <a:rPr b="1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a,b</a:t>
            </a: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) =(a</a:t>
            </a:r>
            <a:r>
              <a:rPr b="0" baseline="-2500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– b</a:t>
            </a:r>
            <a:r>
              <a:rPr b="0" baseline="-2500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)</a:t>
            </a:r>
            <a:r>
              <a:rPr b="0" baseline="3000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2 </a:t>
            </a: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+ (a</a:t>
            </a:r>
            <a:r>
              <a:rPr b="0" baseline="-2500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– b</a:t>
            </a:r>
            <a:r>
              <a:rPr b="0" baseline="-2500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)</a:t>
            </a:r>
            <a:r>
              <a:rPr b="0" baseline="3000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2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4545012" y="4510087"/>
            <a:ext cx="35766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"/>
              <a:buNone/>
            </a:pP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Dist(</a:t>
            </a:r>
            <a:r>
              <a:rPr b="1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a,b</a:t>
            </a: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) =(a</a:t>
            </a:r>
            <a:r>
              <a:rPr b="0" baseline="-2500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– b</a:t>
            </a:r>
            <a:r>
              <a:rPr b="0" baseline="-2500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)</a:t>
            </a:r>
            <a:r>
              <a:rPr b="0" baseline="3000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2 </a:t>
            </a: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+ (3a</a:t>
            </a:r>
            <a:r>
              <a:rPr b="0" baseline="-2500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– 3b</a:t>
            </a:r>
            <a:r>
              <a:rPr b="0" baseline="-2500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)</a:t>
            </a:r>
            <a:r>
              <a:rPr b="0" baseline="30000" i="0" lang="en-US" sz="1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2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6645275" y="6019800"/>
            <a:ext cx="24987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alatino"/>
              <a:buNone/>
            </a:pPr>
            <a:r>
              <a:rPr b="0" i="0" lang="en-US" sz="1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Adapted from “Instance-Based Learning”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alatino"/>
              <a:buNone/>
            </a:pPr>
            <a:r>
              <a:rPr b="0" i="0" lang="en-US" sz="10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lecture slides by Andrew Moore, CMU.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1-NN’s  Aspects as an</a:t>
            </a:r>
            <a:b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Instance-Based Learner: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9906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distance metric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Euclidean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different units are used for each dimension</a:t>
            </a:r>
            <a:endParaRPr/>
          </a:p>
          <a:p>
            <a:pPr indent="-381000" lvl="2" marL="12954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 normalize each dimension  by standard deviation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discrete data, can use hamming distance </a:t>
            </a:r>
            <a:endParaRPr/>
          </a:p>
          <a:p>
            <a:pPr indent="-381000" lvl="2" marL="12954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 D(x1,x2) =number of features on which x1 and x2 differ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Others (e.g., normal, cosine)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33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nearby neighbors to look at?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fit with the local points?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 predict the same output as the nearest neighbor.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61722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"/>
              <a:buNone/>
            </a:pPr>
            <a:r>
              <a:rPr b="0" i="0" lang="en-US" sz="12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Adapted from “Instance-Based Learning”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tino"/>
              <a:buNone/>
            </a:pPr>
            <a:r>
              <a:rPr b="0" i="0" lang="en-US" sz="12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lecture slides by Andrew Moore, CMU.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– Nearest Neighbor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9906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Generalizes 1-NN to smooth away noise in the labels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new point is now assigned 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frequent label of its </a:t>
            </a:r>
            <a:r>
              <a:rPr b="0" i="1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nearest neighbors</a:t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685800" y="4648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066800" y="6096000"/>
            <a:ext cx="228600" cy="228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2057400" y="43434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609600" y="5410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2438400" y="5334000"/>
            <a:ext cx="228600" cy="228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1447800" y="5029200"/>
            <a:ext cx="228600" cy="228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2057400" y="58674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2422525" y="4687887"/>
            <a:ext cx="33448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"/>
              <a:buNone/>
            </a:pPr>
            <a:r>
              <a:rPr b="0" i="0" lang="en-US" sz="24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Label it red, when k = 3</a:t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1790700" y="53721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1" name="Google Shape;131;p19"/>
          <p:cNvCxnSpPr/>
          <p:nvPr/>
        </p:nvCxnSpPr>
        <p:spPr>
          <a:xfrm flipH="1" rot="10800000">
            <a:off x="2057400" y="5029200"/>
            <a:ext cx="457200" cy="30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132" name="Google Shape;132;p19"/>
          <p:cNvSpPr/>
          <p:nvPr/>
        </p:nvSpPr>
        <p:spPr>
          <a:xfrm>
            <a:off x="1371600" y="4953000"/>
            <a:ext cx="1066800" cy="1066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6569075" y="4760912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6950075" y="6208712"/>
            <a:ext cx="228600" cy="228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7940675" y="4456112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6492875" y="5522912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8321675" y="5446712"/>
            <a:ext cx="228600" cy="228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7331075" y="5141912"/>
            <a:ext cx="228600" cy="228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7940675" y="5980112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2971800" y="5791200"/>
            <a:ext cx="34813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"/>
              <a:buNone/>
            </a:pPr>
            <a:r>
              <a:rPr b="0" i="0" lang="en-US" sz="24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Label it blue, when k = 7</a:t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7673975" y="5484812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2" name="Google Shape;142;p19"/>
          <p:cNvCxnSpPr/>
          <p:nvPr/>
        </p:nvCxnSpPr>
        <p:spPr>
          <a:xfrm flipH="1">
            <a:off x="6477000" y="5638800"/>
            <a:ext cx="114300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143" name="Google Shape;143;p19"/>
          <p:cNvSpPr/>
          <p:nvPr/>
        </p:nvSpPr>
        <p:spPr>
          <a:xfrm>
            <a:off x="6584950" y="4395787"/>
            <a:ext cx="2406650" cy="240665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KNN Example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381000" y="3657600"/>
            <a:ext cx="7985125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examples: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 (great, no, no, normal, no)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 (mediocre, yes, no, normal, no)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214437"/>
            <a:ext cx="7396162" cy="213836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762000" y="4419600"/>
            <a:ext cx="6764337" cy="1128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 most similar: number 2 (1 mismatch, 4 match)  🡪</a:t>
            </a:r>
            <a:r>
              <a:rPr b="0" i="0" lang="en-US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yes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🡪Second most similar example: number 1 (2 mismatch, 3 match)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228600" y="3352800"/>
            <a:ext cx="52403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Similarity metric: Number of matching attributes (k=2)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4800600" y="3886200"/>
            <a:ext cx="658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1295400" y="5791200"/>
            <a:ext cx="7467600" cy="81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 Most similar: number 3 (1 mismatch, 4 match)  🡪</a:t>
            </a:r>
            <a:r>
              <a:rPr b="0" i="0" lang="en-US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🡪Second most similar example: number 1 (2 mismatch, 3 match)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5334000" y="5334000"/>
            <a:ext cx="1116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Yes/No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Selecting the Number of Neighbors</a:t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685800" y="2057400"/>
            <a:ext cx="8016875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 k: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Makes KNN less sensitive to noise 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Decrease k: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capturing finer structure of space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🡺Pick k not too large, but not too small (depends on data)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Curse-of-Dimensionality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9906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accuracy can quickly degrade when number of attributes grows.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Irrelevant attributes easily “swamp” information from relevant attributes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many irrelevant attributes, similarity/distance measure becomes less reliable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Remedy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to remove irrelevant attributes in pre-processing step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 attributes differently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 k (but not too much)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