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TF-IDF</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0" name="Google Shape;14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2" name="Google Shape;15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8" name="Google Shape;15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4" name="Google Shape;16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0" name="Google Shape;17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6" name="Google Shape;17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2" name="Google Shape;18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Nội dung</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Định nghĩa</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Công thức</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Ví dụ</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Bài tập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0" name="Google Shape;20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1. Định nghĩa</a:t>
            </a:r>
            <a:endParaRPr b="1">
              <a:latin typeface="Times New Roman"/>
              <a:ea typeface="Times New Roman"/>
              <a:cs typeface="Times New Roman"/>
              <a:sym typeface="Times New Roman"/>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1B1B1B"/>
              </a:buClr>
              <a:buSzPct val="100000"/>
              <a:buChar char="•"/>
            </a:pPr>
            <a:r>
              <a:rPr b="0" i="0" lang="en-US">
                <a:solidFill>
                  <a:srgbClr val="1B1B1B"/>
                </a:solidFill>
                <a:latin typeface="Calibri"/>
                <a:ea typeface="Calibri"/>
                <a:cs typeface="Calibri"/>
                <a:sym typeface="Calibri"/>
              </a:rPr>
              <a:t>Viết tắt của thuật ngữ tiếng Anh Term Frequency – Inverse Document Frequency</a:t>
            </a:r>
            <a:endParaRPr/>
          </a:p>
          <a:p>
            <a:pPr indent="-228600" lvl="0" marL="228600" rtl="0" algn="just">
              <a:lnSpc>
                <a:spcPct val="90000"/>
              </a:lnSpc>
              <a:spcBef>
                <a:spcPts val="1000"/>
              </a:spcBef>
              <a:spcAft>
                <a:spcPts val="0"/>
              </a:spcAft>
              <a:buClr>
                <a:srgbClr val="1B1B1B"/>
              </a:buClr>
              <a:buSzPct val="100000"/>
              <a:buChar char="•"/>
            </a:pPr>
            <a:r>
              <a:rPr b="0" i="0" lang="en-US">
                <a:solidFill>
                  <a:srgbClr val="1B1B1B"/>
                </a:solidFill>
                <a:latin typeface="Calibri"/>
                <a:ea typeface="Calibri"/>
                <a:cs typeface="Calibri"/>
                <a:sym typeface="Calibri"/>
              </a:rPr>
              <a:t>Tf-idf là trọng số của một từ trong văn bản thu được qua thống kê thể hiện mức độ quan trọng của từ này trong một văn bản, mà bản thân văn bản đang xét nằm trong một tập hợp các văn bản.</a:t>
            </a:r>
            <a:endParaRPr/>
          </a:p>
          <a:p>
            <a:pPr indent="-228600" lvl="0" marL="228600" rtl="0" algn="just">
              <a:lnSpc>
                <a:spcPct val="90000"/>
              </a:lnSpc>
              <a:spcBef>
                <a:spcPts val="1000"/>
              </a:spcBef>
              <a:spcAft>
                <a:spcPts val="0"/>
              </a:spcAft>
              <a:buClr>
                <a:srgbClr val="1B1B1B"/>
              </a:buClr>
              <a:buSzPct val="100000"/>
              <a:buChar char="•"/>
            </a:pPr>
            <a:r>
              <a:rPr b="0" i="0" lang="en-US">
                <a:solidFill>
                  <a:srgbClr val="1B1B1B"/>
                </a:solidFill>
                <a:latin typeface="Calibri"/>
                <a:ea typeface="Calibri"/>
                <a:cs typeface="Calibri"/>
                <a:sym typeface="Calibri"/>
              </a:rPr>
              <a:t>Thuật toán này thường được sử dụng vì: trong ngôn ngữ luôn có những từ xảy ra thường xuyên với các từ khác</a:t>
            </a:r>
            <a:endParaRPr/>
          </a:p>
          <a:p>
            <a:pPr indent="-228600" lvl="0" marL="228600" rtl="0" algn="just">
              <a:lnSpc>
                <a:spcPct val="90000"/>
              </a:lnSpc>
              <a:spcBef>
                <a:spcPts val="1000"/>
              </a:spcBef>
              <a:spcAft>
                <a:spcPts val="0"/>
              </a:spcAft>
              <a:buClr>
                <a:srgbClr val="1B1B1B"/>
              </a:buClr>
              <a:buSzPct val="100000"/>
              <a:buChar char="•"/>
            </a:pPr>
            <a:r>
              <a:rPr b="0" i="0" lang="en-US">
                <a:solidFill>
                  <a:srgbClr val="1B1B1B"/>
                </a:solidFill>
                <a:latin typeface="Calibri"/>
                <a:ea typeface="Calibri"/>
                <a:cs typeface="Calibri"/>
                <a:sym typeface="Calibri"/>
              </a:rPr>
              <a:t>Có nghĩa là luôn có một tập các từ mà tần số xuất hiện, sử dụng nhiều hơn các từ khác , điều này đúng trong bất kì ngôn ngữ nào. Chính vì vậy ta cần có một phương pháp để làm mịn đường cong tần số trên hay là việc cân bằng mức độ quan trọng giữa các từ</a:t>
            </a:r>
            <a:endParaRPr/>
          </a:p>
          <a:p>
            <a:pPr indent="-228600" lvl="0" marL="228600" rtl="0" algn="just">
              <a:lnSpc>
                <a:spcPct val="90000"/>
              </a:lnSpc>
              <a:spcBef>
                <a:spcPts val="1000"/>
              </a:spcBef>
              <a:spcAft>
                <a:spcPts val="0"/>
              </a:spcAft>
              <a:buClr>
                <a:schemeClr val="dk1"/>
              </a:buClr>
              <a:buSzPct val="100000"/>
              <a:buChar char="•"/>
            </a:pPr>
            <a:br>
              <a:rPr lang="en-US">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2. Công thức</a:t>
            </a:r>
            <a:endParaRPr b="1">
              <a:latin typeface="Times New Roman"/>
              <a:ea typeface="Times New Roman"/>
              <a:cs typeface="Times New Roman"/>
              <a:sym typeface="Times New Roman"/>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Font typeface="Arial"/>
              <a:buNone/>
            </a:pPr>
            <a:r>
              <a:t/>
            </a:r>
            <a:endParaRPr b="0" i="0">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Font typeface="Arial"/>
              <a:buNone/>
            </a:pPr>
            <a:r>
              <a:t/>
            </a:r>
            <a:endParaRPr>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Font typeface="Arial"/>
              <a:buNone/>
            </a:pPr>
            <a:r>
              <a:t/>
            </a:r>
            <a:endParaRPr b="0" i="0">
              <a:solidFill>
                <a:srgbClr val="202122"/>
              </a:solidFill>
              <a:latin typeface="Calibri"/>
              <a:ea typeface="Calibri"/>
              <a:cs typeface="Calibri"/>
              <a:sym typeface="Calibri"/>
            </a:endParaRPr>
          </a:p>
          <a:p>
            <a:pPr indent="-228600" lvl="0" marL="228600" rtl="0" algn="just">
              <a:lnSpc>
                <a:spcPct val="90000"/>
              </a:lnSpc>
              <a:spcBef>
                <a:spcPts val="1000"/>
              </a:spcBef>
              <a:spcAft>
                <a:spcPts val="0"/>
              </a:spcAft>
              <a:buClr>
                <a:srgbClr val="202122"/>
              </a:buClr>
              <a:buSzPts val="2800"/>
              <a:buFont typeface="Arial"/>
              <a:buChar char="•"/>
            </a:pPr>
            <a:r>
              <a:rPr b="0" i="0" lang="en-US">
                <a:solidFill>
                  <a:srgbClr val="202122"/>
                </a:solidFill>
                <a:latin typeface="Calibri"/>
                <a:ea typeface="Calibri"/>
                <a:cs typeface="Calibri"/>
                <a:sym typeface="Calibri"/>
              </a:rPr>
              <a:t>Thương của số lần xuất hiện 1 từ trong văn bản và số lần xuất hiện nhiều nhất của một từ bất kỳ trong văn bản đó. (giá trị sẽ thuộc khoảng [0, 1])</a:t>
            </a:r>
            <a:endParaRPr/>
          </a:p>
          <a:p>
            <a:pPr indent="-228600" lvl="0" marL="228600" rtl="0" algn="just">
              <a:lnSpc>
                <a:spcPct val="90000"/>
              </a:lnSpc>
              <a:spcBef>
                <a:spcPts val="1000"/>
              </a:spcBef>
              <a:spcAft>
                <a:spcPts val="0"/>
              </a:spcAft>
              <a:buClr>
                <a:srgbClr val="202122"/>
              </a:buClr>
              <a:buSzPts val="2800"/>
              <a:buFont typeface="Arial"/>
              <a:buChar char="•"/>
            </a:pPr>
            <a:r>
              <a:rPr b="1" i="0" lang="en-US">
                <a:solidFill>
                  <a:srgbClr val="202122"/>
                </a:solidFill>
                <a:latin typeface="Calibri"/>
                <a:ea typeface="Calibri"/>
                <a:cs typeface="Calibri"/>
                <a:sym typeface="Calibri"/>
              </a:rPr>
              <a:t>f(t,d)</a:t>
            </a:r>
            <a:r>
              <a:rPr b="0" i="0" lang="en-US">
                <a:solidFill>
                  <a:srgbClr val="202122"/>
                </a:solidFill>
                <a:latin typeface="Calibri"/>
                <a:ea typeface="Calibri"/>
                <a:cs typeface="Calibri"/>
                <a:sym typeface="Calibri"/>
              </a:rPr>
              <a:t> - số lần xuất hiện từ t trong văn bản </a:t>
            </a:r>
            <a:r>
              <a:rPr b="1" i="0" lang="en-US">
                <a:solidFill>
                  <a:srgbClr val="202122"/>
                </a:solidFill>
                <a:latin typeface="Calibri"/>
                <a:ea typeface="Calibri"/>
                <a:cs typeface="Calibri"/>
                <a:sym typeface="Calibri"/>
              </a:rPr>
              <a:t>d</a:t>
            </a:r>
            <a:r>
              <a:rPr b="0" i="0" lang="en-US">
                <a:solidFill>
                  <a:srgbClr val="202122"/>
                </a:solidFill>
                <a:latin typeface="Calibri"/>
                <a:ea typeface="Calibri"/>
                <a:cs typeface="Calibri"/>
                <a:sym typeface="Calibri"/>
              </a:rPr>
              <a:t>.</a:t>
            </a:r>
            <a:endParaRPr/>
          </a:p>
          <a:p>
            <a:pPr indent="-228600" lvl="0" marL="228600" rtl="0" algn="just">
              <a:lnSpc>
                <a:spcPct val="90000"/>
              </a:lnSpc>
              <a:spcBef>
                <a:spcPts val="1000"/>
              </a:spcBef>
              <a:spcAft>
                <a:spcPts val="0"/>
              </a:spcAft>
              <a:buClr>
                <a:srgbClr val="202122"/>
              </a:buClr>
              <a:buSzPts val="2800"/>
              <a:buFont typeface="Arial"/>
              <a:buChar char="•"/>
            </a:pPr>
            <a:r>
              <a:rPr b="1" i="0" lang="en-US">
                <a:solidFill>
                  <a:srgbClr val="202122"/>
                </a:solidFill>
                <a:latin typeface="Calibri"/>
                <a:ea typeface="Calibri"/>
                <a:cs typeface="Calibri"/>
                <a:sym typeface="Calibri"/>
              </a:rPr>
              <a:t>max{f(w,d):w∈d}</a:t>
            </a:r>
            <a:r>
              <a:rPr b="0" i="0" lang="en-US">
                <a:solidFill>
                  <a:srgbClr val="202122"/>
                </a:solidFill>
                <a:latin typeface="Calibri"/>
                <a:ea typeface="Calibri"/>
                <a:cs typeface="Calibri"/>
                <a:sym typeface="Calibri"/>
              </a:rPr>
              <a:t> - số lần xuất hiện nhiều nhất của một từ bất kỳ trong văn bản.</a:t>
            </a:r>
            <a:endParaRPr/>
          </a:p>
          <a:p>
            <a:pPr indent="-50800" lvl="0" marL="228600" rtl="0" algn="just">
              <a:lnSpc>
                <a:spcPct val="90000"/>
              </a:lnSpc>
              <a:spcBef>
                <a:spcPts val="1000"/>
              </a:spcBef>
              <a:spcAft>
                <a:spcPts val="0"/>
              </a:spcAft>
              <a:buClr>
                <a:schemeClr val="dk1"/>
              </a:buClr>
              <a:buSzPts val="2800"/>
              <a:buNone/>
            </a:pPr>
            <a:r>
              <a:t/>
            </a:r>
            <a:endParaRPr>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None/>
            </a:pPr>
            <a:r>
              <a:t/>
            </a:r>
            <a:endParaRPr>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None/>
            </a:pPr>
            <a:r>
              <a:t/>
            </a:r>
            <a:endParaRPr>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None/>
            </a:pPr>
            <a:r>
              <a:t/>
            </a:r>
            <a:endParaRPr>
              <a:solidFill>
                <a:srgbClr val="202122"/>
              </a:solidFill>
              <a:latin typeface="Calibri"/>
              <a:ea typeface="Calibri"/>
              <a:cs typeface="Calibri"/>
              <a:sym typeface="Calibri"/>
            </a:endParaRPr>
          </a:p>
          <a:p>
            <a:pPr indent="-50800" lvl="0" marL="228600" rtl="0" algn="just">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pic>
        <p:nvPicPr>
          <p:cNvPr id="104" name="Google Shape;104;p16"/>
          <p:cNvPicPr preferRelativeResize="0"/>
          <p:nvPr/>
        </p:nvPicPr>
        <p:blipFill rotWithShape="1">
          <a:blip r:embed="rId3">
            <a:alphaModFix/>
          </a:blip>
          <a:srcRect b="0" l="0" r="0" t="0"/>
          <a:stretch/>
        </p:blipFill>
        <p:spPr>
          <a:xfrm>
            <a:off x="1072659" y="1968500"/>
            <a:ext cx="5693553" cy="11498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0" name="Google Shape;11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6" name="Google Shape;1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2" name="Google Shape;1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