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Tahoma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CEBD52-26ED-4B7C-8641-F1DD7B1D7D26}">
  <a:tblStyle styleId="{58CEBD52-26ED-4B7C-8641-F1DD7B1D7D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80" name="Google Shape;80;p2"/>
            <p:cNvGrpSpPr/>
            <p:nvPr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sp>
          <p:nvSpPr>
            <p:cNvPr id="141" name="Google Shape;141;p2"/>
            <p:cNvSpPr/>
            <p:nvPr/>
          </p:nvSpPr>
          <p:spPr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"/>
          <p:cNvSpPr txBox="1"/>
          <p:nvPr>
            <p:ph type="ctrTitle"/>
          </p:nvPr>
        </p:nvSpPr>
        <p:spPr>
          <a:xfrm>
            <a:off x="779463" y="1447800"/>
            <a:ext cx="7678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4021138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46" name="Google Shape;14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 rot="5400000">
            <a:off x="2872582" y="-54768"/>
            <a:ext cx="4191000" cy="81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03" name="Google Shape;203;p11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1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 rot="5400000">
            <a:off x="5233194" y="2294731"/>
            <a:ext cx="5562600" cy="2039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 rot="5400000">
            <a:off x="1075532" y="329406"/>
            <a:ext cx="5562600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2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9pPr>
          </a:lstStyle>
          <a:p/>
        </p:txBody>
      </p:sp>
      <p:sp>
        <p:nvSpPr>
          <p:cNvPr id="158" name="Google Shape;158;p4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912813" y="1905000"/>
            <a:ext cx="3978275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64" name="Google Shape;164;p5"/>
          <p:cNvSpPr txBox="1"/>
          <p:nvPr>
            <p:ph idx="2" type="body"/>
          </p:nvPr>
        </p:nvSpPr>
        <p:spPr>
          <a:xfrm>
            <a:off x="5043488" y="1905000"/>
            <a:ext cx="397986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65" name="Google Shape;165;p5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72" name="Google Shape;17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73" name="Google Shape;17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74" name="Google Shape;174;p6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9pPr>
          </a:lstStyle>
          <a:p/>
        </p:txBody>
      </p:sp>
      <p:sp>
        <p:nvSpPr>
          <p:cNvPr id="189" name="Google Shape;18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190" name="Google Shape;190;p9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197" name="Google Shape;197;p10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0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73" name="Google Shape;73;p1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6" name="Google Shape;76;p1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ctrTitle"/>
          </p:nvPr>
        </p:nvSpPr>
        <p:spPr>
          <a:xfrm>
            <a:off x="779463" y="1447800"/>
            <a:ext cx="7678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Classification</a:t>
            </a:r>
            <a:endParaRPr/>
          </a:p>
        </p:txBody>
      </p:sp>
      <p:sp>
        <p:nvSpPr>
          <p:cNvPr id="218" name="Google Shape;218;p13"/>
          <p:cNvSpPr txBox="1"/>
          <p:nvPr>
            <p:ph idx="1" type="subTitle"/>
          </p:nvPr>
        </p:nvSpPr>
        <p:spPr>
          <a:xfrm>
            <a:off x="4021138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Classification, Estimation, Prediction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Used for large data 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Very easy to construct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Not using complicated iterative parameter estimations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Often does surprisingly well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May not be the best possible classifier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Robust, Fast, it can usually be relied on to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762000" y="838200"/>
            <a:ext cx="74880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E8E8E8"/>
                </a:solidFill>
                <a:latin typeface="Times"/>
                <a:ea typeface="Times"/>
                <a:cs typeface="Times"/>
                <a:sym typeface="Times"/>
              </a:rPr>
              <a:t>Naïve Bayes Algorithm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algorithm </a:t>
            </a:r>
            <a:br>
              <a:rPr lang="en-US"/>
            </a:br>
            <a:r>
              <a:rPr lang="en-US"/>
              <a:t>Reasoning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01930" lvl="0" marL="34290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New information arrived</a:t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How to classify Target?</a:t>
            </a:r>
            <a:endParaRPr/>
          </a:p>
        </p:txBody>
      </p:sp>
      <p:graphicFrame>
        <p:nvGraphicFramePr>
          <p:cNvPr id="233" name="Google Shape;233;p15"/>
          <p:cNvGraphicFramePr/>
          <p:nvPr/>
        </p:nvGraphicFramePr>
        <p:xfrm>
          <a:off x="7620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{58CEBD52-26ED-4B7C-8641-F1DD7B1D7D26}</a:tableStyleId>
              </a:tblPr>
              <a:tblGrid>
                <a:gridCol w="846675"/>
                <a:gridCol w="1286925"/>
                <a:gridCol w="1295400"/>
                <a:gridCol w="457200"/>
                <a:gridCol w="533400"/>
                <a:gridCol w="533400"/>
                <a:gridCol w="533400"/>
                <a:gridCol w="533400"/>
                <a:gridCol w="16002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Target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Attribute 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15"/>
          <p:cNvSpPr/>
          <p:nvPr/>
        </p:nvSpPr>
        <p:spPr>
          <a:xfrm>
            <a:off x="1905000" y="2819400"/>
            <a:ext cx="42035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Training Set</a:t>
            </a:r>
            <a:endParaRPr/>
          </a:p>
        </p:txBody>
      </p:sp>
      <p:graphicFrame>
        <p:nvGraphicFramePr>
          <p:cNvPr id="235" name="Google Shape;235;p15"/>
          <p:cNvGraphicFramePr/>
          <p:nvPr/>
        </p:nvGraphicFramePr>
        <p:xfrm>
          <a:off x="14478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{58CEBD52-26ED-4B7C-8641-F1DD7B1D7D26}</a:tableStyleId>
              </a:tblPr>
              <a:tblGrid>
                <a:gridCol w="1066800"/>
                <a:gridCol w="1219200"/>
                <a:gridCol w="1371600"/>
                <a:gridCol w="228600"/>
                <a:gridCol w="228600"/>
                <a:gridCol w="304800"/>
                <a:gridCol w="228600"/>
                <a:gridCol w="228600"/>
                <a:gridCol w="16002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Attribute 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6" name="Google Shape;236;p15"/>
          <p:cNvCxnSpPr/>
          <p:nvPr/>
        </p:nvCxnSpPr>
        <p:spPr>
          <a:xfrm rot="10800000">
            <a:off x="2057400" y="5181600"/>
            <a:ext cx="2209800" cy="1295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7" name="Google Shape;237;p15"/>
          <p:cNvSpPr/>
          <p:nvPr/>
        </p:nvSpPr>
        <p:spPr>
          <a:xfrm>
            <a:off x="4267200" y="5934670"/>
            <a:ext cx="27430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06060"/>
                </a:solidFill>
                <a:latin typeface="Times"/>
                <a:ea typeface="Times"/>
                <a:cs typeface="Times"/>
                <a:sym typeface="Times"/>
              </a:rPr>
              <a:t>Missing</a:t>
            </a:r>
            <a:endParaRPr b="1" sz="5400" cap="none">
              <a:solidFill>
                <a:srgbClr val="6060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871538" y="1050925"/>
            <a:ext cx="8162925" cy="573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Bayes’s rule 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533400" y="1752600"/>
            <a:ext cx="6248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latin typeface="Times"/>
                <a:ea typeface="Times"/>
                <a:cs typeface="Times"/>
                <a:sym typeface="Times"/>
              </a:rPr>
              <a:t>(Reverent Thomas Bayes 1702-1761)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 set down his findings on probability in "Essay Towards Solving a Problem in the Doctrine of Chances" (1763), published posthumously in the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 Philosophical Transactions of the Royal Society of London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463" y="5072063"/>
            <a:ext cx="4276725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1676400"/>
            <a:ext cx="1636713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18"/>
          <p:cNvGraphicFramePr/>
          <p:nvPr/>
        </p:nvGraphicFramePr>
        <p:xfrm>
          <a:off x="4572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{58CEBD52-26ED-4B7C-8641-F1DD7B1D7D26}</a:tableStyleId>
              </a:tblPr>
              <a:tblGrid>
                <a:gridCol w="1251525"/>
                <a:gridCol w="1251525"/>
                <a:gridCol w="1251525"/>
                <a:gridCol w="1251525"/>
                <a:gridCol w="1251525"/>
                <a:gridCol w="1251525"/>
              </a:tblGrid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Income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Credit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Target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Buys Computer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Youth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Youth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Middle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Senior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/>
                        <a:t>Senior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/>
                        <a:t>Senior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en-US" sz="900"/>
                        <a:t>Middle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Youth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Youth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Senior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Youth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Middle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Middle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Fair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Senior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Excellent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18"/>
          <p:cNvSpPr txBox="1"/>
          <p:nvPr/>
        </p:nvSpPr>
        <p:spPr>
          <a:xfrm>
            <a:off x="609600" y="3886200"/>
            <a:ext cx="76962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Attributes = (Age=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youth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Income=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medium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Student=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yes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Credit_rating=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fair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P(Attributes, Buys_Computer=Yes) =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P(Age=youth|Buys_Computer=yes) * P(Income=medium|Buys_Computer=yes) *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P(Student=yes|Buys_Computer=yes) * P(Credit_rating=fair|Buys_Computer=yes) * P(Buys_Computer=yes)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=2/9 * 4/9 * 6/9 * 6/9 * 9/14 = 0.028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609600" y="3886200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Attributes = (Age=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youth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Income=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medium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Student=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yes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Credit_rating=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fair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P(Attributes, Buys_Computer=No) =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P(Age=youth|Buys_Computer=no) *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P(Income=medium|Buys_Computer=no) * P(Student=yes|Buys_Computer=no) *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P(Credit_rating=fair|Buys_Computer=no) * P(Buys_Computer=no)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=3/5 * 2/5 * 1/5 * 2/5 * 5/14 = 0.007</a:t>
            </a:r>
            <a:endParaRPr/>
          </a:p>
        </p:txBody>
      </p:sp>
      <p:pic>
        <p:nvPicPr>
          <p:cNvPr id="264" name="Google Shape;2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3886200"/>
            <a:ext cx="66865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Naïve Bayes</a:t>
            </a:r>
            <a:br>
              <a:rPr lang="en-US"/>
            </a:br>
            <a:r>
              <a:rPr lang="en-US"/>
              <a:t>Discrete Target Example</a:t>
            </a:r>
            <a:endParaRPr/>
          </a:p>
        </p:txBody>
      </p:sp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Naïve Bayes</a:t>
            </a:r>
            <a:br>
              <a:rPr lang="en-US"/>
            </a:br>
            <a:r>
              <a:rPr lang="en-US"/>
              <a:t>Discrete Target - Example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/>
              <a:t>Attributes = (Age=</a:t>
            </a:r>
            <a:r>
              <a:rPr lang="en-US"/>
              <a:t>youth</a:t>
            </a:r>
            <a:r>
              <a:rPr b="1" lang="en-US"/>
              <a:t>, Income=</a:t>
            </a:r>
            <a:r>
              <a:rPr lang="en-US"/>
              <a:t>medium</a:t>
            </a:r>
            <a:r>
              <a:rPr b="1" lang="en-US"/>
              <a:t>, Student=</a:t>
            </a:r>
            <a:r>
              <a:rPr lang="en-US"/>
              <a:t>yes</a:t>
            </a:r>
            <a:r>
              <a:rPr b="1" lang="en-US"/>
              <a:t>, Credit_rating=</a:t>
            </a:r>
            <a:r>
              <a:rPr lang="en-US"/>
              <a:t>fair</a:t>
            </a:r>
            <a:r>
              <a:rPr b="1" lang="en-US"/>
              <a:t>)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Char char="■"/>
            </a:pPr>
            <a:r>
              <a:rPr b="1" lang="en-US"/>
              <a:t>Target  = Buys_Computer</a:t>
            </a:r>
            <a:r>
              <a:rPr lang="en-US"/>
              <a:t> =</a:t>
            </a:r>
            <a:r>
              <a:rPr b="1" lang="en-US"/>
              <a:t> [</a:t>
            </a:r>
            <a:r>
              <a:rPr lang="en-US"/>
              <a:t>Yes</a:t>
            </a:r>
            <a:r>
              <a:rPr b="1" lang="en-US"/>
              <a:t> | </a:t>
            </a:r>
            <a:r>
              <a:rPr lang="en-US"/>
              <a:t>No</a:t>
            </a:r>
            <a:r>
              <a:rPr b="1" lang="en-US"/>
              <a:t>] ?</a:t>
            </a:r>
            <a:endParaRPr/>
          </a:p>
          <a:p>
            <a:pPr indent="-27051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Char char="■"/>
            </a:pPr>
            <a:r>
              <a:rPr b="1" lang="en-US"/>
              <a:t>P(Attributes, Buys_Computer=Yes) =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P(Age=youth|Buys_Computer=yes) * P(Income=medium|Buys_Computer=yes) *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P(Student=yes|Buys_Computer=yes) * P(Credit_rating=fair|Buys_Computer=yes) * P(Buys_Computer=yes)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=2/9 * 4/9 * 6/9 * 6/9 * 9/14 = 0.028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Char char="■"/>
            </a:pPr>
            <a:r>
              <a:rPr b="1" lang="en-US"/>
              <a:t>P(Attributes, Buys_Computer=No) = </a:t>
            </a:r>
            <a:r>
              <a:rPr lang="en-US"/>
              <a:t>P(Age=youth|Buys_Computer=no) *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P(Income=medium|Buys_Computer=no) * P(Student=yes|Buys_Computer=no) *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P(Credit_rating=fair|Buys_Computer=no) * P(Buys_Computer=no)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SzPct val="70000"/>
              <a:buNone/>
            </a:pPr>
            <a:r>
              <a:rPr lang="en-US"/>
              <a:t>=3/5 * 2/5 * 1/5 * 2/5 * 5/14 = 0.007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rPr b="1" lang="en-US"/>
              <a:t>⬄  P(Buys_Computer=Yes | Attributes) &gt;  P(Buys_Computer=No| Attributes) </a:t>
            </a:r>
            <a:endParaRPr/>
          </a:p>
          <a:p>
            <a:pPr indent="-27051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Therefore, the naïve Bayesian classifier predicts </a:t>
            </a:r>
            <a:r>
              <a:rPr b="1" lang="en-US"/>
              <a:t>Buys_Computer = Yes </a:t>
            </a:r>
            <a:r>
              <a:rPr lang="en-US"/>
              <a:t>for previously given </a:t>
            </a:r>
            <a:r>
              <a:rPr b="1" lang="en-US"/>
              <a:t>Attributes</a:t>
            </a:r>
            <a:endParaRPr/>
          </a:p>
          <a:p>
            <a:pPr indent="-27051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/>
          </a:p>
          <a:p>
            <a:pPr indent="-270510" lvl="0" marL="342900" rtl="0" algn="l">
              <a:spcBef>
                <a:spcPts val="30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(15 minute)</a:t>
            </a:r>
            <a:endParaRPr/>
          </a:p>
        </p:txBody>
      </p:sp>
      <p:pic>
        <p:nvPicPr>
          <p:cNvPr id="281" name="Google Shape;2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3" y="1905000"/>
            <a:ext cx="6167437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0" y="2286000"/>
            <a:ext cx="274320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C1:buys_computer=‘yes’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C2:buys_computer=‘no’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(age&lt;=30,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Income=medium,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Student=yes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Credit_rating=Fair)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ite Streifen">
  <a:themeElements>
    <a:clrScheme name="Breite Streifen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