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0"/>
  </p:notesMasterIdLst>
  <p:sldIdLst>
    <p:sldId id="277" r:id="rId2"/>
    <p:sldId id="295" r:id="rId3"/>
    <p:sldId id="297" r:id="rId4"/>
    <p:sldId id="300" r:id="rId5"/>
    <p:sldId id="298" r:id="rId6"/>
    <p:sldId id="299" r:id="rId7"/>
    <p:sldId id="301" r:id="rId8"/>
    <p:sldId id="303" r:id="rId9"/>
    <p:sldId id="304" r:id="rId10"/>
    <p:sldId id="305" r:id="rId11"/>
    <p:sldId id="306" r:id="rId12"/>
    <p:sldId id="312" r:id="rId13"/>
    <p:sldId id="307" r:id="rId14"/>
    <p:sldId id="308" r:id="rId15"/>
    <p:sldId id="309" r:id="rId16"/>
    <p:sldId id="310" r:id="rId17"/>
    <p:sldId id="311"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FF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83054" autoAdjust="0"/>
  </p:normalViewPr>
  <p:slideViewPr>
    <p:cSldViewPr snapToGrid="0">
      <p:cViewPr varScale="1">
        <p:scale>
          <a:sx n="72" d="100"/>
          <a:sy n="72"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253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56764-E174-4C8A-86C2-4A6F22EBB33E}" type="doc">
      <dgm:prSet loTypeId="urn:microsoft.com/office/officeart/2005/8/layout/radial4" loCatId="relationship" qsTypeId="urn:microsoft.com/office/officeart/2005/8/quickstyle/simple1" qsCatId="simple" csTypeId="urn:microsoft.com/office/officeart/2005/8/colors/accent2_5" csCatId="accent2" phldr="1"/>
      <dgm:spPr/>
      <dgm:t>
        <a:bodyPr/>
        <a:lstStyle/>
        <a:p>
          <a:endParaRPr lang="en-US"/>
        </a:p>
      </dgm:t>
    </dgm:pt>
    <dgm:pt modelId="{C591D5D4-00BD-4E82-B6B0-4D15F94260E6}">
      <dgm:prSet phldrT="[Text]"/>
      <dgm:spPr/>
      <dgm:t>
        <a:bodyPr/>
        <a:lstStyle/>
        <a:p>
          <a:r>
            <a:rPr lang="en-US" dirty="0">
              <a:latin typeface="Segoe UI Light" panose="020B0502040204020203" pitchFamily="34" charset="0"/>
              <a:cs typeface="Segoe UI Light" panose="020B0502040204020203" pitchFamily="34" charset="0"/>
            </a:rPr>
            <a:t>Bá Anh</a:t>
          </a:r>
        </a:p>
      </dgm:t>
    </dgm:pt>
    <dgm:pt modelId="{3877DC92-68BC-4091-8754-CC6EDDE821D8}" type="parTrans" cxnId="{E445EEF3-B0CD-4141-B781-7C74E84E0A66}">
      <dgm:prSet/>
      <dgm:spPr/>
      <dgm:t>
        <a:bodyPr/>
        <a:lstStyle/>
        <a:p>
          <a:endParaRPr lang="en-US">
            <a:latin typeface="Segoe UI Light" panose="020B0502040204020203" pitchFamily="34" charset="0"/>
            <a:cs typeface="Segoe UI Light" panose="020B0502040204020203" pitchFamily="34" charset="0"/>
          </a:endParaRPr>
        </a:p>
      </dgm:t>
    </dgm:pt>
    <dgm:pt modelId="{8081C742-0E16-441B-AD90-F332CB569E56}" type="sibTrans" cxnId="{E445EEF3-B0CD-4141-B781-7C74E84E0A66}">
      <dgm:prSet/>
      <dgm:spPr/>
      <dgm:t>
        <a:bodyPr/>
        <a:lstStyle/>
        <a:p>
          <a:endParaRPr lang="en-US">
            <a:latin typeface="Segoe UI Light" panose="020B0502040204020203" pitchFamily="34" charset="0"/>
            <a:cs typeface="Segoe UI Light" panose="020B0502040204020203" pitchFamily="34" charset="0"/>
          </a:endParaRPr>
        </a:p>
      </dgm:t>
    </dgm:pt>
    <dgm:pt modelId="{FC7787ED-D1E2-42AA-9738-105A4A6716DE}">
      <dgm:prSet phldrT="[Text]"/>
      <dgm:spPr/>
      <dgm:t>
        <a:bodyPr/>
        <a:lstStyle/>
        <a:p>
          <a:r>
            <a:rPr lang="en-US" dirty="0">
              <a:latin typeface="Segoe UI Light" panose="020B0502040204020203" pitchFamily="34" charset="0"/>
              <a:cs typeface="Segoe UI Light" panose="020B0502040204020203" pitchFamily="34" charset="0"/>
            </a:rPr>
            <a:t>Designing</a:t>
          </a:r>
        </a:p>
      </dgm:t>
    </dgm:pt>
    <dgm:pt modelId="{E1876D7D-962C-4F69-8642-167D76A30753}" type="parTrans" cxnId="{F7E68948-4F86-4134-B1ED-F793D34F1E03}">
      <dgm:prSet/>
      <dgm:spPr/>
      <dgm:t>
        <a:bodyPr/>
        <a:lstStyle/>
        <a:p>
          <a:endParaRPr lang="en-US">
            <a:latin typeface="Segoe UI Light" panose="020B0502040204020203" pitchFamily="34" charset="0"/>
            <a:cs typeface="Segoe UI Light" panose="020B0502040204020203" pitchFamily="34" charset="0"/>
          </a:endParaRPr>
        </a:p>
      </dgm:t>
    </dgm:pt>
    <dgm:pt modelId="{F2883AAE-D297-4295-B15D-BA95DF7BFC1D}" type="sibTrans" cxnId="{F7E68948-4F86-4134-B1ED-F793D34F1E03}">
      <dgm:prSet/>
      <dgm:spPr/>
      <dgm:t>
        <a:bodyPr/>
        <a:lstStyle/>
        <a:p>
          <a:endParaRPr lang="en-US">
            <a:latin typeface="Segoe UI Light" panose="020B0502040204020203" pitchFamily="34" charset="0"/>
            <a:cs typeface="Segoe UI Light" panose="020B0502040204020203" pitchFamily="34" charset="0"/>
          </a:endParaRPr>
        </a:p>
      </dgm:t>
    </dgm:pt>
    <dgm:pt modelId="{572893BB-29F6-45E8-A962-864C93EB02EF}">
      <dgm:prSet phldrT="[Text]"/>
      <dgm:spPr/>
      <dgm:t>
        <a:bodyPr/>
        <a:lstStyle/>
        <a:p>
          <a:r>
            <a:rPr lang="en-US" dirty="0">
              <a:latin typeface="Segoe UI Light" panose="020B0502040204020203" pitchFamily="34" charset="0"/>
              <a:cs typeface="Segoe UI Light" panose="020B0502040204020203" pitchFamily="34" charset="0"/>
            </a:rPr>
            <a:t>Coloring</a:t>
          </a:r>
        </a:p>
      </dgm:t>
    </dgm:pt>
    <dgm:pt modelId="{C9A5B5D2-CE77-4D15-9214-5C762B3C839E}" type="parTrans" cxnId="{9C621750-334B-4A9C-82CA-AFE02C3CFE57}">
      <dgm:prSet/>
      <dgm:spPr/>
      <dgm:t>
        <a:bodyPr/>
        <a:lstStyle/>
        <a:p>
          <a:endParaRPr lang="en-US">
            <a:latin typeface="Segoe UI Light" panose="020B0502040204020203" pitchFamily="34" charset="0"/>
            <a:cs typeface="Segoe UI Light" panose="020B0502040204020203" pitchFamily="34" charset="0"/>
          </a:endParaRPr>
        </a:p>
      </dgm:t>
    </dgm:pt>
    <dgm:pt modelId="{9661180C-E12B-4DDD-AE4E-80560D0905F1}" type="sibTrans" cxnId="{9C621750-334B-4A9C-82CA-AFE02C3CFE57}">
      <dgm:prSet/>
      <dgm:spPr/>
      <dgm:t>
        <a:bodyPr/>
        <a:lstStyle/>
        <a:p>
          <a:endParaRPr lang="en-US">
            <a:latin typeface="Segoe UI Light" panose="020B0502040204020203" pitchFamily="34" charset="0"/>
            <a:cs typeface="Segoe UI Light" panose="020B0502040204020203" pitchFamily="34" charset="0"/>
          </a:endParaRPr>
        </a:p>
      </dgm:t>
    </dgm:pt>
    <dgm:pt modelId="{0A473A40-3452-4E74-8D2D-F24C42941118}">
      <dgm:prSet phldrT="[Text]"/>
      <dgm:spPr/>
      <dgm:t>
        <a:bodyPr/>
        <a:lstStyle/>
        <a:p>
          <a:r>
            <a:rPr lang="en-US" dirty="0">
              <a:latin typeface="Segoe UI Light" panose="020B0502040204020203" pitchFamily="34" charset="0"/>
              <a:cs typeface="Segoe UI Light" panose="020B0502040204020203" pitchFamily="34" charset="0"/>
            </a:rPr>
            <a:t>Tuning</a:t>
          </a:r>
        </a:p>
      </dgm:t>
    </dgm:pt>
    <dgm:pt modelId="{0F536376-7007-40BC-8C85-F7976225B029}" type="parTrans" cxnId="{B7C0631B-6776-45BF-B20A-5AB8BF568F4F}">
      <dgm:prSet/>
      <dgm:spPr/>
      <dgm:t>
        <a:bodyPr/>
        <a:lstStyle/>
        <a:p>
          <a:endParaRPr lang="en-US">
            <a:latin typeface="Segoe UI Light" panose="020B0502040204020203" pitchFamily="34" charset="0"/>
            <a:cs typeface="Segoe UI Light" panose="020B0502040204020203" pitchFamily="34" charset="0"/>
          </a:endParaRPr>
        </a:p>
      </dgm:t>
    </dgm:pt>
    <dgm:pt modelId="{3EF74AB5-49D5-4D15-A70F-0D89FCC96C80}" type="sibTrans" cxnId="{B7C0631B-6776-45BF-B20A-5AB8BF568F4F}">
      <dgm:prSet/>
      <dgm:spPr/>
      <dgm:t>
        <a:bodyPr/>
        <a:lstStyle/>
        <a:p>
          <a:endParaRPr lang="en-US">
            <a:latin typeface="Segoe UI Light" panose="020B0502040204020203" pitchFamily="34" charset="0"/>
            <a:cs typeface="Segoe UI Light" panose="020B0502040204020203" pitchFamily="34" charset="0"/>
          </a:endParaRPr>
        </a:p>
      </dgm:t>
    </dgm:pt>
    <dgm:pt modelId="{A6615A71-4314-4616-A919-4543B7E2A19C}" type="pres">
      <dgm:prSet presAssocID="{50156764-E174-4C8A-86C2-4A6F22EBB33E}" presName="cycle" presStyleCnt="0">
        <dgm:presLayoutVars>
          <dgm:chMax val="1"/>
          <dgm:dir/>
          <dgm:animLvl val="ctr"/>
          <dgm:resizeHandles val="exact"/>
        </dgm:presLayoutVars>
      </dgm:prSet>
      <dgm:spPr/>
    </dgm:pt>
    <dgm:pt modelId="{2FFAADDA-21F2-4385-9605-0D50AD2EEBA2}" type="pres">
      <dgm:prSet presAssocID="{C591D5D4-00BD-4E82-B6B0-4D15F94260E6}" presName="centerShape" presStyleLbl="node0" presStyleIdx="0" presStyleCnt="1"/>
      <dgm:spPr/>
    </dgm:pt>
    <dgm:pt modelId="{CB40B2B7-8782-4E4F-A8F6-DD86424869EB}" type="pres">
      <dgm:prSet presAssocID="{E1876D7D-962C-4F69-8642-167D76A30753}" presName="parTrans" presStyleLbl="bgSibTrans2D1" presStyleIdx="0" presStyleCnt="3"/>
      <dgm:spPr/>
    </dgm:pt>
    <dgm:pt modelId="{A3BF941B-31BC-4F40-B081-B644FF86C9CF}" type="pres">
      <dgm:prSet presAssocID="{FC7787ED-D1E2-42AA-9738-105A4A6716DE}" presName="node" presStyleLbl="node1" presStyleIdx="0" presStyleCnt="3">
        <dgm:presLayoutVars>
          <dgm:bulletEnabled val="1"/>
        </dgm:presLayoutVars>
      </dgm:prSet>
      <dgm:spPr/>
    </dgm:pt>
    <dgm:pt modelId="{748E2029-7F6D-4BB6-A321-C903C6AEB046}" type="pres">
      <dgm:prSet presAssocID="{C9A5B5D2-CE77-4D15-9214-5C762B3C839E}" presName="parTrans" presStyleLbl="bgSibTrans2D1" presStyleIdx="1" presStyleCnt="3"/>
      <dgm:spPr/>
    </dgm:pt>
    <dgm:pt modelId="{AB8E71BA-74E9-48D4-9AF8-DC95DF4A7656}" type="pres">
      <dgm:prSet presAssocID="{572893BB-29F6-45E8-A962-864C93EB02EF}" presName="node" presStyleLbl="node1" presStyleIdx="1" presStyleCnt="3">
        <dgm:presLayoutVars>
          <dgm:bulletEnabled val="1"/>
        </dgm:presLayoutVars>
      </dgm:prSet>
      <dgm:spPr/>
    </dgm:pt>
    <dgm:pt modelId="{47933BA0-E7E1-4D35-8453-0B5E3F12CBB5}" type="pres">
      <dgm:prSet presAssocID="{0F536376-7007-40BC-8C85-F7976225B029}" presName="parTrans" presStyleLbl="bgSibTrans2D1" presStyleIdx="2" presStyleCnt="3"/>
      <dgm:spPr/>
    </dgm:pt>
    <dgm:pt modelId="{6840A2B6-AD3B-476F-BF73-D666928673DE}" type="pres">
      <dgm:prSet presAssocID="{0A473A40-3452-4E74-8D2D-F24C42941118}" presName="node" presStyleLbl="node1" presStyleIdx="2" presStyleCnt="3">
        <dgm:presLayoutVars>
          <dgm:bulletEnabled val="1"/>
        </dgm:presLayoutVars>
      </dgm:prSet>
      <dgm:spPr/>
    </dgm:pt>
  </dgm:ptLst>
  <dgm:cxnLst>
    <dgm:cxn modelId="{B7C0631B-6776-45BF-B20A-5AB8BF568F4F}" srcId="{C591D5D4-00BD-4E82-B6B0-4D15F94260E6}" destId="{0A473A40-3452-4E74-8D2D-F24C42941118}" srcOrd="2" destOrd="0" parTransId="{0F536376-7007-40BC-8C85-F7976225B029}" sibTransId="{3EF74AB5-49D5-4D15-A70F-0D89FCC96C80}"/>
    <dgm:cxn modelId="{3BB9E12E-5EF5-4A15-A4D6-5248FD61AA25}" type="presOf" srcId="{E1876D7D-962C-4F69-8642-167D76A30753}" destId="{CB40B2B7-8782-4E4F-A8F6-DD86424869EB}" srcOrd="0" destOrd="0" presId="urn:microsoft.com/office/officeart/2005/8/layout/radial4"/>
    <dgm:cxn modelId="{4598505B-7D0B-4EA2-AB77-DAA05D46D648}" type="presOf" srcId="{0A473A40-3452-4E74-8D2D-F24C42941118}" destId="{6840A2B6-AD3B-476F-BF73-D666928673DE}" srcOrd="0" destOrd="0" presId="urn:microsoft.com/office/officeart/2005/8/layout/radial4"/>
    <dgm:cxn modelId="{F7E68948-4F86-4134-B1ED-F793D34F1E03}" srcId="{C591D5D4-00BD-4E82-B6B0-4D15F94260E6}" destId="{FC7787ED-D1E2-42AA-9738-105A4A6716DE}" srcOrd="0" destOrd="0" parTransId="{E1876D7D-962C-4F69-8642-167D76A30753}" sibTransId="{F2883AAE-D297-4295-B15D-BA95DF7BFC1D}"/>
    <dgm:cxn modelId="{B5C8DB6E-C98E-474D-9E81-7F933089643A}" type="presOf" srcId="{50156764-E174-4C8A-86C2-4A6F22EBB33E}" destId="{A6615A71-4314-4616-A919-4543B7E2A19C}" srcOrd="0" destOrd="0" presId="urn:microsoft.com/office/officeart/2005/8/layout/radial4"/>
    <dgm:cxn modelId="{9C621750-334B-4A9C-82CA-AFE02C3CFE57}" srcId="{C591D5D4-00BD-4E82-B6B0-4D15F94260E6}" destId="{572893BB-29F6-45E8-A962-864C93EB02EF}" srcOrd="1" destOrd="0" parTransId="{C9A5B5D2-CE77-4D15-9214-5C762B3C839E}" sibTransId="{9661180C-E12B-4DDD-AE4E-80560D0905F1}"/>
    <dgm:cxn modelId="{688D3476-5A0A-4563-8CB4-60A8EBC2245A}" type="presOf" srcId="{C591D5D4-00BD-4E82-B6B0-4D15F94260E6}" destId="{2FFAADDA-21F2-4385-9605-0D50AD2EEBA2}" srcOrd="0" destOrd="0" presId="urn:microsoft.com/office/officeart/2005/8/layout/radial4"/>
    <dgm:cxn modelId="{E445EEF3-B0CD-4141-B781-7C74E84E0A66}" srcId="{50156764-E174-4C8A-86C2-4A6F22EBB33E}" destId="{C591D5D4-00BD-4E82-B6B0-4D15F94260E6}" srcOrd="0" destOrd="0" parTransId="{3877DC92-68BC-4091-8754-CC6EDDE821D8}" sibTransId="{8081C742-0E16-441B-AD90-F332CB569E56}"/>
    <dgm:cxn modelId="{3C6154F5-8A67-4BF0-A9AE-99A157697620}" type="presOf" srcId="{0F536376-7007-40BC-8C85-F7976225B029}" destId="{47933BA0-E7E1-4D35-8453-0B5E3F12CBB5}" srcOrd="0" destOrd="0" presId="urn:microsoft.com/office/officeart/2005/8/layout/radial4"/>
    <dgm:cxn modelId="{811036F8-9DD5-4A16-AF02-DA1307FC74CD}" type="presOf" srcId="{572893BB-29F6-45E8-A962-864C93EB02EF}" destId="{AB8E71BA-74E9-48D4-9AF8-DC95DF4A7656}" srcOrd="0" destOrd="0" presId="urn:microsoft.com/office/officeart/2005/8/layout/radial4"/>
    <dgm:cxn modelId="{3BD94DFA-7C09-4C94-BAB8-543FE3A0BA3D}" type="presOf" srcId="{C9A5B5D2-CE77-4D15-9214-5C762B3C839E}" destId="{748E2029-7F6D-4BB6-A321-C903C6AEB046}" srcOrd="0" destOrd="0" presId="urn:microsoft.com/office/officeart/2005/8/layout/radial4"/>
    <dgm:cxn modelId="{301937FC-F870-46CC-9698-0DC3CDDF23D2}" type="presOf" srcId="{FC7787ED-D1E2-42AA-9738-105A4A6716DE}" destId="{A3BF941B-31BC-4F40-B081-B644FF86C9CF}" srcOrd="0" destOrd="0" presId="urn:microsoft.com/office/officeart/2005/8/layout/radial4"/>
    <dgm:cxn modelId="{A5F335B8-89C2-4E7B-8CF5-906556F75F78}" type="presParOf" srcId="{A6615A71-4314-4616-A919-4543B7E2A19C}" destId="{2FFAADDA-21F2-4385-9605-0D50AD2EEBA2}" srcOrd="0" destOrd="0" presId="urn:microsoft.com/office/officeart/2005/8/layout/radial4"/>
    <dgm:cxn modelId="{12C5679F-3A9C-496B-832C-BD6881E544EF}" type="presParOf" srcId="{A6615A71-4314-4616-A919-4543B7E2A19C}" destId="{CB40B2B7-8782-4E4F-A8F6-DD86424869EB}" srcOrd="1" destOrd="0" presId="urn:microsoft.com/office/officeart/2005/8/layout/radial4"/>
    <dgm:cxn modelId="{FED06B4B-D202-438A-A14E-D0FD1F5981BA}" type="presParOf" srcId="{A6615A71-4314-4616-A919-4543B7E2A19C}" destId="{A3BF941B-31BC-4F40-B081-B644FF86C9CF}" srcOrd="2" destOrd="0" presId="urn:microsoft.com/office/officeart/2005/8/layout/radial4"/>
    <dgm:cxn modelId="{CBD87D79-0498-4B0F-A107-0AF03276C1B4}" type="presParOf" srcId="{A6615A71-4314-4616-A919-4543B7E2A19C}" destId="{748E2029-7F6D-4BB6-A321-C903C6AEB046}" srcOrd="3" destOrd="0" presId="urn:microsoft.com/office/officeart/2005/8/layout/radial4"/>
    <dgm:cxn modelId="{5F62BE45-D24B-4318-BE96-16166F64001D}" type="presParOf" srcId="{A6615A71-4314-4616-A919-4543B7E2A19C}" destId="{AB8E71BA-74E9-48D4-9AF8-DC95DF4A7656}" srcOrd="4" destOrd="0" presId="urn:microsoft.com/office/officeart/2005/8/layout/radial4"/>
    <dgm:cxn modelId="{F9CEBFC5-47ED-42A6-90B6-CD9702C2F7A7}" type="presParOf" srcId="{A6615A71-4314-4616-A919-4543B7E2A19C}" destId="{47933BA0-E7E1-4D35-8453-0B5E3F12CBB5}" srcOrd="5" destOrd="0" presId="urn:microsoft.com/office/officeart/2005/8/layout/radial4"/>
    <dgm:cxn modelId="{7D80515E-5EEA-43E8-A3BF-025687564B6A}" type="presParOf" srcId="{A6615A71-4314-4616-A919-4543B7E2A19C}" destId="{6840A2B6-AD3B-476F-BF73-D666928673D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AADDA-21F2-4385-9605-0D50AD2EEBA2}">
      <dsp:nvSpPr>
        <dsp:cNvPr id="0" name=""/>
        <dsp:cNvSpPr/>
      </dsp:nvSpPr>
      <dsp:spPr>
        <a:xfrm>
          <a:off x="2155507" y="2277603"/>
          <a:ext cx="1784985" cy="1784985"/>
        </a:xfrm>
        <a:prstGeom prst="ellipse">
          <a:avLst/>
        </a:prstGeom>
        <a:solidFill>
          <a:schemeClr val="accent2">
            <a:alpha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Segoe UI Light" panose="020B0502040204020203" pitchFamily="34" charset="0"/>
              <a:cs typeface="Segoe UI Light" panose="020B0502040204020203" pitchFamily="34" charset="0"/>
            </a:rPr>
            <a:t>Bá Anh</a:t>
          </a:r>
        </a:p>
      </dsp:txBody>
      <dsp:txXfrm>
        <a:off x="2416912" y="2539008"/>
        <a:ext cx="1262175" cy="1262175"/>
      </dsp:txXfrm>
    </dsp:sp>
    <dsp:sp modelId="{CB40B2B7-8782-4E4F-A8F6-DD86424869EB}">
      <dsp:nvSpPr>
        <dsp:cNvPr id="0" name=""/>
        <dsp:cNvSpPr/>
      </dsp:nvSpPr>
      <dsp:spPr>
        <a:xfrm rot="12900000">
          <a:off x="871449" y="1920360"/>
          <a:ext cx="1510013" cy="508720"/>
        </a:xfrm>
        <a:prstGeom prst="lef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BF941B-31BC-4F40-B081-B644FF86C9CF}">
      <dsp:nvSpPr>
        <dsp:cNvPr id="0" name=""/>
        <dsp:cNvSpPr/>
      </dsp:nvSpPr>
      <dsp:spPr>
        <a:xfrm>
          <a:off x="160123" y="1063372"/>
          <a:ext cx="1695735" cy="1356588"/>
        </a:xfrm>
        <a:prstGeom prst="roundRect">
          <a:avLst>
            <a:gd name="adj" fmla="val 10000"/>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Designing</a:t>
          </a:r>
        </a:p>
      </dsp:txBody>
      <dsp:txXfrm>
        <a:off x="199856" y="1103105"/>
        <a:ext cx="1616269" cy="1277122"/>
      </dsp:txXfrm>
    </dsp:sp>
    <dsp:sp modelId="{748E2029-7F6D-4BB6-A321-C903C6AEB046}">
      <dsp:nvSpPr>
        <dsp:cNvPr id="0" name=""/>
        <dsp:cNvSpPr/>
      </dsp:nvSpPr>
      <dsp:spPr>
        <a:xfrm rot="16200000">
          <a:off x="2292993" y="1180352"/>
          <a:ext cx="1510013" cy="508720"/>
        </a:xfrm>
        <a:prstGeom prst="leftArrow">
          <a:avLst>
            <a:gd name="adj1" fmla="val 60000"/>
            <a:gd name="adj2" fmla="val 50000"/>
          </a:avLst>
        </a:prstGeom>
        <a:solidFill>
          <a:schemeClr val="accent2">
            <a:shade val="90000"/>
            <a:hueOff val="-369605"/>
            <a:satOff val="-9547"/>
            <a:lumOff val="1895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8E71BA-74E9-48D4-9AF8-DC95DF4A7656}">
      <dsp:nvSpPr>
        <dsp:cNvPr id="0" name=""/>
        <dsp:cNvSpPr/>
      </dsp:nvSpPr>
      <dsp:spPr>
        <a:xfrm>
          <a:off x="2200132" y="1411"/>
          <a:ext cx="1695735" cy="1356588"/>
        </a:xfrm>
        <a:prstGeom prst="roundRect">
          <a:avLst>
            <a:gd name="adj" fmla="val 10000"/>
          </a:avLst>
        </a:prstGeom>
        <a:solidFill>
          <a:schemeClr val="accent2">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Coloring</a:t>
          </a:r>
        </a:p>
      </dsp:txBody>
      <dsp:txXfrm>
        <a:off x="2239865" y="41144"/>
        <a:ext cx="1616269" cy="1277122"/>
      </dsp:txXfrm>
    </dsp:sp>
    <dsp:sp modelId="{47933BA0-E7E1-4D35-8453-0B5E3F12CBB5}">
      <dsp:nvSpPr>
        <dsp:cNvPr id="0" name=""/>
        <dsp:cNvSpPr/>
      </dsp:nvSpPr>
      <dsp:spPr>
        <a:xfrm rot="19500000">
          <a:off x="3714536" y="1920360"/>
          <a:ext cx="1510013" cy="508720"/>
        </a:xfrm>
        <a:prstGeom prst="leftArrow">
          <a:avLst>
            <a:gd name="adj1" fmla="val 60000"/>
            <a:gd name="adj2" fmla="val 50000"/>
          </a:avLst>
        </a:prstGeom>
        <a:solidFill>
          <a:schemeClr val="accent2">
            <a:shade val="90000"/>
            <a:hueOff val="-739209"/>
            <a:satOff val="-19094"/>
            <a:lumOff val="3790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0A2B6-AD3B-476F-BF73-D666928673DE}">
      <dsp:nvSpPr>
        <dsp:cNvPr id="0" name=""/>
        <dsp:cNvSpPr/>
      </dsp:nvSpPr>
      <dsp:spPr>
        <a:xfrm>
          <a:off x="4240140" y="1063372"/>
          <a:ext cx="1695735" cy="1356588"/>
        </a:xfrm>
        <a:prstGeom prst="roundRect">
          <a:avLst>
            <a:gd name="adj" fmla="val 10000"/>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Tuning</a:t>
          </a:r>
        </a:p>
      </dsp:txBody>
      <dsp:txXfrm>
        <a:off x="4279873" y="1103105"/>
        <a:ext cx="1616269" cy="1277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E83BF-AFD6-479E-A405-B1A35FECBAE8}" type="datetimeFigureOut">
              <a:rPr lang="en-US" smtClean="0"/>
              <a:t>12/22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CC269-A01F-4396-8492-DE0A98F0CC91}" type="slidenum">
              <a:rPr lang="en-US" smtClean="0"/>
              <a:t>‹#›</a:t>
            </a:fld>
            <a:endParaRPr lang="en-US"/>
          </a:p>
        </p:txBody>
      </p:sp>
    </p:spTree>
    <p:extLst>
      <p:ext uri="{BB962C8B-B14F-4D97-AF65-F5344CB8AC3E}">
        <p14:creationId xmlns:p14="http://schemas.microsoft.com/office/powerpoint/2010/main" val="303359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CC269-A01F-4396-8492-DE0A98F0CC91}" type="slidenum">
              <a:rPr lang="en-US" smtClean="0"/>
              <a:t>2</a:t>
            </a:fld>
            <a:endParaRPr lang="en-US"/>
          </a:p>
        </p:txBody>
      </p:sp>
    </p:spTree>
    <p:extLst>
      <p:ext uri="{BB962C8B-B14F-4D97-AF65-F5344CB8AC3E}">
        <p14:creationId xmlns:p14="http://schemas.microsoft.com/office/powerpoint/2010/main" val="139965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CC269-A01F-4396-8492-DE0A98F0CC91}" type="slidenum">
              <a:rPr lang="en-US" smtClean="0"/>
              <a:t>8</a:t>
            </a:fld>
            <a:endParaRPr lang="en-US"/>
          </a:p>
        </p:txBody>
      </p:sp>
    </p:spTree>
    <p:extLst>
      <p:ext uri="{BB962C8B-B14F-4D97-AF65-F5344CB8AC3E}">
        <p14:creationId xmlns:p14="http://schemas.microsoft.com/office/powerpoint/2010/main" val="425913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428D81-C59E-4A8D-BD9C-8A7BC8CFA49B}"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339643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40148-651C-4B58-B0F6-C6E352DAFC79}"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EB67F09-8EBD-457F-B967-08392E637D11}" type="slidenum">
              <a:rPr lang="en-US" smtClean="0"/>
              <a:pPr/>
              <a:t>‹#›</a:t>
            </a:fld>
            <a:endParaRPr lang="en-US"/>
          </a:p>
        </p:txBody>
      </p:sp>
    </p:spTree>
    <p:extLst>
      <p:ext uri="{BB962C8B-B14F-4D97-AF65-F5344CB8AC3E}">
        <p14:creationId xmlns:p14="http://schemas.microsoft.com/office/powerpoint/2010/main" val="22317625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40148-651C-4B58-B0F6-C6E352DAFC79}"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EB67F09-8EBD-457F-B967-08392E637D11}"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265203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640148-651C-4B58-B0F6-C6E352DAFC79}"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EB67F09-8EBD-457F-B967-08392E637D11}" type="slidenum">
              <a:rPr lang="en-US" smtClean="0"/>
              <a:pPr/>
              <a:t>‹#›</a:t>
            </a:fld>
            <a:endParaRPr lang="en-US"/>
          </a:p>
        </p:txBody>
      </p:sp>
    </p:spTree>
    <p:extLst>
      <p:ext uri="{BB962C8B-B14F-4D97-AF65-F5344CB8AC3E}">
        <p14:creationId xmlns:p14="http://schemas.microsoft.com/office/powerpoint/2010/main" val="382554047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640148-651C-4B58-B0F6-C6E352DAFC79}"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EB67F09-8EBD-457F-B967-08392E637D11}"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817298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640148-651C-4B58-B0F6-C6E352DAFC79}"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EB67F09-8EBD-457F-B967-08392E637D11}" type="slidenum">
              <a:rPr lang="en-US" smtClean="0"/>
              <a:pPr/>
              <a:t>‹#›</a:t>
            </a:fld>
            <a:endParaRPr lang="en-US"/>
          </a:p>
        </p:txBody>
      </p:sp>
    </p:spTree>
    <p:extLst>
      <p:ext uri="{BB962C8B-B14F-4D97-AF65-F5344CB8AC3E}">
        <p14:creationId xmlns:p14="http://schemas.microsoft.com/office/powerpoint/2010/main" val="282388583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5B946-B6A2-4C41-9F3F-C877F468A0C1}"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1989837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BF1FC-03A4-4CBB-89BC-7F8753430E8D}"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4212490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COPYRIGHT: NGUYEN BA ANH – 12T2 - DUT</a:t>
            </a:r>
          </a:p>
        </p:txBody>
      </p:sp>
      <p:sp>
        <p:nvSpPr>
          <p:cNvPr id="3" name="Date Placeholder 2"/>
          <p:cNvSpPr>
            <a:spLocks noGrp="1"/>
          </p:cNvSpPr>
          <p:nvPr>
            <p:ph type="dt" sz="half" idx="10"/>
          </p:nvPr>
        </p:nvSpPr>
        <p:spPr/>
        <p:txBody>
          <a:bodyPr/>
          <a:lstStyle/>
          <a:p>
            <a:fld id="{F90F9379-7357-446A-BA09-5C22179511AE}" type="datetime1">
              <a:rPr lang="vi-VN" smtClean="0"/>
              <a:t>22/12/2019</a:t>
            </a:fld>
            <a:endParaRPr lang="en-US"/>
          </a:p>
        </p:txBody>
      </p:sp>
      <p:sp>
        <p:nvSpPr>
          <p:cNvPr id="4" name="Footer Placeholder 3"/>
          <p:cNvSpPr>
            <a:spLocks noGrp="1"/>
          </p:cNvSpPr>
          <p:nvPr>
            <p:ph type="ftr" sz="quarter" idx="11"/>
          </p:nvPr>
        </p:nvSpPr>
        <p:spPr/>
        <p:txBody>
          <a:bodyPr/>
          <a:lstStyle/>
          <a:p>
            <a:r>
              <a:rPr lang="en-US"/>
              <a:t>ĐA CSNM - Nguyễn Bá Anh - 12T2</a:t>
            </a:r>
            <a:endParaRPr lang="en-US" dirty="0"/>
          </a:p>
        </p:txBody>
      </p:sp>
      <p:sp>
        <p:nvSpPr>
          <p:cNvPr id="5" name="Slide Number Placeholder 4"/>
          <p:cNvSpPr>
            <a:spLocks noGrp="1"/>
          </p:cNvSpPr>
          <p:nvPr>
            <p:ph type="sldNum" sz="quarter" idx="12"/>
          </p:nvPr>
        </p:nvSpPr>
        <p:spPr/>
        <p:txBody>
          <a:bodyPr/>
          <a:lstStyle/>
          <a:p>
            <a:fld id="{2EB67F09-8EBD-457F-B967-08392E637D11}" type="slidenum">
              <a:rPr lang="en-US" smtClean="0"/>
              <a:pPr/>
              <a:t>‹#›</a:t>
            </a:fld>
            <a:endParaRPr lang="en-US"/>
          </a:p>
        </p:txBody>
      </p:sp>
      <p:graphicFrame>
        <p:nvGraphicFramePr>
          <p:cNvPr id="6" name="Diagram 5"/>
          <p:cNvGraphicFramePr/>
          <p:nvPr userDrawn="1">
            <p:extLst>
              <p:ext uri="{D42A27DB-BD31-4B8C-83A1-F6EECF244321}">
                <p14:modId xmlns:p14="http://schemas.microsoft.com/office/powerpoint/2010/main" val="14777095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79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7636E-6D8B-45CF-812F-A251912B773A}"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364598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AF09C-EF21-46E7-9859-A8AEF4818223}" type="datetime1">
              <a:rPr lang="vi-VN" smtClean="0"/>
              <a:t>22/12/2019</a:t>
            </a:fld>
            <a:endParaRPr lang="en-US"/>
          </a:p>
        </p:txBody>
      </p:sp>
      <p:sp>
        <p:nvSpPr>
          <p:cNvPr id="5" name="Footer Placeholder 4"/>
          <p:cNvSpPr>
            <a:spLocks noGrp="1"/>
          </p:cNvSpPr>
          <p:nvPr>
            <p:ph type="ftr" sz="quarter" idx="11"/>
          </p:nvPr>
        </p:nvSpPr>
        <p:spPr/>
        <p:txBody>
          <a:bodyPr/>
          <a:lstStyle/>
          <a:p>
            <a:r>
              <a:rPr lang="en-US"/>
              <a:t>ĐA CSNM - Nguyễn Bá Anh - 12T2</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281138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8DA19-0E1F-4C6D-8528-8E4C144BCAF6}"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282979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0591-B955-4FB4-BC9D-C718F3B8BC90}" type="datetime1">
              <a:rPr lang="vi-VN" smtClean="0"/>
              <a:t>22/12/2019</a:t>
            </a:fld>
            <a:endParaRPr lang="en-US"/>
          </a:p>
        </p:txBody>
      </p:sp>
      <p:sp>
        <p:nvSpPr>
          <p:cNvPr id="8" name="Footer Placeholder 7"/>
          <p:cNvSpPr>
            <a:spLocks noGrp="1"/>
          </p:cNvSpPr>
          <p:nvPr>
            <p:ph type="ftr" sz="quarter" idx="11"/>
          </p:nvPr>
        </p:nvSpPr>
        <p:spPr/>
        <p:txBody>
          <a:bodyPr/>
          <a:lstStyle/>
          <a:p>
            <a:r>
              <a:rPr lang="en-US"/>
              <a:t>ĐA CSNM - Nguyễn Bá Anh - 12T2</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402642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46173-33C5-4055-9993-5073C9BF17B1}" type="datetime1">
              <a:rPr lang="vi-VN" smtClean="0"/>
              <a:t>22/12/2019</a:t>
            </a:fld>
            <a:endParaRPr lang="en-US"/>
          </a:p>
        </p:txBody>
      </p:sp>
      <p:sp>
        <p:nvSpPr>
          <p:cNvPr id="4" name="Footer Placeholder 3"/>
          <p:cNvSpPr>
            <a:spLocks noGrp="1"/>
          </p:cNvSpPr>
          <p:nvPr>
            <p:ph type="ftr" sz="quarter" idx="11"/>
          </p:nvPr>
        </p:nvSpPr>
        <p:spPr/>
        <p:txBody>
          <a:bodyPr/>
          <a:lstStyle/>
          <a:p>
            <a:r>
              <a:rPr lang="en-US"/>
              <a:t>ĐA CSNM - Nguyễn Bá Anh - 12T2</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410794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D657D-6248-4458-A279-5E39C75240BB}" type="datetime1">
              <a:rPr lang="vi-VN" smtClean="0"/>
              <a:t>22/12/2019</a:t>
            </a:fld>
            <a:endParaRPr lang="en-US"/>
          </a:p>
        </p:txBody>
      </p:sp>
      <p:sp>
        <p:nvSpPr>
          <p:cNvPr id="3" name="Footer Placeholder 2"/>
          <p:cNvSpPr>
            <a:spLocks noGrp="1"/>
          </p:cNvSpPr>
          <p:nvPr>
            <p:ph type="ftr" sz="quarter" idx="11"/>
          </p:nvPr>
        </p:nvSpPr>
        <p:spPr/>
        <p:txBody>
          <a:bodyPr/>
          <a:lstStyle/>
          <a:p>
            <a:r>
              <a:rPr lang="en-US"/>
              <a:t>ĐA CSNM - Nguyễn Bá Anh - 12T2</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269319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A914-4DD0-4AF3-A9FB-F5EB741BC16B}"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293877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91176-8B7C-4030-A70D-F77F906D64B9}" type="datetime1">
              <a:rPr lang="vi-VN" smtClean="0"/>
              <a:t>22/12/2019</a:t>
            </a:fld>
            <a:endParaRPr lang="en-US"/>
          </a:p>
        </p:txBody>
      </p:sp>
      <p:sp>
        <p:nvSpPr>
          <p:cNvPr id="6" name="Footer Placeholder 5"/>
          <p:cNvSpPr>
            <a:spLocks noGrp="1"/>
          </p:cNvSpPr>
          <p:nvPr>
            <p:ph type="ftr" sz="quarter" idx="11"/>
          </p:nvPr>
        </p:nvSpPr>
        <p:spPr/>
        <p:txBody>
          <a:bodyPr/>
          <a:lstStyle/>
          <a:p>
            <a:r>
              <a:rPr lang="en-US"/>
              <a:t>ĐA CSNM - Nguyễn Bá Anh - 12T2</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EB67F09-8EBD-457F-B967-08392E637D11}" type="slidenum">
              <a:rPr lang="en-US" smtClean="0"/>
              <a:t>‹#›</a:t>
            </a:fld>
            <a:endParaRPr lang="en-US"/>
          </a:p>
        </p:txBody>
      </p:sp>
    </p:spTree>
    <p:extLst>
      <p:ext uri="{BB962C8B-B14F-4D97-AF65-F5344CB8AC3E}">
        <p14:creationId xmlns:p14="http://schemas.microsoft.com/office/powerpoint/2010/main" val="94489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1640148-651C-4B58-B0F6-C6E352DAFC79}" type="datetime1">
              <a:rPr lang="vi-VN" smtClean="0"/>
              <a:t>22/12/2019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ĐA CSNM - Nguyễn Bá Anh - 12T2</a:t>
            </a:r>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EB67F09-8EBD-457F-B967-08392E637D11}" type="slidenum">
              <a:rPr lang="en-US" smtClean="0"/>
              <a:pPr/>
              <a:t>‹#›</a:t>
            </a:fld>
            <a:endParaRPr lang="en-US"/>
          </a:p>
        </p:txBody>
      </p:sp>
    </p:spTree>
    <p:extLst>
      <p:ext uri="{BB962C8B-B14F-4D97-AF65-F5344CB8AC3E}">
        <p14:creationId xmlns:p14="http://schemas.microsoft.com/office/powerpoint/2010/main" val="7398271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72" r:id="rId17"/>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EB67F09-8EBD-457F-B967-08392E637D11}" type="slidenum">
              <a:rPr lang="en-US" smtClean="0"/>
              <a:t>1</a:t>
            </a:fld>
            <a:endParaRPr lang="en-US" dirty="0"/>
          </a:p>
        </p:txBody>
      </p:sp>
      <p:pic>
        <p:nvPicPr>
          <p:cNvPr id="8" name="Picture 7" descr="http://i654.photobucket.com/albums/uu268/tienthanh21189/IT-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2967" y="184262"/>
            <a:ext cx="1140460" cy="1140460"/>
          </a:xfrm>
          <a:prstGeom prst="rect">
            <a:avLst/>
          </a:prstGeom>
          <a:noFill/>
          <a:ln>
            <a:noFill/>
          </a:ln>
        </p:spPr>
      </p:pic>
      <p:sp>
        <p:nvSpPr>
          <p:cNvPr id="9" name="TextBox 8"/>
          <p:cNvSpPr txBox="1"/>
          <p:nvPr/>
        </p:nvSpPr>
        <p:spPr>
          <a:xfrm>
            <a:off x="1520041" y="303011"/>
            <a:ext cx="6056415" cy="923330"/>
          </a:xfrm>
          <a:prstGeom prst="rect">
            <a:avLst/>
          </a:prstGeom>
          <a:solidFill>
            <a:schemeClr val="accent6">
              <a:lumMod val="40000"/>
              <a:lumOff val="60000"/>
              <a:alpha val="44706"/>
            </a:schemeClr>
          </a:solidFill>
        </p:spPr>
        <p:txBody>
          <a:bodyPr wrap="square" rtlCol="0">
            <a:spAutoFit/>
          </a:bodyPr>
          <a:lstStyle/>
          <a:p>
            <a:pPr algn="ctr"/>
            <a:r>
              <a:rPr lang="en-US" b="1" dirty="0">
                <a:solidFill>
                  <a:schemeClr val="tx1">
                    <a:lumMod val="95000"/>
                    <a:lumOff val="5000"/>
                  </a:schemeClr>
                </a:solidFill>
                <a:latin typeface="Segoe UI Light" panose="020B0502040204020203" pitchFamily="34" charset="0"/>
                <a:ea typeface="Segoe UI Black" panose="020B0A02040204020203" pitchFamily="34" charset="0"/>
                <a:cs typeface="Segoe UI Light" panose="020B0502040204020203" pitchFamily="34" charset="0"/>
              </a:rPr>
              <a:t>ĐẠI HỌC ĐÀ NẴNG</a:t>
            </a:r>
          </a:p>
          <a:p>
            <a:pPr algn="ctr"/>
            <a:r>
              <a:rPr lang="en-US" b="1" dirty="0">
                <a:solidFill>
                  <a:schemeClr val="tx1">
                    <a:lumMod val="95000"/>
                    <a:lumOff val="5000"/>
                  </a:schemeClr>
                </a:solidFill>
                <a:latin typeface="Segoe UI Light" panose="020B0502040204020203" pitchFamily="34" charset="0"/>
                <a:ea typeface="Segoe UI Black" panose="020B0A02040204020203" pitchFamily="34" charset="0"/>
                <a:cs typeface="Segoe UI Light" panose="020B0502040204020203" pitchFamily="34" charset="0"/>
              </a:rPr>
              <a:t>TRƯỜNG ĐẠI HỌC BÁCH KHOA</a:t>
            </a:r>
          </a:p>
          <a:p>
            <a:pPr algn="ctr"/>
            <a:r>
              <a:rPr lang="en-US" b="1" dirty="0">
                <a:solidFill>
                  <a:schemeClr val="tx1">
                    <a:lumMod val="95000"/>
                    <a:lumOff val="5000"/>
                  </a:schemeClr>
                </a:solidFill>
                <a:latin typeface="Segoe UI Light" panose="020B0502040204020203" pitchFamily="34" charset="0"/>
                <a:ea typeface="Segoe UI Black" panose="020B0A02040204020203" pitchFamily="34" charset="0"/>
                <a:cs typeface="Segoe UI Light" panose="020B0502040204020203" pitchFamily="34" charset="0"/>
              </a:rPr>
              <a:t>KHOA CÔNG NGHỆ THÔNG TIN</a:t>
            </a:r>
          </a:p>
        </p:txBody>
      </p:sp>
      <p:pic>
        <p:nvPicPr>
          <p:cNvPr id="10" name="Picture 2" descr="http://hoa.dut.edu.vn/uploads/logo_D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73" y="196931"/>
            <a:ext cx="1118527" cy="110140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387099" y="1506828"/>
            <a:ext cx="6600451" cy="1448157"/>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4500"/>
            </a:br>
            <a:r>
              <a:rPr lang="en-US" sz="4400" b="1">
                <a:latin typeface="Times New Roman" panose="02020603050405020304" pitchFamily="18" charset="0"/>
                <a:cs typeface="Times New Roman" panose="02020603050405020304" pitchFamily="18" charset="0"/>
              </a:rPr>
              <a:t>ĐỒ ÁN</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CƠ SỞ NGÀNH MẠNG</a:t>
            </a:r>
            <a:endParaRPr lang="en-US" sz="5000" b="1" dirty="0">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1443554" y="3284705"/>
            <a:ext cx="7700446" cy="289961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                                      </a:t>
            </a:r>
            <a:r>
              <a:rPr lang="en-US" sz="2400" b="1" u="sng">
                <a:latin typeface="Times New Roman" panose="02020603050405020304" pitchFamily="18" charset="0"/>
                <a:cs typeface="Times New Roman" panose="02020603050405020304" pitchFamily="18" charset="0"/>
              </a:rPr>
              <a:t>Đề </a:t>
            </a:r>
            <a:r>
              <a:rPr lang="en-US" sz="2400" b="1" u="sng" err="1">
                <a:latin typeface="Times New Roman" panose="02020603050405020304" pitchFamily="18" charset="0"/>
                <a:cs typeface="Times New Roman" panose="02020603050405020304" pitchFamily="18" charset="0"/>
              </a:rPr>
              <a:t>tài</a:t>
            </a:r>
            <a:r>
              <a:rPr lang="en-US" sz="2400" b="1" u="sng">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Giao tiếp</a:t>
            </a:r>
            <a:r>
              <a:rPr lang="en-US" sz="2400">
                <a:latin typeface="Times New Roman" panose="02020603050405020304" pitchFamily="18" charset="0"/>
                <a:cs typeface="Times New Roman" panose="02020603050405020304" pitchFamily="18" charset="0"/>
              </a:rPr>
              <a:t> giữa</a:t>
            </a:r>
            <a:r>
              <a:rPr lang="vi-VN" sz="240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 tiến trình bằng cơ chế </a:t>
            </a:r>
            <a:r>
              <a:rPr lang="en-US" sz="2400" err="1">
                <a:latin typeface="Times New Roman" panose="02020603050405020304" pitchFamily="18" charset="0"/>
                <a:cs typeface="Times New Roman" panose="02020603050405020304" pitchFamily="18" charset="0"/>
              </a:rPr>
              <a:t>đường</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ống</a:t>
            </a:r>
            <a:r>
              <a:rPr lang="en-US" sz="2400">
                <a:latin typeface="Times New Roman" panose="02020603050405020304" pitchFamily="18" charset="0"/>
                <a:cs typeface="Times New Roman" panose="02020603050405020304" pitchFamily="18" charset="0"/>
              </a:rPr>
              <a:t> pipe</a:t>
            </a:r>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2. Tìm hiểu giao thức SMTP, POP3 xây dựng chương trình        	mail client</a:t>
            </a:r>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GVHD: ThS. Nguyễn Thị Lệ Quyên</a:t>
            </a:r>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SVTH: Trần Hữu Hồng Sơn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24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Giao thức nhận mail POP3</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10</a:t>
            </a:fld>
            <a:endParaRPr lang="en-US"/>
          </a:p>
        </p:txBody>
      </p:sp>
      <p:sp>
        <p:nvSpPr>
          <p:cNvPr id="3" name="Rectangle 2"/>
          <p:cNvSpPr/>
          <p:nvPr/>
        </p:nvSpPr>
        <p:spPr>
          <a:xfrm>
            <a:off x="1700719" y="1382092"/>
            <a:ext cx="7160653" cy="3785652"/>
          </a:xfrm>
          <a:prstGeom prst="rect">
            <a:avLst/>
          </a:prstGeom>
        </p:spPr>
        <p:txBody>
          <a:bodyPr wrap="square">
            <a:spAutoFit/>
          </a:bodyPr>
          <a:lstStyle/>
          <a:p>
            <a:pPr marL="285750" indent="-285750">
              <a:buFont typeface="Arial" panose="020B0604020202020204" pitchFamily="34" charset="0"/>
              <a:buChar char="•"/>
            </a:pPr>
            <a:r>
              <a:rPr lang="en-US" sz="2400">
                <a:latin typeface="Times New Roman" pitchFamily="18" charset="0"/>
                <a:cs typeface="Times New Roman" pitchFamily="18" charset="0"/>
              </a:rPr>
              <a:t>Post Office Protocol Version 3 (Pop3) là một giao thức chuẩn trên Internet cho phép truy xuất động đến một mail server từ xa.</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Port chuẩn dành cho dịch vụ Pop3 được qui ước là TCP port 110. Pop3 server sẽ khởi động và lắng nghe trên port này.</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Một client muốn sử dụng các dịch vụ của Pop3 thì nó phải thiết lập một kết nối tới Pop3 server.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9076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JavaMail API</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11</a:t>
            </a:fld>
            <a:endParaRPr lang="en-US"/>
          </a:p>
        </p:txBody>
      </p:sp>
      <p:pic>
        <p:nvPicPr>
          <p:cNvPr id="5" name="Picture 4">
            <a:extLst>
              <a:ext uri="{FF2B5EF4-FFF2-40B4-BE49-F238E27FC236}">
                <a16:creationId xmlns:a16="http://schemas.microsoft.com/office/drawing/2014/main" id="{0BD0769A-DE64-4FB6-9578-992FC99B507D}"/>
              </a:ext>
            </a:extLst>
          </p:cNvPr>
          <p:cNvPicPr/>
          <p:nvPr/>
        </p:nvPicPr>
        <p:blipFill>
          <a:blip r:embed="rId2"/>
          <a:stretch>
            <a:fillRect/>
          </a:stretch>
        </p:blipFill>
        <p:spPr bwMode="auto">
          <a:xfrm>
            <a:off x="2440808" y="594783"/>
            <a:ext cx="5166491" cy="3874513"/>
          </a:xfrm>
          <a:prstGeom prst="rect">
            <a:avLst/>
          </a:prstGeom>
        </p:spPr>
      </p:pic>
      <p:sp>
        <p:nvSpPr>
          <p:cNvPr id="7" name="Rectangle 6">
            <a:extLst>
              <a:ext uri="{FF2B5EF4-FFF2-40B4-BE49-F238E27FC236}">
                <a16:creationId xmlns:a16="http://schemas.microsoft.com/office/drawing/2014/main" id="{0A5D0E46-D5C7-43FB-86F3-4F62CB1FCB83}"/>
              </a:ext>
            </a:extLst>
          </p:cNvPr>
          <p:cNvSpPr/>
          <p:nvPr/>
        </p:nvSpPr>
        <p:spPr>
          <a:xfrm>
            <a:off x="1536701" y="4341192"/>
            <a:ext cx="7607300" cy="2400657"/>
          </a:xfrm>
          <a:prstGeom prst="rect">
            <a:avLst/>
          </a:prstGeom>
        </p:spPr>
        <p:txBody>
          <a:bodyPr wrap="square">
            <a:spAutoFit/>
          </a:bodyPr>
          <a:lstStyle/>
          <a:p>
            <a:pPr marL="285750" lvl="0" indent="-285750">
              <a:buFont typeface="Arial" panose="020B0604020202020204" pitchFamily="34" charset="0"/>
              <a:buChar char="•"/>
            </a:pPr>
            <a:r>
              <a:rPr lang="en-US" sz="2200">
                <a:latin typeface="Times New Roman" pitchFamily="18" charset="0"/>
                <a:cs typeface="Times New Roman" pitchFamily="18" charset="0"/>
              </a:rPr>
              <a:t>Độc lập ứng dụng: API được sử dụng bởi các ứng dụng để gửi và nhận thư, độc lập với nhà cung cấp hoặc các giao thức mà được sử dụng.</a:t>
            </a:r>
          </a:p>
          <a:p>
            <a:pPr lvl="0"/>
            <a:endParaRPr lang="en-US" sz="2200">
              <a:latin typeface="Times New Roman" pitchFamily="18" charset="0"/>
              <a:cs typeface="Times New Roman" pitchFamily="18" charset="0"/>
            </a:endParaRPr>
          </a:p>
          <a:p>
            <a:pPr marL="285750" indent="-285750">
              <a:buFont typeface="Arial" panose="020B0604020202020204" pitchFamily="34" charset="0"/>
              <a:buChar char="•"/>
            </a:pPr>
            <a:r>
              <a:rPr lang="en-US" sz="2200">
                <a:latin typeface="Times New Roman" pitchFamily="18" charset="0"/>
                <a:cs typeface="Times New Roman" pitchFamily="18" charset="0"/>
              </a:rPr>
              <a:t>Phụ thuộc dịch vụ: như các giao thức SMTP, POP3, INET, MIME, NNTP, phụ thuộc và nhà cung cấp dịch vụ mail.</a:t>
            </a:r>
          </a:p>
          <a:p>
            <a:pPr lvl="0"/>
            <a:endParaRPr lang="en-US"/>
          </a:p>
        </p:txBody>
      </p:sp>
    </p:spTree>
    <p:extLst>
      <p:ext uri="{BB962C8B-B14F-4D97-AF65-F5344CB8AC3E}">
        <p14:creationId xmlns:p14="http://schemas.microsoft.com/office/powerpoint/2010/main" val="421994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S</a:t>
            </a:r>
            <a:r>
              <a:rPr lang="vi-VN" sz="3200">
                <a:latin typeface="Times New Roman" pitchFamily="18" charset="0"/>
                <a:cs typeface="Times New Roman" pitchFamily="18" charset="0"/>
              </a:rPr>
              <a:t>ơ</a:t>
            </a:r>
            <a:r>
              <a:rPr lang="en-US" sz="3200">
                <a:latin typeface="Times New Roman" pitchFamily="18" charset="0"/>
                <a:cs typeface="Times New Roman" pitchFamily="18" charset="0"/>
              </a:rPr>
              <a:t> đồ usecase</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12</a:t>
            </a:fld>
            <a:endParaRPr lang="en-US"/>
          </a:p>
        </p:txBody>
      </p:sp>
      <p:pic>
        <p:nvPicPr>
          <p:cNvPr id="4" name="Picture 3">
            <a:extLst>
              <a:ext uri="{FF2B5EF4-FFF2-40B4-BE49-F238E27FC236}">
                <a16:creationId xmlns:a16="http://schemas.microsoft.com/office/drawing/2014/main" id="{605432B3-D651-4C52-96AD-72622A3E9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25" y="913688"/>
            <a:ext cx="7477666" cy="5639511"/>
          </a:xfrm>
          <a:prstGeom prst="rect">
            <a:avLst/>
          </a:prstGeom>
        </p:spPr>
      </p:pic>
    </p:spTree>
    <p:extLst>
      <p:ext uri="{BB962C8B-B14F-4D97-AF65-F5344CB8AC3E}">
        <p14:creationId xmlns:p14="http://schemas.microsoft.com/office/powerpoint/2010/main" val="44339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Màn hình đăng nhập</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13</a:t>
            </a:fld>
            <a:endParaRPr lang="en-US"/>
          </a:p>
        </p:txBody>
      </p:sp>
      <p:pic>
        <p:nvPicPr>
          <p:cNvPr id="8" name="Picture 7">
            <a:extLst>
              <a:ext uri="{FF2B5EF4-FFF2-40B4-BE49-F238E27FC236}">
                <a16:creationId xmlns:a16="http://schemas.microsoft.com/office/drawing/2014/main" id="{D79A2B17-E58C-492B-99AB-DA57CF52C329}"/>
              </a:ext>
            </a:extLst>
          </p:cNvPr>
          <p:cNvPicPr/>
          <p:nvPr/>
        </p:nvPicPr>
        <p:blipFill>
          <a:blip r:embed="rId2">
            <a:extLst>
              <a:ext uri="{28A0092B-C50C-407E-A947-70E740481C1C}">
                <a14:useLocalDpi xmlns:a14="http://schemas.microsoft.com/office/drawing/2010/main" val="0"/>
              </a:ext>
            </a:extLst>
          </a:blip>
          <a:stretch>
            <a:fillRect/>
          </a:stretch>
        </p:blipFill>
        <p:spPr>
          <a:xfrm>
            <a:off x="-17006" y="1544245"/>
            <a:ext cx="9161006" cy="4881955"/>
          </a:xfrm>
          <a:prstGeom prst="rect">
            <a:avLst/>
          </a:prstGeom>
        </p:spPr>
      </p:pic>
      <p:sp>
        <p:nvSpPr>
          <p:cNvPr id="9" name="Flowchart: Off-page Connector 8">
            <a:extLst>
              <a:ext uri="{FF2B5EF4-FFF2-40B4-BE49-F238E27FC236}">
                <a16:creationId xmlns:a16="http://schemas.microsoft.com/office/drawing/2014/main" id="{21A290A5-EDF2-4D7E-AB42-4BD011254DCB}"/>
              </a:ext>
            </a:extLst>
          </p:cNvPr>
          <p:cNvSpPr/>
          <p:nvPr/>
        </p:nvSpPr>
        <p:spPr>
          <a:xfrm rot="16200000">
            <a:off x="468137" y="417332"/>
            <a:ext cx="460731" cy="13970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7BB1FD65-0B96-4011-87D5-87B2F47CA5A9}"/>
              </a:ext>
            </a:extLst>
          </p:cNvPr>
          <p:cNvSpPr txBox="1">
            <a:spLocks/>
          </p:cNvSpPr>
          <p:nvPr/>
        </p:nvSpPr>
        <p:spPr>
          <a:xfrm>
            <a:off x="511228" y="933271"/>
            <a:ext cx="584978"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B67F09-8EBD-457F-B967-08392E637D11}" type="slidenum">
              <a:rPr lang="en-US" smtClean="0"/>
              <a:pPr/>
              <a:t>13</a:t>
            </a:fld>
            <a:endParaRPr lang="en-US"/>
          </a:p>
        </p:txBody>
      </p:sp>
    </p:spTree>
    <p:extLst>
      <p:ext uri="{BB962C8B-B14F-4D97-AF65-F5344CB8AC3E}">
        <p14:creationId xmlns:p14="http://schemas.microsoft.com/office/powerpoint/2010/main" val="334354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Màn hình soạn và gửi mail</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14</a:t>
            </a:fld>
            <a:endParaRPr lang="en-US"/>
          </a:p>
        </p:txBody>
      </p:sp>
      <p:sp>
        <p:nvSpPr>
          <p:cNvPr id="9" name="Flowchart: Off-page Connector 8">
            <a:extLst>
              <a:ext uri="{FF2B5EF4-FFF2-40B4-BE49-F238E27FC236}">
                <a16:creationId xmlns:a16="http://schemas.microsoft.com/office/drawing/2014/main" id="{21A290A5-EDF2-4D7E-AB42-4BD011254DCB}"/>
              </a:ext>
            </a:extLst>
          </p:cNvPr>
          <p:cNvSpPr/>
          <p:nvPr/>
        </p:nvSpPr>
        <p:spPr>
          <a:xfrm rot="16200000">
            <a:off x="468137" y="417332"/>
            <a:ext cx="460731" cy="13970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7BB1FD65-0B96-4011-87D5-87B2F47CA5A9}"/>
              </a:ext>
            </a:extLst>
          </p:cNvPr>
          <p:cNvSpPr txBox="1">
            <a:spLocks/>
          </p:cNvSpPr>
          <p:nvPr/>
        </p:nvSpPr>
        <p:spPr>
          <a:xfrm>
            <a:off x="511228" y="933271"/>
            <a:ext cx="584978"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B67F09-8EBD-457F-B967-08392E637D11}" type="slidenum">
              <a:rPr lang="en-US" smtClean="0"/>
              <a:pPr/>
              <a:t>14</a:t>
            </a:fld>
            <a:endParaRPr lang="en-US"/>
          </a:p>
        </p:txBody>
      </p:sp>
      <p:pic>
        <p:nvPicPr>
          <p:cNvPr id="11" name="Picture 10">
            <a:extLst>
              <a:ext uri="{FF2B5EF4-FFF2-40B4-BE49-F238E27FC236}">
                <a16:creationId xmlns:a16="http://schemas.microsoft.com/office/drawing/2014/main" id="{D088CDBF-D6E8-4DCD-9842-2BB22C6B1E52}"/>
              </a:ext>
            </a:extLst>
          </p:cNvPr>
          <p:cNvPicPr/>
          <p:nvPr/>
        </p:nvPicPr>
        <p:blipFill>
          <a:blip r:embed="rId2">
            <a:extLst>
              <a:ext uri="{28A0092B-C50C-407E-A947-70E740481C1C}">
                <a14:useLocalDpi xmlns:a14="http://schemas.microsoft.com/office/drawing/2010/main" val="0"/>
              </a:ext>
            </a:extLst>
          </a:blip>
          <a:stretch>
            <a:fillRect/>
          </a:stretch>
        </p:blipFill>
        <p:spPr>
          <a:xfrm>
            <a:off x="0" y="1610380"/>
            <a:ext cx="9144000" cy="4872892"/>
          </a:xfrm>
          <a:prstGeom prst="rect">
            <a:avLst/>
          </a:prstGeom>
        </p:spPr>
      </p:pic>
    </p:spTree>
    <p:extLst>
      <p:ext uri="{BB962C8B-B14F-4D97-AF65-F5344CB8AC3E}">
        <p14:creationId xmlns:p14="http://schemas.microsoft.com/office/powerpoint/2010/main" val="21737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7840341" cy="555463"/>
          </a:xfrm>
        </p:spPr>
        <p:txBody>
          <a:bodyPr>
            <a:noAutofit/>
          </a:bodyPr>
          <a:lstStyle/>
          <a:p>
            <a:r>
              <a:rPr lang="en-US" sz="3200">
                <a:latin typeface="Times New Roman" pitchFamily="18" charset="0"/>
                <a:cs typeface="Times New Roman" pitchFamily="18" charset="0"/>
              </a:rPr>
              <a:t>Màn hình xem dách sách email theo th</a:t>
            </a:r>
            <a:r>
              <a:rPr lang="vi-VN" sz="3200">
                <a:latin typeface="Times New Roman" pitchFamily="18" charset="0"/>
                <a:cs typeface="Times New Roman" pitchFamily="18" charset="0"/>
              </a:rPr>
              <a:t>ư</a:t>
            </a:r>
            <a:r>
              <a:rPr lang="en-US" sz="3200">
                <a:latin typeface="Times New Roman" pitchFamily="18" charset="0"/>
                <a:cs typeface="Times New Roman" pitchFamily="18" charset="0"/>
              </a:rPr>
              <a:t> mục</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15</a:t>
            </a:fld>
            <a:endParaRPr lang="en-US"/>
          </a:p>
        </p:txBody>
      </p:sp>
      <p:sp>
        <p:nvSpPr>
          <p:cNvPr id="9" name="Flowchart: Off-page Connector 8">
            <a:extLst>
              <a:ext uri="{FF2B5EF4-FFF2-40B4-BE49-F238E27FC236}">
                <a16:creationId xmlns:a16="http://schemas.microsoft.com/office/drawing/2014/main" id="{21A290A5-EDF2-4D7E-AB42-4BD011254DCB}"/>
              </a:ext>
            </a:extLst>
          </p:cNvPr>
          <p:cNvSpPr/>
          <p:nvPr/>
        </p:nvSpPr>
        <p:spPr>
          <a:xfrm rot="16200000">
            <a:off x="468137" y="417332"/>
            <a:ext cx="460731" cy="13970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7BB1FD65-0B96-4011-87D5-87B2F47CA5A9}"/>
              </a:ext>
            </a:extLst>
          </p:cNvPr>
          <p:cNvSpPr txBox="1">
            <a:spLocks/>
          </p:cNvSpPr>
          <p:nvPr/>
        </p:nvSpPr>
        <p:spPr>
          <a:xfrm>
            <a:off x="511228" y="933271"/>
            <a:ext cx="584978"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B67F09-8EBD-457F-B967-08392E637D11}" type="slidenum">
              <a:rPr lang="en-US" smtClean="0"/>
              <a:pPr/>
              <a:t>15</a:t>
            </a:fld>
            <a:endParaRPr lang="en-US"/>
          </a:p>
        </p:txBody>
      </p:sp>
      <p:pic>
        <p:nvPicPr>
          <p:cNvPr id="7" name="Picture 6">
            <a:extLst>
              <a:ext uri="{FF2B5EF4-FFF2-40B4-BE49-F238E27FC236}">
                <a16:creationId xmlns:a16="http://schemas.microsoft.com/office/drawing/2014/main" id="{DB1DB45E-208A-4D49-B11B-E67D29917A7D}"/>
              </a:ext>
            </a:extLst>
          </p:cNvPr>
          <p:cNvPicPr/>
          <p:nvPr/>
        </p:nvPicPr>
        <p:blipFill>
          <a:blip r:embed="rId2">
            <a:extLst>
              <a:ext uri="{28A0092B-C50C-407E-A947-70E740481C1C}">
                <a14:useLocalDpi xmlns:a14="http://schemas.microsoft.com/office/drawing/2010/main" val="0"/>
              </a:ext>
            </a:extLst>
          </a:blip>
          <a:stretch>
            <a:fillRect/>
          </a:stretch>
        </p:blipFill>
        <p:spPr>
          <a:xfrm>
            <a:off x="0" y="1601712"/>
            <a:ext cx="9144000" cy="4872892"/>
          </a:xfrm>
          <a:prstGeom prst="rect">
            <a:avLst/>
          </a:prstGeom>
        </p:spPr>
      </p:pic>
    </p:spTree>
    <p:extLst>
      <p:ext uri="{BB962C8B-B14F-4D97-AF65-F5344CB8AC3E}">
        <p14:creationId xmlns:p14="http://schemas.microsoft.com/office/powerpoint/2010/main" val="249160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7840341" cy="555463"/>
          </a:xfrm>
        </p:spPr>
        <p:txBody>
          <a:bodyPr>
            <a:noAutofit/>
          </a:bodyPr>
          <a:lstStyle/>
          <a:p>
            <a:r>
              <a:rPr lang="en-US" sz="3200">
                <a:latin typeface="Times New Roman" pitchFamily="18" charset="0"/>
                <a:cs typeface="Times New Roman" pitchFamily="18" charset="0"/>
              </a:rPr>
              <a:t>Màn hình xem chi tiết email</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16</a:t>
            </a:fld>
            <a:endParaRPr lang="en-US"/>
          </a:p>
        </p:txBody>
      </p:sp>
      <p:sp>
        <p:nvSpPr>
          <p:cNvPr id="9" name="Flowchart: Off-page Connector 8">
            <a:extLst>
              <a:ext uri="{FF2B5EF4-FFF2-40B4-BE49-F238E27FC236}">
                <a16:creationId xmlns:a16="http://schemas.microsoft.com/office/drawing/2014/main" id="{21A290A5-EDF2-4D7E-AB42-4BD011254DCB}"/>
              </a:ext>
            </a:extLst>
          </p:cNvPr>
          <p:cNvSpPr/>
          <p:nvPr/>
        </p:nvSpPr>
        <p:spPr>
          <a:xfrm rot="16200000">
            <a:off x="468137" y="417332"/>
            <a:ext cx="460731" cy="13970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7BB1FD65-0B96-4011-87D5-87B2F47CA5A9}"/>
              </a:ext>
            </a:extLst>
          </p:cNvPr>
          <p:cNvSpPr txBox="1">
            <a:spLocks/>
          </p:cNvSpPr>
          <p:nvPr/>
        </p:nvSpPr>
        <p:spPr>
          <a:xfrm>
            <a:off x="511228" y="933271"/>
            <a:ext cx="584978"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B67F09-8EBD-457F-B967-08392E637D11}" type="slidenum">
              <a:rPr lang="en-US" smtClean="0"/>
              <a:pPr/>
              <a:t>16</a:t>
            </a:fld>
            <a:endParaRPr lang="en-US"/>
          </a:p>
        </p:txBody>
      </p:sp>
      <p:pic>
        <p:nvPicPr>
          <p:cNvPr id="8" name="Picture 7">
            <a:extLst>
              <a:ext uri="{FF2B5EF4-FFF2-40B4-BE49-F238E27FC236}">
                <a16:creationId xmlns:a16="http://schemas.microsoft.com/office/drawing/2014/main" id="{DD0BC9AE-EF6C-4775-B2D2-C13D0117CF90}"/>
              </a:ext>
            </a:extLst>
          </p:cNvPr>
          <p:cNvPicPr/>
          <p:nvPr/>
        </p:nvPicPr>
        <p:blipFill>
          <a:blip r:embed="rId2">
            <a:extLst>
              <a:ext uri="{28A0092B-C50C-407E-A947-70E740481C1C}">
                <a14:useLocalDpi xmlns:a14="http://schemas.microsoft.com/office/drawing/2010/main" val="0"/>
              </a:ext>
            </a:extLst>
          </a:blip>
          <a:stretch>
            <a:fillRect/>
          </a:stretch>
        </p:blipFill>
        <p:spPr>
          <a:xfrm>
            <a:off x="0" y="1660450"/>
            <a:ext cx="9144000" cy="4872892"/>
          </a:xfrm>
          <a:prstGeom prst="rect">
            <a:avLst/>
          </a:prstGeom>
        </p:spPr>
      </p:pic>
    </p:spTree>
    <p:extLst>
      <p:ext uri="{BB962C8B-B14F-4D97-AF65-F5344CB8AC3E}">
        <p14:creationId xmlns:p14="http://schemas.microsoft.com/office/powerpoint/2010/main" val="235048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8259441" cy="555463"/>
          </a:xfrm>
        </p:spPr>
        <p:txBody>
          <a:bodyPr>
            <a:noAutofit/>
          </a:bodyPr>
          <a:lstStyle/>
          <a:p>
            <a:r>
              <a:rPr lang="en-US" sz="3200">
                <a:latin typeface="Times New Roman" pitchFamily="18" charset="0"/>
                <a:cs typeface="Times New Roman" pitchFamily="18" charset="0"/>
              </a:rPr>
              <a:t>Màn hình xem email và download file đính kèm</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17</a:t>
            </a:fld>
            <a:endParaRPr lang="en-US"/>
          </a:p>
        </p:txBody>
      </p:sp>
      <p:sp>
        <p:nvSpPr>
          <p:cNvPr id="9" name="Flowchart: Off-page Connector 8">
            <a:extLst>
              <a:ext uri="{FF2B5EF4-FFF2-40B4-BE49-F238E27FC236}">
                <a16:creationId xmlns:a16="http://schemas.microsoft.com/office/drawing/2014/main" id="{21A290A5-EDF2-4D7E-AB42-4BD011254DCB}"/>
              </a:ext>
            </a:extLst>
          </p:cNvPr>
          <p:cNvSpPr/>
          <p:nvPr/>
        </p:nvSpPr>
        <p:spPr>
          <a:xfrm rot="16200000">
            <a:off x="468137" y="417332"/>
            <a:ext cx="460731" cy="13970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7BB1FD65-0B96-4011-87D5-87B2F47CA5A9}"/>
              </a:ext>
            </a:extLst>
          </p:cNvPr>
          <p:cNvSpPr txBox="1">
            <a:spLocks/>
          </p:cNvSpPr>
          <p:nvPr/>
        </p:nvSpPr>
        <p:spPr>
          <a:xfrm>
            <a:off x="511228" y="933271"/>
            <a:ext cx="584978"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B67F09-8EBD-457F-B967-08392E637D11}" type="slidenum">
              <a:rPr lang="en-US" smtClean="0"/>
              <a:pPr/>
              <a:t>17</a:t>
            </a:fld>
            <a:endParaRPr lang="en-US"/>
          </a:p>
        </p:txBody>
      </p:sp>
      <p:pic>
        <p:nvPicPr>
          <p:cNvPr id="4" name="Picture 3">
            <a:extLst>
              <a:ext uri="{FF2B5EF4-FFF2-40B4-BE49-F238E27FC236}">
                <a16:creationId xmlns:a16="http://schemas.microsoft.com/office/drawing/2014/main" id="{B46DD004-78DF-43CF-A3CC-A190315C4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1508780"/>
            <a:ext cx="9142857" cy="4876190"/>
          </a:xfrm>
          <a:prstGeom prst="rect">
            <a:avLst/>
          </a:prstGeom>
        </p:spPr>
      </p:pic>
    </p:spTree>
    <p:extLst>
      <p:ext uri="{BB962C8B-B14F-4D97-AF65-F5344CB8AC3E}">
        <p14:creationId xmlns:p14="http://schemas.microsoft.com/office/powerpoint/2010/main" val="1376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67F09-8EBD-457F-B967-08392E637D11}" type="slidenum">
              <a:rPr lang="en-US" smtClean="0"/>
              <a:t>18</a:t>
            </a:fld>
            <a:endParaRPr lang="en-US"/>
          </a:p>
        </p:txBody>
      </p:sp>
      <p:sp>
        <p:nvSpPr>
          <p:cNvPr id="2" name="TextBox 1"/>
          <p:cNvSpPr txBox="1"/>
          <p:nvPr/>
        </p:nvSpPr>
        <p:spPr>
          <a:xfrm>
            <a:off x="2470238" y="2363698"/>
            <a:ext cx="4790941" cy="1446550"/>
          </a:xfrm>
          <a:prstGeom prst="rect">
            <a:avLst/>
          </a:prstGeom>
          <a:noFill/>
        </p:spPr>
        <p:txBody>
          <a:bodyPr wrap="square" rtlCol="0">
            <a:spAutoFit/>
          </a:bodyPr>
          <a:lstStyle/>
          <a:p>
            <a:pPr algn="ctr"/>
            <a:r>
              <a:rPr lang="en-US" sz="4400" b="1" dirty="0" err="1">
                <a:latin typeface="Times New Roman" pitchFamily="18" charset="0"/>
                <a:cs typeface="Times New Roman" pitchFamily="18" charset="0"/>
              </a:rPr>
              <a:t>Cảm</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ơn</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mọi</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người</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đã</a:t>
            </a:r>
            <a:r>
              <a:rPr lang="en-US" sz="4400" b="1" dirty="0">
                <a:latin typeface="Times New Roman" pitchFamily="18" charset="0"/>
                <a:cs typeface="Times New Roman" pitchFamily="18" charset="0"/>
              </a:rPr>
              <a:t> </a:t>
            </a:r>
            <a:r>
              <a:rPr lang="en-US" sz="4400" b="1" err="1">
                <a:latin typeface="Times New Roman" pitchFamily="18" charset="0"/>
                <a:cs typeface="Times New Roman" pitchFamily="18" charset="0"/>
              </a:rPr>
              <a:t>lắng</a:t>
            </a:r>
            <a:r>
              <a:rPr lang="en-US" sz="4400" b="1">
                <a:latin typeface="Times New Roman" pitchFamily="18" charset="0"/>
                <a:cs typeface="Times New Roman" pitchFamily="18" charset="0"/>
              </a:rPr>
              <a:t> nghe</a:t>
            </a:r>
            <a:r>
              <a:rPr lang="en-US" sz="4400" b="1" dirty="0">
                <a:latin typeface="Times New Roman" pitchFamily="18" charset="0"/>
                <a:cs typeface="Times New Roman" pitchFamily="18" charset="0"/>
              </a:rPr>
              <a:t>.</a:t>
            </a:r>
          </a:p>
        </p:txBody>
      </p:sp>
    </p:spTree>
    <p:extLst>
      <p:ext uri="{BB962C8B-B14F-4D97-AF65-F5344CB8AC3E}">
        <p14:creationId xmlns:p14="http://schemas.microsoft.com/office/powerpoint/2010/main" val="140007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67F09-8EBD-457F-B967-08392E637D11}" type="slidenum">
              <a:rPr lang="en-US" smtClean="0"/>
              <a:t>2</a:t>
            </a:fld>
            <a:endParaRPr lang="en-US"/>
          </a:p>
        </p:txBody>
      </p:sp>
      <p:sp>
        <p:nvSpPr>
          <p:cNvPr id="9" name="Rectangle 8"/>
          <p:cNvSpPr/>
          <p:nvPr/>
        </p:nvSpPr>
        <p:spPr>
          <a:xfrm>
            <a:off x="1493462" y="372284"/>
            <a:ext cx="7650537" cy="830997"/>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Đề tài 1:</a:t>
            </a:r>
          </a:p>
          <a:p>
            <a:r>
              <a:rPr lang="vi-VN" sz="2400" b="1">
                <a:latin typeface="Times New Roman" panose="02020603050405020304" pitchFamily="18" charset="0"/>
                <a:cs typeface="Times New Roman" panose="02020603050405020304" pitchFamily="18" charset="0"/>
              </a:rPr>
              <a:t>Giao tiếp </a:t>
            </a:r>
            <a:r>
              <a:rPr lang="en-US" sz="2400" b="1">
                <a:latin typeface="Times New Roman" panose="02020603050405020304" pitchFamily="18" charset="0"/>
                <a:cs typeface="Times New Roman" panose="02020603050405020304" pitchFamily="18" charset="0"/>
              </a:rPr>
              <a:t>giữa </a:t>
            </a:r>
            <a:r>
              <a:rPr lang="vi-VN" sz="2400" b="1">
                <a:latin typeface="Times New Roman" panose="02020603050405020304" pitchFamily="18" charset="0"/>
                <a:cs typeface="Times New Roman" panose="02020603050405020304" pitchFamily="18" charset="0"/>
              </a:rPr>
              <a:t>các </a:t>
            </a:r>
            <a:r>
              <a:rPr lang="vi-VN" sz="2400" b="1" dirty="0">
                <a:latin typeface="Times New Roman" panose="02020603050405020304" pitchFamily="18" charset="0"/>
                <a:cs typeface="Times New Roman" panose="02020603050405020304" pitchFamily="18" charset="0"/>
              </a:rPr>
              <a:t>tiến trình bằng cơ chế </a:t>
            </a:r>
            <a:r>
              <a:rPr lang="vi-VN" sz="2400" b="1">
                <a:latin typeface="Times New Roman" panose="02020603050405020304" pitchFamily="18" charset="0"/>
                <a:cs typeface="Times New Roman" panose="02020603050405020304" pitchFamily="18" charset="0"/>
              </a:rPr>
              <a:t>đường ống</a:t>
            </a:r>
            <a:r>
              <a:rPr lang="en-US" sz="2400" b="1">
                <a:latin typeface="Times New Roman" panose="02020603050405020304" pitchFamily="18" charset="0"/>
                <a:cs typeface="Times New Roman" panose="02020603050405020304" pitchFamily="18" charset="0"/>
              </a:rPr>
              <a:t> pipe</a:t>
            </a:r>
            <a:endParaRPr lang="vi-VN"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93463" y="1893973"/>
            <a:ext cx="7650537" cy="3416320"/>
          </a:xfrm>
          <a:prstGeom prst="rect">
            <a:avLst/>
          </a:prstGeom>
          <a:noFill/>
        </p:spPr>
        <p:txBody>
          <a:bodyPr wrap="square" rtlCol="0">
            <a:spAutoFit/>
          </a:bodyPr>
          <a:lstStyle/>
          <a:p>
            <a:pPr marL="285750" lvl="0" indent="-285750">
              <a:buFont typeface="Arial" panose="020B0604020202020204" pitchFamily="34" charset="0"/>
              <a:buChar char="•"/>
            </a:pPr>
            <a:r>
              <a:rPr lang="en-US" sz="2400">
                <a:latin typeface="Times New Roman" pitchFamily="18" charset="0"/>
                <a:cs typeface="Times New Roman" pitchFamily="18" charset="0"/>
              </a:rPr>
              <a:t>Tìm hiểu cơ chế giao tiếp giữa các tiến trình sử dụng đường ống pipe. Đường ống giao tiếp trao đổi dữ liệu hai chiều.</a:t>
            </a:r>
          </a:p>
          <a:p>
            <a:pPr lvl="0"/>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Xây dựng chương trình mô phỏng tính toán kết hợp sử dụng giao tiếp tiến trình hai chiều.</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Tìm hiểu thuật toán ký pháp Balan để tính toán phép tính.</a:t>
            </a:r>
          </a:p>
          <a:p>
            <a:pPr marL="285750" indent="-285750">
              <a:buFont typeface="Arial" panose="020B06040202020202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2203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226" y="180304"/>
            <a:ext cx="6591985" cy="800162"/>
          </a:xfrm>
        </p:spPr>
        <p:txBody>
          <a:bodyPr>
            <a:normAutofit/>
          </a:bodyPr>
          <a:lstStyle/>
          <a:p>
            <a:r>
              <a:rPr lang="en-US" sz="3200">
                <a:latin typeface="Times New Roman" pitchFamily="18" charset="0"/>
                <a:cs typeface="Times New Roman" pitchFamily="18" charset="0"/>
              </a:rPr>
              <a:t>Ký pháp Balan</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3</a:t>
            </a:fld>
            <a:endParaRPr lang="en-US"/>
          </a:p>
        </p:txBody>
      </p:sp>
      <p:sp>
        <p:nvSpPr>
          <p:cNvPr id="5" name="Rectangle 4">
            <a:extLst>
              <a:ext uri="{FF2B5EF4-FFF2-40B4-BE49-F238E27FC236}">
                <a16:creationId xmlns:a16="http://schemas.microsoft.com/office/drawing/2014/main" id="{28714C40-FF06-4C2D-AEA6-C166D4D19317}"/>
              </a:ext>
            </a:extLst>
          </p:cNvPr>
          <p:cNvSpPr/>
          <p:nvPr/>
        </p:nvSpPr>
        <p:spPr>
          <a:xfrm>
            <a:off x="3721100" y="1625600"/>
            <a:ext cx="20066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ahoma" panose="020B0604030504040204" pitchFamily="34" charset="0"/>
                <a:ea typeface="Tahoma" panose="020B0604030504040204" pitchFamily="34" charset="0"/>
                <a:cs typeface="Tahoma" panose="020B0604030504040204" pitchFamily="34" charset="0"/>
              </a:rPr>
              <a:t>Phép tính dạng trung tố</a:t>
            </a:r>
          </a:p>
        </p:txBody>
      </p:sp>
      <p:sp>
        <p:nvSpPr>
          <p:cNvPr id="7" name="Rectangle 6">
            <a:extLst>
              <a:ext uri="{FF2B5EF4-FFF2-40B4-BE49-F238E27FC236}">
                <a16:creationId xmlns:a16="http://schemas.microsoft.com/office/drawing/2014/main" id="{D1A2E203-1F51-4CB5-8E0D-E1C29C5C2F86}"/>
              </a:ext>
            </a:extLst>
          </p:cNvPr>
          <p:cNvSpPr/>
          <p:nvPr/>
        </p:nvSpPr>
        <p:spPr>
          <a:xfrm>
            <a:off x="3721100" y="3276601"/>
            <a:ext cx="20066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ahoma" panose="020B0604030504040204" pitchFamily="34" charset="0"/>
                <a:ea typeface="Tahoma" panose="020B0604030504040204" pitchFamily="34" charset="0"/>
                <a:cs typeface="Tahoma" panose="020B0604030504040204" pitchFamily="34" charset="0"/>
              </a:rPr>
              <a:t>Phép tính dạng hậu tố</a:t>
            </a:r>
          </a:p>
        </p:txBody>
      </p:sp>
      <p:sp>
        <p:nvSpPr>
          <p:cNvPr id="8" name="Rectangle 7">
            <a:extLst>
              <a:ext uri="{FF2B5EF4-FFF2-40B4-BE49-F238E27FC236}">
                <a16:creationId xmlns:a16="http://schemas.microsoft.com/office/drawing/2014/main" id="{CE64FE31-BA1A-485F-8469-5B45A76E1E1C}"/>
              </a:ext>
            </a:extLst>
          </p:cNvPr>
          <p:cNvSpPr/>
          <p:nvPr/>
        </p:nvSpPr>
        <p:spPr>
          <a:xfrm>
            <a:off x="3721100" y="4925304"/>
            <a:ext cx="20066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ahoma" panose="020B0604030504040204" pitchFamily="34" charset="0"/>
                <a:ea typeface="Tahoma" panose="020B0604030504040204" pitchFamily="34" charset="0"/>
                <a:cs typeface="Tahoma" panose="020B0604030504040204" pitchFamily="34" charset="0"/>
              </a:rPr>
              <a:t>Kết quả phép tính</a:t>
            </a:r>
          </a:p>
        </p:txBody>
      </p:sp>
      <p:sp>
        <p:nvSpPr>
          <p:cNvPr id="9" name="Arrow: Down 8">
            <a:extLst>
              <a:ext uri="{FF2B5EF4-FFF2-40B4-BE49-F238E27FC236}">
                <a16:creationId xmlns:a16="http://schemas.microsoft.com/office/drawing/2014/main" id="{8E3E5C25-6F60-4CE8-9BE0-0BEB6CC2D0E1}"/>
              </a:ext>
            </a:extLst>
          </p:cNvPr>
          <p:cNvSpPr/>
          <p:nvPr/>
        </p:nvSpPr>
        <p:spPr>
          <a:xfrm>
            <a:off x="4572000" y="2590799"/>
            <a:ext cx="279400" cy="685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D06BA16-3736-4712-BC2E-3FF1886AC77D}"/>
              </a:ext>
            </a:extLst>
          </p:cNvPr>
          <p:cNvSpPr/>
          <p:nvPr/>
        </p:nvSpPr>
        <p:spPr>
          <a:xfrm>
            <a:off x="4572000" y="4241801"/>
            <a:ext cx="279400" cy="685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3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226" y="180304"/>
            <a:ext cx="6591985" cy="800162"/>
          </a:xfrm>
        </p:spPr>
        <p:txBody>
          <a:bodyPr>
            <a:normAutofit/>
          </a:bodyPr>
          <a:lstStyle/>
          <a:p>
            <a:r>
              <a:rPr lang="en-US" sz="3200">
                <a:latin typeface="Times New Roman" pitchFamily="18" charset="0"/>
                <a:cs typeface="Times New Roman" pitchFamily="18" charset="0"/>
              </a:rPr>
              <a:t>Ký pháp Balan</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4</a:t>
            </a:fld>
            <a:endParaRPr lang="en-US"/>
          </a:p>
        </p:txBody>
      </p:sp>
      <p:sp>
        <p:nvSpPr>
          <p:cNvPr id="3" name="Rectangle 2"/>
          <p:cNvSpPr/>
          <p:nvPr/>
        </p:nvSpPr>
        <p:spPr>
          <a:xfrm>
            <a:off x="2025203" y="1353417"/>
            <a:ext cx="6763197" cy="4524315"/>
          </a:xfrm>
          <a:prstGeom prst="rect">
            <a:avLst/>
          </a:prstGeom>
        </p:spPr>
        <p:txBody>
          <a:bodyPr wrap="square">
            <a:spAutoFit/>
          </a:bodyPr>
          <a:lstStyle/>
          <a:p>
            <a:r>
              <a:rPr lang="en-US" sz="2400" b="1" dirty="0">
                <a:latin typeface="Times New Roman" pitchFamily="18" charset="0"/>
                <a:cs typeface="Times New Roman" pitchFamily="18" charset="0"/>
              </a:rPr>
              <a:t>ĐẦU VÀO: </a:t>
            </a:r>
            <a:r>
              <a:rPr lang="en-US" sz="2400" dirty="0" err="1">
                <a:latin typeface="Times New Roman" pitchFamily="18" charset="0"/>
                <a:cs typeface="Times New Roman" pitchFamily="18" charset="0"/>
              </a:rPr>
              <a:t>Chuỗi</a:t>
            </a:r>
            <a:r>
              <a:rPr lang="en-US" sz="2400" dirty="0">
                <a:latin typeface="Times New Roman" pitchFamily="18" charset="0"/>
                <a:cs typeface="Times New Roman" pitchFamily="18" charset="0"/>
              </a:rPr>
              <a:t> </a:t>
            </a:r>
            <a:r>
              <a:rPr lang="en-US" sz="2400" err="1">
                <a:latin typeface="Times New Roman" pitchFamily="18" charset="0"/>
                <a:cs typeface="Times New Roman" pitchFamily="18" charset="0"/>
              </a:rPr>
              <a:t>phép</a:t>
            </a:r>
            <a:r>
              <a:rPr lang="en-US" sz="2400">
                <a:latin typeface="Times New Roman" pitchFamily="18" charset="0"/>
                <a:cs typeface="Times New Roman" pitchFamily="18" charset="0"/>
              </a:rPr>
              <a:t> tính</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ĐẦU RA: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err="1">
                <a:latin typeface="Times New Roman" pitchFamily="18" charset="0"/>
                <a:cs typeface="Times New Roman" pitchFamily="18" charset="0"/>
              </a:rPr>
              <a:t>phép</a:t>
            </a:r>
            <a:r>
              <a:rPr lang="en-US" sz="2400">
                <a:latin typeface="Times New Roman" pitchFamily="18" charset="0"/>
                <a:cs typeface="Times New Roman" pitchFamily="18" charset="0"/>
              </a:rPr>
              <a:t> tính</a:t>
            </a:r>
          </a:p>
          <a:p>
            <a:endParaRPr lang="en-US" sz="2400">
              <a:latin typeface="Times New Roman" pitchFamily="18" charset="0"/>
              <a:cs typeface="Times New Roman" pitchFamily="18" charset="0"/>
            </a:endParaRPr>
          </a:p>
          <a:p>
            <a:r>
              <a:rPr lang="en-US" sz="2400" i="1">
                <a:latin typeface="Times New Roman" pitchFamily="18" charset="0"/>
                <a:cs typeface="Times New Roman" pitchFamily="18" charset="0"/>
              </a:rPr>
              <a:t>Ví dụ:</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ĐẦU VÀO</a:t>
            </a:r>
            <a:r>
              <a:rPr lang="en-US" sz="2400">
                <a:latin typeface="Times New Roman" pitchFamily="18" charset="0"/>
                <a:cs typeface="Times New Roman" pitchFamily="18" charset="0"/>
              </a:rPr>
              <a:t>: </a:t>
            </a:r>
            <a:r>
              <a:rPr lang="en-US" sz="2400" b="1">
                <a:latin typeface="Times New Roman" pitchFamily="18" charset="0"/>
                <a:cs typeface="Times New Roman" pitchFamily="18" charset="0"/>
              </a:rPr>
              <a:t>“2^2+sin(90)+acos(1)+3.5+sqrt(9)”</a:t>
            </a: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ĐẦU RA</a:t>
            </a:r>
            <a:r>
              <a:rPr lang="en-US" sz="2400">
                <a:latin typeface="Times New Roman" pitchFamily="18" charset="0"/>
                <a:cs typeface="Times New Roman" pitchFamily="18" charset="0"/>
              </a:rPr>
              <a:t>: </a:t>
            </a:r>
            <a:r>
              <a:rPr lang="en-US" sz="2400" b="1">
                <a:latin typeface="Times New Roman" pitchFamily="18" charset="0"/>
                <a:cs typeface="Times New Roman" pitchFamily="18" charset="0"/>
              </a:rPr>
              <a:t>11.5</a:t>
            </a:r>
          </a:p>
          <a:p>
            <a:endParaRPr lang="en-US" sz="2400" b="1">
              <a:latin typeface="Times New Roman" pitchFamily="18" charset="0"/>
              <a:cs typeface="Times New Roman" pitchFamily="18" charset="0"/>
            </a:endParaRPr>
          </a:p>
          <a:p>
            <a:r>
              <a:rPr lang="en-US" sz="2400">
                <a:latin typeface="Times New Roman" pitchFamily="18" charset="0"/>
                <a:cs typeface="Times New Roman" pitchFamily="18" charset="0"/>
              </a:rPr>
              <a:t>Trong đó dạng hậu tố của biểu thức là:</a:t>
            </a:r>
          </a:p>
          <a:p>
            <a:r>
              <a:rPr lang="en-US" sz="2400" b="1">
                <a:latin typeface="Times New Roman" pitchFamily="18" charset="0"/>
                <a:cs typeface="Times New Roman" pitchFamily="18" charset="0"/>
              </a:rPr>
              <a:t>2 2 ^ 90 sin + 1 acos + 3.5 + 9 + sqrt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3057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Luồng đi của dữ liệu</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5</a:t>
            </a:fld>
            <a:endParaRPr lang="en-US"/>
          </a:p>
        </p:txBody>
      </p:sp>
      <p:pic>
        <p:nvPicPr>
          <p:cNvPr id="7" name="Picture 6">
            <a:extLst>
              <a:ext uri="{FF2B5EF4-FFF2-40B4-BE49-F238E27FC236}">
                <a16:creationId xmlns:a16="http://schemas.microsoft.com/office/drawing/2014/main" id="{B02ED6BC-BBD6-4D84-A1CC-D2559B71FD2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69071" y="1579805"/>
            <a:ext cx="7406907" cy="4058920"/>
          </a:xfrm>
          <a:prstGeom prst="rect">
            <a:avLst/>
          </a:prstGeom>
        </p:spPr>
      </p:pic>
    </p:spTree>
    <p:extLst>
      <p:ext uri="{BB962C8B-B14F-4D97-AF65-F5344CB8AC3E}">
        <p14:creationId xmlns:p14="http://schemas.microsoft.com/office/powerpoint/2010/main" val="323576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Luồng đi của dữ liệu</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6</a:t>
            </a:fld>
            <a:endParaRPr lang="en-US"/>
          </a:p>
        </p:txBody>
      </p:sp>
      <p:sp>
        <p:nvSpPr>
          <p:cNvPr id="3" name="Rectangle 2"/>
          <p:cNvSpPr/>
          <p:nvPr/>
        </p:nvSpPr>
        <p:spPr>
          <a:xfrm>
            <a:off x="1472119" y="1012942"/>
            <a:ext cx="7160653" cy="5570756"/>
          </a:xfrm>
          <a:prstGeom prst="rect">
            <a:avLst/>
          </a:prstGeom>
        </p:spPr>
        <p:txBody>
          <a:bodyPr wrap="square">
            <a:spAutoFit/>
          </a:bodyPr>
          <a:lstStyle/>
          <a:p>
            <a:r>
              <a:rPr lang="en-US" sz="2400">
                <a:latin typeface="Times New Roman" pitchFamily="18" charset="0"/>
                <a:cs typeface="Times New Roman" pitchFamily="18" charset="0"/>
              </a:rPr>
              <a:t>Chương trình sử dụng 2 tiến trình và 1 đường ống:</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Tiến trình cha cho phép người dùng nhập vào từ bàn phím một chuỗi biểu diễn các phép tính như +, -, *, /, sin, cos, tan, asin, acos, atan, ^, sqrt và ghi vào để tiến trình con nhận dữ liệu.</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Tiến trình con nhận dữ liệu đầu vào, sau đó tính toán sử dụng thuật toán Ký pháp Balan.</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Sau khi tính toán tiến trình con ghi ra kết quả.</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Tiến trình cha nhận kết quả sau khi đã được tính toán ở tiến trình con và in ra màn hình.</a:t>
            </a:r>
          </a:p>
          <a:p>
            <a:pPr lvl="0"/>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4614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Demo</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7</a:t>
            </a:fld>
            <a:endParaRPr lang="en-US"/>
          </a:p>
        </p:txBody>
      </p:sp>
      <p:pic>
        <p:nvPicPr>
          <p:cNvPr id="5" name="Picture 4">
            <a:extLst>
              <a:ext uri="{FF2B5EF4-FFF2-40B4-BE49-F238E27FC236}">
                <a16:creationId xmlns:a16="http://schemas.microsoft.com/office/drawing/2014/main" id="{839DAD51-6BD9-4E65-8C82-DD88D8CFA6E2}"/>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015047"/>
            <a:ext cx="7261642" cy="4827906"/>
          </a:xfrm>
          <a:prstGeom prst="rect">
            <a:avLst/>
          </a:prstGeom>
        </p:spPr>
      </p:pic>
    </p:spTree>
    <p:extLst>
      <p:ext uri="{BB962C8B-B14F-4D97-AF65-F5344CB8AC3E}">
        <p14:creationId xmlns:p14="http://schemas.microsoft.com/office/powerpoint/2010/main" val="159754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B67F09-8EBD-457F-B967-08392E637D11}" type="slidenum">
              <a:rPr lang="en-US" smtClean="0"/>
              <a:t>8</a:t>
            </a:fld>
            <a:endParaRPr lang="en-US"/>
          </a:p>
        </p:txBody>
      </p:sp>
      <p:sp>
        <p:nvSpPr>
          <p:cNvPr id="9" name="Rectangle 8"/>
          <p:cNvSpPr/>
          <p:nvPr/>
        </p:nvSpPr>
        <p:spPr>
          <a:xfrm>
            <a:off x="1493463" y="372284"/>
            <a:ext cx="7355824" cy="1200329"/>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Đề tài 2:</a:t>
            </a:r>
          </a:p>
          <a:p>
            <a:r>
              <a:rPr lang="en-US" sz="2400" b="1">
                <a:latin typeface="Times New Roman" panose="02020603050405020304" pitchFamily="18" charset="0"/>
                <a:cs typeface="Times New Roman" panose="02020603050405020304" pitchFamily="18" charset="0"/>
              </a:rPr>
              <a:t>Tìm hiểu giao thức SMTP, POP3 xây dựng chương trình mail client</a:t>
            </a:r>
            <a:endParaRPr lang="vi-VN"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93463" y="2363873"/>
            <a:ext cx="7650537" cy="2677656"/>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itchFamily="18" charset="0"/>
                <a:cs typeface="Times New Roman" pitchFamily="18" charset="0"/>
              </a:rPr>
              <a:t>Tìm hiểu các giao thức gởi/nhận mail</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Tìm hiểu bộ thư viện Javamail API</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Tìm hiểu mô hình lập trình MVC với JSP, Servlet để xây dựng chương trình demo</a:t>
            </a:r>
          </a:p>
          <a:p>
            <a:pPr marL="285750" indent="-285750">
              <a:buFont typeface="Arial" panose="020B06040202020202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3877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9" y="167424"/>
            <a:ext cx="6591985" cy="555463"/>
          </a:xfrm>
        </p:spPr>
        <p:txBody>
          <a:bodyPr>
            <a:noAutofit/>
          </a:bodyPr>
          <a:lstStyle/>
          <a:p>
            <a:r>
              <a:rPr lang="en-US" sz="3200">
                <a:latin typeface="Times New Roman" pitchFamily="18" charset="0"/>
                <a:cs typeface="Times New Roman" pitchFamily="18" charset="0"/>
              </a:rPr>
              <a:t>Giao thức gởi mail SMTP</a:t>
            </a: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2EB67F09-8EBD-457F-B967-08392E637D11}" type="slidenum">
              <a:rPr lang="en-US" smtClean="0"/>
              <a:t>9</a:t>
            </a:fld>
            <a:endParaRPr lang="en-US"/>
          </a:p>
        </p:txBody>
      </p:sp>
      <p:sp>
        <p:nvSpPr>
          <p:cNvPr id="3" name="Rectangle 2"/>
          <p:cNvSpPr/>
          <p:nvPr/>
        </p:nvSpPr>
        <p:spPr>
          <a:xfrm>
            <a:off x="1700719" y="1382092"/>
            <a:ext cx="7160653" cy="3724096"/>
          </a:xfrm>
          <a:prstGeom prst="rect">
            <a:avLst/>
          </a:prstGeom>
        </p:spPr>
        <p:txBody>
          <a:bodyPr wrap="square">
            <a:spAutoFit/>
          </a:bodyPr>
          <a:lstStyle/>
          <a:p>
            <a:pPr marL="285750" indent="-285750">
              <a:buFont typeface="Arial" panose="020B0604020202020204" pitchFamily="34" charset="0"/>
              <a:buChar char="•"/>
            </a:pPr>
            <a:r>
              <a:rPr lang="en-US" sz="2400">
                <a:latin typeface="Times New Roman" pitchFamily="18" charset="0"/>
                <a:cs typeface="Times New Roman" pitchFamily="18" charset="0"/>
              </a:rPr>
              <a:t>SMTP là viết tắt của Simple Mail Transfer Protocol hay giao thức truyền tải thư tín đơn giản, là một chuẩn truyền tải thư điện tử qua mạng Internet</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SMTP được dùng để liên lạc với server từ xa và gửi email từ mail client tới mail server và sau đó mail được gửi đến mail server của người nhận</a:t>
            </a:r>
          </a:p>
          <a:p>
            <a:endParaRPr lang="en-US" sz="2400">
              <a:latin typeface="Times New Roman" pitchFamily="18" charset="0"/>
              <a:cs typeface="Times New Roman" pitchFamily="18" charset="0"/>
            </a:endParaRPr>
          </a:p>
          <a:p>
            <a:pPr marL="285750" indent="-285750">
              <a:buFont typeface="Arial" panose="020B0604020202020204" pitchFamily="34" charset="0"/>
              <a:buChar char="•"/>
            </a:pPr>
            <a:r>
              <a:rPr lang="en-US" sz="2400">
                <a:latin typeface="Times New Roman" pitchFamily="18" charset="0"/>
                <a:cs typeface="Times New Roman" pitchFamily="18" charset="0"/>
              </a:rPr>
              <a:t>SMTP chỉ được dùng cho mục đích gửi email</a:t>
            </a:r>
          </a:p>
          <a:p>
            <a:pPr lvl="0"/>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827595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1115</TotalTime>
  <Words>705</Words>
  <Application>Microsoft Office PowerPoint</Application>
  <PresentationFormat>On-screen Show (4:3)</PresentationFormat>
  <Paragraphs>100</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Segoe UI Light</vt:lpstr>
      <vt:lpstr>Tahoma</vt:lpstr>
      <vt:lpstr>Times New Roman</vt:lpstr>
      <vt:lpstr>Wingdings 3</vt:lpstr>
      <vt:lpstr>Wisp</vt:lpstr>
      <vt:lpstr>PowerPoint Presentation</vt:lpstr>
      <vt:lpstr>PowerPoint Presentation</vt:lpstr>
      <vt:lpstr>Ký pháp Balan</vt:lpstr>
      <vt:lpstr>Ký pháp Balan</vt:lpstr>
      <vt:lpstr>Luồng đi của dữ liệu</vt:lpstr>
      <vt:lpstr>Luồng đi của dữ liệu</vt:lpstr>
      <vt:lpstr>Demo</vt:lpstr>
      <vt:lpstr>PowerPoint Presentation</vt:lpstr>
      <vt:lpstr>Giao thức gởi mail SMTP</vt:lpstr>
      <vt:lpstr>Giao thức nhận mail POP3</vt:lpstr>
      <vt:lpstr>JavaMail API</vt:lpstr>
      <vt:lpstr>Sơ đồ usecase</vt:lpstr>
      <vt:lpstr>Màn hình đăng nhập</vt:lpstr>
      <vt:lpstr>Màn hình soạn và gửi mail</vt:lpstr>
      <vt:lpstr>Màn hình xem dách sách email theo thư mục</vt:lpstr>
      <vt:lpstr>Màn hình xem chi tiết email</vt:lpstr>
      <vt:lpstr>Màn hình xem email và download file đính kèm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Tuyen</dc:creator>
  <cp:lastModifiedBy>Admin</cp:lastModifiedBy>
  <cp:revision>53</cp:revision>
  <dcterms:created xsi:type="dcterms:W3CDTF">2016-03-27T13:08:30Z</dcterms:created>
  <dcterms:modified xsi:type="dcterms:W3CDTF">2019-12-22T13:35:59Z</dcterms:modified>
</cp:coreProperties>
</file>