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4"/>
  </p:notesMasterIdLst>
  <p:sldIdLst>
    <p:sldId id="256" r:id="rId2"/>
    <p:sldId id="264" r:id="rId3"/>
    <p:sldId id="302" r:id="rId4"/>
    <p:sldId id="319" r:id="rId5"/>
    <p:sldId id="303" r:id="rId6"/>
    <p:sldId id="304" r:id="rId7"/>
    <p:sldId id="308" r:id="rId8"/>
    <p:sldId id="320" r:id="rId9"/>
    <p:sldId id="305" r:id="rId10"/>
    <p:sldId id="306" r:id="rId11"/>
    <p:sldId id="309" r:id="rId12"/>
    <p:sldId id="310" r:id="rId13"/>
    <p:sldId id="321" r:id="rId14"/>
    <p:sldId id="307" r:id="rId15"/>
    <p:sldId id="315" r:id="rId16"/>
    <p:sldId id="316" r:id="rId17"/>
    <p:sldId id="317" r:id="rId18"/>
    <p:sldId id="318" r:id="rId19"/>
    <p:sldId id="322" r:id="rId20"/>
    <p:sldId id="311" r:id="rId21"/>
    <p:sldId id="323" r:id="rId22"/>
    <p:sldId id="31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5A5"/>
    <a:srgbClr val="94EFF4"/>
    <a:srgbClr val="7A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0661" autoAdjust="0"/>
  </p:normalViewPr>
  <p:slideViewPr>
    <p:cSldViewPr>
      <p:cViewPr varScale="1">
        <p:scale>
          <a:sx n="140" d="100"/>
          <a:sy n="140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BF694EEF-03B6-C742-93AA-B56FF1EF7F90}" type="datetimeFigureOut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vi-V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8BAE88DF-E7A1-C643-AEDE-6FE36A694E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21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797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70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7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0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322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3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95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7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6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741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7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611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13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52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27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36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6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38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C480C48D-1DCF-204B-A90A-6FF1F25AF5CA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3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6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vi-VN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91899C2-E9E3-434A-8253-7C4B34298987}" type="slidenum">
              <a:rPr lang="en-US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DAADBF-97BB-054D-B137-2B9D18A8049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BF26E6-023B-564E-BB38-6AD0A9343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9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018B-B660-1244-8B13-99239FB44D85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59429-86F1-7749-9143-524E15BA0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585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EE06CAC2-EC06-3848-8EA9-34DB6BF83267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1F31370-D953-2140-8569-61E5FF647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15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6760E-9978-CE43-9135-D0E278888911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C007B-993B-E746-8F95-4CCB2AEE0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0843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8F4FC-F6C4-9646-9C54-9A202325087A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04605-44EC-2542-BF1E-103847B14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34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13D84-E84B-FA40-828C-3702E65A3A3B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2332E4B-9B4B-CB4D-867B-97DA45DFB5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1382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E944E-C294-1E4E-A274-F7E43688FFE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EFB16-B439-714E-B52E-07F8243F2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0457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1E2F1-BFDF-C443-8FF7-EDA0FFB03C78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4DD62-AA5A-4847-B26F-115BE2A8B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71348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44C287-6C33-B143-BD86-639DF201C90C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FC5F4-88F5-F34A-B8CD-63E980FE9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022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9EDCF-9FD9-3C4B-B563-2F54BBCB16C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41B25-752A-F743-9211-EE7ABA500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94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DEC4E5-23E7-7347-837A-A913F5777EF4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9A27F-3754-1544-B00C-22C8C159B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4621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625BDF91-BBB4-B44A-9FA2-2ECEAF38E82F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B9279BFB-044E-2A4A-98D9-1987728922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1471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fld id="{66650547-2342-9242-A942-A3C711199CE3}" type="datetime1">
              <a:rPr lang="en-US" altLang="en-US"/>
              <a:pPr/>
              <a:t>7/14/19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charset="0"/>
              </a:defRPr>
            </a:lvl1pPr>
          </a:lstStyle>
          <a:p>
            <a:endParaRPr lang="vi-V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charset="0"/>
              </a:defRPr>
            </a:lvl1pPr>
          </a:lstStyle>
          <a:p>
            <a:fld id="{CF1B77F4-25EF-1D46-9150-EA725736A2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45" r:id="rId3"/>
    <p:sldLayoutId id="2147483938" r:id="rId4"/>
    <p:sldLayoutId id="2147483939" r:id="rId5"/>
    <p:sldLayoutId id="2147483940" r:id="rId6"/>
    <p:sldLayoutId id="2147483946" r:id="rId7"/>
    <p:sldLayoutId id="2147483941" r:id="rId8"/>
    <p:sldLayoutId id="2147483947" r:id="rId9"/>
    <p:sldLayoutId id="2147483942" r:id="rId10"/>
    <p:sldLayoutId id="2147483948" r:id="rId11"/>
    <p:sldLayoutId id="2147483943" r:id="rId12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what-is-class-diagram/" TargetMode="External"/><Relationship Id="rId4" Type="http://schemas.openxmlformats.org/officeDocument/2006/relationships/hyperlink" Target="https://www.visual-paradigm.com/guide/uml-unified-modeling-language/what-is-sequence-diagra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etup/contribute/code-style" TargetMode="External"/><Relationship Id="rId4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163" y="2438400"/>
            <a:ext cx="91440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 smtClean="0">
                <a:solidFill>
                  <a:srgbClr val="355D7E"/>
                </a:solidFill>
                <a:latin typeface="Arial" charset="0"/>
                <a:ea typeface="Calibri" charset="0"/>
                <a:cs typeface="Calibri" charset="0"/>
              </a:rPr>
              <a:t>SW PROCESS</a:t>
            </a:r>
            <a:endParaRPr lang="vi-VN" altLang="en-US" sz="3200" b="1" dirty="0">
              <a:solidFill>
                <a:srgbClr val="355D7E"/>
              </a:solidFill>
              <a:latin typeface="Arial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SW Design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Class diagram: </a:t>
            </a:r>
            <a:r>
              <a:rPr lang="en-US" sz="2400" dirty="0">
                <a:hlinkClick r:id="rId3"/>
              </a:rPr>
              <a:t>https://www.visual-paradigm.com/guide/uml-unified-modeling-language/what-is-class-diagram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altLang="en-US" sz="2400" dirty="0" smtClean="0">
                <a:latin typeface="Times New Roman" charset="0"/>
              </a:rPr>
              <a:t>Sequence diagram: </a:t>
            </a:r>
            <a:r>
              <a:rPr lang="en-US" sz="2400" dirty="0">
                <a:hlinkClick r:id="rId4"/>
              </a:rPr>
              <a:t>https://www.visual-paradigm.com/guide/uml-unified-modeling-language/what-is-sequence-diagram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vi-VN" alt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588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SW Design (2)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Class diagram:</a:t>
            </a:r>
            <a:endParaRPr lang="vi-VN" altLang="en-US" sz="24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34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96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SW Design (3)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Sequence diagram:</a:t>
            </a:r>
            <a:endParaRPr lang="vi-VN" altLang="en-US" sz="2400" dirty="0">
              <a:latin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763000" cy="45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77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29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Coding Rules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Android standard: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source.android.com/setup/contribute/code-style</a:t>
            </a:r>
            <a:endParaRPr lang="en-US" sz="2400" dirty="0" smtClean="0"/>
          </a:p>
          <a:p>
            <a:r>
              <a:rPr lang="en-US" altLang="en-US" sz="2400" dirty="0" smtClean="0">
                <a:latin typeface="Times New Roman" charset="0"/>
              </a:rPr>
              <a:t>Some Java coding rules, can refer if have time:</a:t>
            </a:r>
          </a:p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google.github.io/styleguide/javaguide.html</a:t>
            </a:r>
            <a:endParaRPr lang="en-US" sz="2400" dirty="0" smtClean="0"/>
          </a:p>
          <a:p>
            <a:endParaRPr lang="vi-VN" altLang="en-US" sz="2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55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Coding Rules (2)  </a:t>
            </a:r>
            <a:r>
              <a:rPr lang="vi-VN" altLang="en-US" sz="2800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Special Notes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Code must have comments for each function, each special code: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5867400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49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Coding Rules (3)  </a:t>
            </a:r>
            <a:r>
              <a:rPr lang="vi-VN" altLang="en-US" sz="2800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Special Notes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Indent using 4 Spaces. </a:t>
            </a:r>
            <a:r>
              <a:rPr lang="en-US" sz="2800" dirty="0" smtClean="0">
                <a:solidFill>
                  <a:srgbClr val="202124"/>
                </a:solidFill>
                <a:latin typeface="Roboto" charset="0"/>
              </a:rPr>
              <a:t>Each </a:t>
            </a:r>
            <a:r>
              <a:rPr lang="en-US" sz="2800" dirty="0">
                <a:solidFill>
                  <a:srgbClr val="202124"/>
                </a:solidFill>
                <a:latin typeface="Roboto" charset="0"/>
              </a:rPr>
              <a:t>line of text in your code should be at most 100 characters long</a:t>
            </a:r>
            <a:endParaRPr lang="en-US" altLang="en-US" sz="2500" dirty="0" smtClean="0">
              <a:latin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</a:rPr>
              <a:t>When New Line (</a:t>
            </a:r>
            <a:r>
              <a:rPr lang="en-US" altLang="en-US" sz="2500" dirty="0" err="1" smtClean="0">
                <a:latin typeface="Times New Roman" charset="0"/>
              </a:rPr>
              <a:t>Xuong</a:t>
            </a:r>
            <a:r>
              <a:rPr lang="en-US" altLang="en-US" sz="2500" dirty="0" smtClean="0">
                <a:latin typeface="Times New Roman" charset="0"/>
              </a:rPr>
              <a:t> dong), using 8 Spaces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86199"/>
            <a:ext cx="6781800" cy="3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3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Coding Rules (4)  </a:t>
            </a:r>
            <a:r>
              <a:rPr lang="vi-VN" altLang="en-US" sz="2800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Special Notes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Naming prefix for Class member: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81438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03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Coding Rules (5)  </a:t>
            </a:r>
            <a:r>
              <a:rPr lang="vi-VN" altLang="en-US" sz="2800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Special Notes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Bracket (“{”) on same line. Always use {}, even Only 1 Line 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6693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985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smtClean="0"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System Test Specification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We write Test Spec based on GUI design and Use Case specification</a:t>
            </a:r>
          </a:p>
          <a:p>
            <a:endParaRPr lang="en-US" altLang="en-US" sz="2500" dirty="0">
              <a:latin typeface="Times New Roman" charset="0"/>
            </a:endParaRPr>
          </a:p>
          <a:p>
            <a:endParaRPr lang="en-US" altLang="en-US" sz="2500" dirty="0" smtClean="0">
              <a:latin typeface="Times New Roman" charset="0"/>
            </a:endParaRPr>
          </a:p>
          <a:p>
            <a:pPr lvl="1"/>
            <a:r>
              <a:rPr lang="en-US" altLang="en-US" sz="1800" dirty="0" smtClean="0">
                <a:latin typeface="Times New Roman" charset="0"/>
              </a:rPr>
              <a:t>Precondition: </a:t>
            </a:r>
            <a:r>
              <a:rPr lang="vi-VN" altLang="en-US" sz="1800" dirty="0" smtClean="0">
                <a:latin typeface="Times New Roman" charset="0"/>
              </a:rPr>
              <a:t>Tiền điều kiện, cần có trước khi chạy test</a:t>
            </a:r>
          </a:p>
          <a:p>
            <a:pPr lvl="1"/>
            <a:r>
              <a:rPr lang="vi-VN" altLang="en-US" sz="1800" dirty="0" smtClean="0">
                <a:latin typeface="Times New Roman" charset="0"/>
              </a:rPr>
              <a:t>Procedure: Các bước chạy lần luợt</a:t>
            </a:r>
          </a:p>
          <a:p>
            <a:pPr lvl="1"/>
            <a:r>
              <a:rPr lang="vi-VN" altLang="en-US" sz="1800" dirty="0" smtClean="0">
                <a:latin typeface="Times New Roman" charset="0"/>
              </a:rPr>
              <a:t>Expected Result: Kết quả mong muốn với từng Step chạy</a:t>
            </a:r>
          </a:p>
          <a:p>
            <a:pPr lvl="1"/>
            <a:r>
              <a:rPr lang="vi-VN" altLang="en-US" sz="1800" dirty="0" smtClean="0">
                <a:latin typeface="Times New Roman" charset="0"/>
              </a:rPr>
              <a:t>Test Result...: Kết quả từng lần chạy</a:t>
            </a:r>
            <a:endParaRPr lang="vi-VN" altLang="en-US" sz="18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38400"/>
            <a:ext cx="8991600" cy="9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904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21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Example: System as below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Develop an Android application which can answer the Fortune Teller (</a:t>
            </a:r>
            <a:r>
              <a:rPr lang="en-US" altLang="en-US" sz="2500" dirty="0" err="1" smtClean="0">
                <a:latin typeface="Times New Roman" charset="0"/>
              </a:rPr>
              <a:t>Boi</a:t>
            </a:r>
            <a:r>
              <a:rPr lang="en-US" altLang="en-US" sz="2500" dirty="0" smtClean="0">
                <a:latin typeface="Times New Roman" charset="0"/>
              </a:rPr>
              <a:t> </a:t>
            </a:r>
            <a:r>
              <a:rPr lang="en-US" altLang="en-US" sz="2500" dirty="0" err="1" smtClean="0">
                <a:latin typeface="Times New Roman" charset="0"/>
              </a:rPr>
              <a:t>Toan</a:t>
            </a:r>
            <a:r>
              <a:rPr lang="en-US" altLang="en-US" sz="2500" dirty="0" smtClean="0">
                <a:latin typeface="Times New Roman" charset="0"/>
              </a:rPr>
              <a:t>) based on User Zodiac (</a:t>
            </a:r>
            <a:r>
              <a:rPr lang="en-US" altLang="en-US" sz="2500" dirty="0" err="1" smtClean="0">
                <a:latin typeface="Times New Roman" charset="0"/>
              </a:rPr>
              <a:t>Cung</a:t>
            </a:r>
            <a:r>
              <a:rPr lang="en-US" altLang="en-US" sz="2500" dirty="0" smtClean="0">
                <a:latin typeface="Times New Roman" charset="0"/>
              </a:rPr>
              <a:t> Hoang Dao).</a:t>
            </a:r>
          </a:p>
          <a:p>
            <a:pPr marL="0" indent="0">
              <a:buNone/>
            </a:pPr>
            <a:r>
              <a:rPr lang="en-US" altLang="en-US" sz="2500" dirty="0" smtClean="0">
                <a:latin typeface="Times New Roman" charset="0"/>
              </a:rPr>
              <a:t>After User receive result, User can choose to send Email the result to another person or User himself.</a:t>
            </a:r>
            <a:endParaRPr lang="vi-VN" altLang="en-US" sz="2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99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V Model (or Waterfall model)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22098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V Model:</a:t>
            </a:r>
          </a:p>
          <a:p>
            <a:endParaRPr lang="vi-VN" altLang="en-US" sz="2400" dirty="0">
              <a:latin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208800" cy="3962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796" y="28194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Case diagram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40436" y="3677412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 Case Specification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69620" y="45339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GUI Design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306068" y="538734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Design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7010400" y="4602480"/>
            <a:ext cx="1357098" cy="71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Unit Test Specification (can Skip)</a:t>
            </a:r>
            <a:endParaRPr lang="en-US" sz="1200" strike="sngStrike" dirty="0"/>
          </a:p>
        </p:txBody>
      </p:sp>
      <p:cxnSp>
        <p:nvCxnSpPr>
          <p:cNvPr id="7" name="Straight Arrow Connector 6"/>
          <p:cNvCxnSpPr>
            <a:endCxn id="5" idx="6"/>
          </p:cNvCxnSpPr>
          <p:nvPr/>
        </p:nvCxnSpPr>
        <p:spPr>
          <a:xfrm flipH="1" flipV="1">
            <a:off x="1339596" y="3200400"/>
            <a:ext cx="7543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47800" y="3372612"/>
            <a:ext cx="646176" cy="52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10200" y="4600956"/>
            <a:ext cx="75438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7"/>
          </p:cNvCxnSpPr>
          <p:nvPr/>
        </p:nvCxnSpPr>
        <p:spPr>
          <a:xfrm flipH="1">
            <a:off x="2216639" y="4968832"/>
            <a:ext cx="677058" cy="53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6"/>
          </p:cNvCxnSpPr>
          <p:nvPr/>
        </p:nvCxnSpPr>
        <p:spPr>
          <a:xfrm flipH="1">
            <a:off x="1836420" y="4886864"/>
            <a:ext cx="1057277" cy="2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95628" y="3021998"/>
            <a:ext cx="1357098" cy="711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 Test Specification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2346960" y="3744128"/>
            <a:ext cx="4587240" cy="78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 be Removed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886" y="5944807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Question&amp;Answer</a:t>
            </a:r>
            <a:r>
              <a:rPr lang="en-US" sz="1200" dirty="0" smtClean="0"/>
              <a:t> sheet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5631180" y="6049623"/>
            <a:ext cx="10668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Coding Rules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 flipV="1">
            <a:off x="4953000" y="6102266"/>
            <a:ext cx="678180" cy="32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82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diagram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Component:</a:t>
            </a:r>
          </a:p>
          <a:p>
            <a:pPr lvl="1"/>
            <a:r>
              <a:rPr lang="en-US" altLang="en-US" sz="2100" b="1" dirty="0" smtClean="0">
                <a:latin typeface="Times New Roman" charset="0"/>
              </a:rPr>
              <a:t>Actor</a:t>
            </a:r>
            <a:r>
              <a:rPr lang="en-US" altLang="en-US" sz="2100" dirty="0" smtClean="0">
                <a:latin typeface="Times New Roman" charset="0"/>
              </a:rPr>
              <a:t> (Customer, Customer Support): User which can use system</a:t>
            </a:r>
          </a:p>
          <a:p>
            <a:pPr lvl="1"/>
            <a:r>
              <a:rPr lang="en-US" altLang="en-US" sz="2100" b="1" dirty="0" smtClean="0">
                <a:latin typeface="Times New Roman" charset="0"/>
              </a:rPr>
              <a:t>Use case </a:t>
            </a:r>
            <a:r>
              <a:rPr lang="en-US" altLang="en-US" sz="2100" dirty="0" smtClean="0">
                <a:latin typeface="Times New Roman" charset="0"/>
              </a:rPr>
              <a:t>(Search For Items): System provide functionality to each Actor.</a:t>
            </a:r>
            <a:endParaRPr lang="vi-VN" altLang="en-US" sz="21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6096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55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Use Case specification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Provide the Flow of each Use Case:</a:t>
            </a:r>
          </a:p>
          <a:p>
            <a:pPr lvl="1"/>
            <a:r>
              <a:rPr lang="en-US" altLang="en-US" sz="2100" dirty="0" smtClean="0">
                <a:latin typeface="Times New Roman" charset="0"/>
              </a:rPr>
              <a:t>Example: Use Case “Search For </a:t>
            </a:r>
            <a:r>
              <a:rPr lang="en-US" altLang="en-US" sz="2100" dirty="0">
                <a:latin typeface="Times New Roman" charset="0"/>
              </a:rPr>
              <a:t>I</a:t>
            </a:r>
            <a:r>
              <a:rPr lang="en-US" altLang="en-US" sz="2100" dirty="0" smtClean="0">
                <a:latin typeface="Times New Roman" charset="0"/>
              </a:rPr>
              <a:t>tems”</a:t>
            </a:r>
            <a:endParaRPr lang="vi-VN" altLang="en-US" sz="2100" dirty="0"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29013"/>
              </p:ext>
            </p:extLst>
          </p:nvPr>
        </p:nvGraphicFramePr>
        <p:xfrm>
          <a:off x="1295400" y="2514600"/>
          <a:ext cx="7620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30"/>
                <a:gridCol w="1470859"/>
                <a:gridCol w="549241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Normal Flow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</a:t>
                      </a:r>
                      <a:r>
                        <a:rPr lang="en-US" baseline="0" dirty="0" smtClean="0"/>
                        <a:t>on Search text box, Typing a Word to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 Search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display Loading icon during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search finished, result is displayed as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1" dirty="0" smtClean="0"/>
                        <a:t>Alternative Flow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User type invalid Characters (* ?), system display Error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no search result, message “No Result” is displayed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57150" y="4800600"/>
            <a:ext cx="1104900" cy="848360"/>
          </a:xfrm>
          <a:prstGeom prst="wedgeRectCallout">
            <a:avLst>
              <a:gd name="adj1" fmla="val 63581"/>
              <a:gd name="adj2" fmla="val 5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3a mean Abnormal result </a:t>
            </a:r>
            <a:r>
              <a:rPr lang="en-US" sz="1200" smtClean="0"/>
              <a:t>at Step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9880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About Q&amp;A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400" dirty="0" smtClean="0">
                <a:latin typeface="Times New Roman" charset="0"/>
              </a:rPr>
              <a:t>About Revision History: the table describe the History qua tat </a:t>
            </a:r>
            <a:r>
              <a:rPr lang="en-US" altLang="en-US" sz="2400" dirty="0" err="1" smtClean="0">
                <a:latin typeface="Times New Roman" charset="0"/>
              </a:rPr>
              <a:t>cac</a:t>
            </a:r>
            <a:r>
              <a:rPr lang="en-US" altLang="en-US" sz="2400" dirty="0" smtClean="0">
                <a:latin typeface="Times New Roman" charset="0"/>
              </a:rPr>
              <a:t> Version </a:t>
            </a:r>
            <a:r>
              <a:rPr lang="en-US" altLang="en-US" sz="2400" dirty="0" err="1" smtClean="0">
                <a:latin typeface="Times New Roman" charset="0"/>
              </a:rPr>
              <a:t>cua</a:t>
            </a:r>
            <a:r>
              <a:rPr lang="en-US" altLang="en-US" sz="2400" dirty="0" smtClean="0">
                <a:latin typeface="Times New Roman" charset="0"/>
              </a:rPr>
              <a:t> document (Qua Trinh)</a:t>
            </a:r>
          </a:p>
          <a:p>
            <a:endParaRPr lang="en-US" altLang="en-US" sz="2400" dirty="0">
              <a:latin typeface="Times New Roman" charset="0"/>
            </a:endParaRPr>
          </a:p>
          <a:p>
            <a:endParaRPr lang="en-US" altLang="en-US" sz="2400" dirty="0" smtClean="0">
              <a:latin typeface="Times New Roman" charset="0"/>
            </a:endParaRPr>
          </a:p>
          <a:p>
            <a:endParaRPr lang="en-US" altLang="en-US" sz="2400" dirty="0">
              <a:latin typeface="Times New Roman" charset="0"/>
            </a:endParaRPr>
          </a:p>
          <a:p>
            <a:r>
              <a:rPr lang="en-US" altLang="en-US" sz="2400" dirty="0" smtClean="0">
                <a:latin typeface="Times New Roman" charset="0"/>
              </a:rPr>
              <a:t>Q&amp;A: Can describe Question, Answer, Date and Status (Open or Close; Close mean Answer is OK).</a:t>
            </a:r>
          </a:p>
          <a:p>
            <a:endParaRPr lang="vi-VN" altLang="en-US" sz="2000" dirty="0"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362200"/>
            <a:ext cx="8991600" cy="1450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58765"/>
            <a:ext cx="8991600" cy="10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3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Outline</a:t>
            </a:r>
            <a:endParaRPr lang="vi-VN" altLang="en-US" b="1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5811C07-23DF-2540-8B42-8A1A707C680D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 Model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vi-VN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Requirement Step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endParaRPr lang="en-US" altLang="en-US" sz="25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Coding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System Test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Trial Project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vi-VN" altLang="en-US" sz="2500" dirty="0">
              <a:solidFill>
                <a:schemeClr val="bg1">
                  <a:lumMod val="6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53" y="3124200"/>
            <a:ext cx="4973494" cy="3665151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vi-VN" altLang="en-US" b="1" dirty="0" smtClean="0">
                <a:solidFill>
                  <a:srgbClr val="355D7E"/>
                </a:solidFill>
                <a:latin typeface="Arial" charset="0"/>
                <a:ea typeface="Arial" charset="0"/>
                <a:cs typeface="Arial" charset="0"/>
              </a:rPr>
              <a:t>GUI Design</a:t>
            </a:r>
            <a:endParaRPr lang="vi-VN" altLang="en-US" b="1" dirty="0">
              <a:solidFill>
                <a:srgbClr val="355D7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67" name="Slide Number Placeholder 2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  <a:defRPr sz="2900">
                <a:solidFill>
                  <a:schemeClr val="tx1"/>
                </a:solidFill>
                <a:latin typeface="Tw Cen MT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2"/>
              <a:buChar char=""/>
              <a:defRPr sz="2600">
                <a:solidFill>
                  <a:schemeClr val="tx1"/>
                </a:solidFill>
                <a:latin typeface="Tw Cen MT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charset="2"/>
              <a:buChar char=""/>
              <a:defRPr sz="2300">
                <a:solidFill>
                  <a:schemeClr val="tx1"/>
                </a:solidFill>
                <a:latin typeface="Tw Cen MT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charset="2"/>
              <a:buChar char=""/>
              <a:defRPr sz="2000">
                <a:solidFill>
                  <a:schemeClr val="tx1"/>
                </a:solidFill>
                <a:latin typeface="Tw Cen MT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D5D4D207-06CE-FB4B-8656-A0981478F74C}" type="slidenum">
              <a:rPr lang="en-US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1126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r>
              <a:rPr lang="en-US" altLang="en-US" sz="2500" dirty="0" smtClean="0">
                <a:latin typeface="Times New Roman" charset="0"/>
              </a:rPr>
              <a:t>In initial phase, we can use some Application to draw the GUI Fast, so we can (1) confirm with Customer/ or (2)can imagine whole application/ also (3)used for System Testing.</a:t>
            </a:r>
          </a:p>
          <a:p>
            <a:r>
              <a:rPr lang="en-US" altLang="en-US" sz="2500" dirty="0" smtClean="0">
                <a:latin typeface="Times New Roman" charset="0"/>
              </a:rPr>
              <a:t>Example using simple Wired Frame app</a:t>
            </a:r>
            <a:endParaRPr lang="vi-VN" alt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497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Process" id="{D9DED62E-1A83-5F4E-85C2-C32E6C882255}" vid="{B13D6F6E-DB56-5D45-B5AA-32E52EB3C2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SWProcess</Template>
  <TotalTime>203</TotalTime>
  <Words>609</Words>
  <Application>Microsoft Macintosh PowerPoint</Application>
  <PresentationFormat>On-screen Show (4:3)</PresentationFormat>
  <Paragraphs>168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Roboto</vt:lpstr>
      <vt:lpstr>Times New Roman</vt:lpstr>
      <vt:lpstr>Tw Cen MT</vt:lpstr>
      <vt:lpstr>Wingdings</vt:lpstr>
      <vt:lpstr>Wingdings 2</vt:lpstr>
      <vt:lpstr>Arial</vt:lpstr>
      <vt:lpstr>Median</vt:lpstr>
      <vt:lpstr>SW PROCESS</vt:lpstr>
      <vt:lpstr>Outline</vt:lpstr>
      <vt:lpstr>V Model (or Waterfall model)</vt:lpstr>
      <vt:lpstr>Outline</vt:lpstr>
      <vt:lpstr>Use Case diagram</vt:lpstr>
      <vt:lpstr>Use Case specification</vt:lpstr>
      <vt:lpstr>About Q&amp;A</vt:lpstr>
      <vt:lpstr>Outline</vt:lpstr>
      <vt:lpstr>GUI Design</vt:lpstr>
      <vt:lpstr>SW Design</vt:lpstr>
      <vt:lpstr>SW Design (2)</vt:lpstr>
      <vt:lpstr>SW Design (3)</vt:lpstr>
      <vt:lpstr>Outline</vt:lpstr>
      <vt:lpstr>Coding Rules</vt:lpstr>
      <vt:lpstr>Coding Rules (2)  Special Notes</vt:lpstr>
      <vt:lpstr>Coding Rules (3)  Special Notes</vt:lpstr>
      <vt:lpstr>Coding Rules (4)  Special Notes</vt:lpstr>
      <vt:lpstr>Coding Rules (5)  Special Notes</vt:lpstr>
      <vt:lpstr>Outline</vt:lpstr>
      <vt:lpstr>System Test Specification</vt:lpstr>
      <vt:lpstr>Outline</vt:lpstr>
      <vt:lpstr>Example: System as below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PROCESS</dc:title>
  <dc:creator>Microsoft Office User</dc:creator>
  <cp:lastModifiedBy>Microsoft Office User</cp:lastModifiedBy>
  <cp:revision>47</cp:revision>
  <dcterms:created xsi:type="dcterms:W3CDTF">2019-07-14T02:57:54Z</dcterms:created>
  <dcterms:modified xsi:type="dcterms:W3CDTF">2019-07-14T07:16:18Z</dcterms:modified>
</cp:coreProperties>
</file>