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6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F4E20-B7DC-4785-BBCC-9CCC6FECB3C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19766-DCBC-401B-910C-0E946E5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19766-DCBC-401B-910C-0E946E526E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19766-DCBC-401B-910C-0E946E526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19766-DCBC-401B-910C-0E946E526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4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981200" y="1066800"/>
            <a:ext cx="5410200" cy="518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u0083896\Downloads\tower11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629864"/>
            <a:ext cx="1299210" cy="12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0083896\Downloads\industrial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66" y="3048764"/>
            <a:ext cx="1359390" cy="13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0083896\Downloads\tool7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10" y="4718706"/>
            <a:ext cx="1216180" cy="121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0083896\Downloads\car18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55" y="2376416"/>
            <a:ext cx="1650070" cy="189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0083896\Downloads\computer28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46" y="3403467"/>
            <a:ext cx="1012361" cy="101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1565495" y="1602672"/>
            <a:ext cx="1447800" cy="1451610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eedback control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34" name="Picture 10" descr="C:\Users\u0083896\Downloads\car18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5265"/>
            <a:ext cx="762302" cy="76230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1874982" y="4678237"/>
            <a:ext cx="1447800" cy="1334840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earning control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69926" y="1597154"/>
            <a:ext cx="1524000" cy="1451610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obustness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40429" y="373023"/>
            <a:ext cx="1524000" cy="1451610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Button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optimization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35" name="Picture 11" descr="C:\Users\u0083896\Downloads\payment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811" y="844851"/>
            <a:ext cx="857242" cy="75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u0083896\Downloads\seo1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202384"/>
            <a:ext cx="854365" cy="5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/>
          <p:cNvSpPr/>
          <p:nvPr/>
        </p:nvSpPr>
        <p:spPr>
          <a:xfrm>
            <a:off x="6062712" y="4600991"/>
            <a:ext cx="1524000" cy="1451610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model identification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44" name="Picture 20" descr="C:\Users\u0083896\Downloads\line4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605" y="5088933"/>
            <a:ext cx="967795" cy="7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u0083896\Downloads\cars4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732" y="1972513"/>
            <a:ext cx="930979" cy="93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3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1447800" y="5410200"/>
            <a:ext cx="54102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371600" y="544717"/>
            <a:ext cx="76200" cy="4865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1640819" y="873888"/>
            <a:ext cx="457200" cy="457200"/>
          </a:xfrm>
          <a:prstGeom prst="flowChartConnector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2033669" y="2429854"/>
            <a:ext cx="457200" cy="457200"/>
          </a:xfrm>
          <a:prstGeom prst="flowChartConnector">
            <a:avLst/>
          </a:prstGeom>
          <a:solidFill>
            <a:srgbClr val="00B0F0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5791200" y="4800526"/>
            <a:ext cx="457200" cy="457200"/>
          </a:xfrm>
          <a:prstGeom prst="flowChartConnector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2867655" y="3572797"/>
            <a:ext cx="457200" cy="457200"/>
          </a:xfrm>
          <a:prstGeom prst="flowChartConnector">
            <a:avLst/>
          </a:prstGeom>
          <a:solidFill>
            <a:srgbClr val="00B0F0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3963245" y="4446248"/>
            <a:ext cx="457200" cy="457200"/>
          </a:xfrm>
          <a:prstGeom prst="flowChartConnector">
            <a:avLst/>
          </a:prstGeom>
          <a:solidFill>
            <a:srgbClr val="00B0F0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ular Callout 63"/>
          <p:cNvSpPr/>
          <p:nvPr/>
        </p:nvSpPr>
        <p:spPr>
          <a:xfrm>
            <a:off x="3933067" y="2011256"/>
            <a:ext cx="2695357" cy="1751596"/>
          </a:xfrm>
          <a:prstGeom prst="wedgeRoundRectCallout">
            <a:avLst>
              <a:gd name="adj1" fmla="val -71777"/>
              <a:gd name="adj2" fmla="val 43673"/>
              <a:gd name="adj3" fmla="val 16667"/>
            </a:avLst>
          </a:prstGeom>
          <a:solidFill>
            <a:srgbClr val="FFFF00">
              <a:tint val="66000"/>
              <a:satMod val="16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n optimal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compromise solution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45784" y="5638800"/>
            <a:ext cx="424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Convergence speed</a:t>
            </a:r>
            <a:endParaRPr lang="en-US" sz="4000" dirty="0"/>
          </a:p>
        </p:txBody>
      </p:sp>
      <p:sp>
        <p:nvSpPr>
          <p:cNvPr id="110" name="TextBox 109"/>
          <p:cNvSpPr txBox="1"/>
          <p:nvPr/>
        </p:nvSpPr>
        <p:spPr>
          <a:xfrm rot="5400000">
            <a:off x="-956095" y="1950532"/>
            <a:ext cx="3578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Converged error</a:t>
            </a:r>
            <a:endParaRPr lang="en-US" sz="40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1897113" y="1318262"/>
            <a:ext cx="273111" cy="1178547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48" idx="1"/>
          </p:cNvCxnSpPr>
          <p:nvPr/>
        </p:nvCxnSpPr>
        <p:spPr>
          <a:xfrm>
            <a:off x="2356959" y="2887054"/>
            <a:ext cx="577651" cy="752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8" idx="5"/>
          </p:cNvCxnSpPr>
          <p:nvPr/>
        </p:nvCxnSpPr>
        <p:spPr>
          <a:xfrm>
            <a:off x="3257900" y="3963042"/>
            <a:ext cx="759797" cy="6089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36" idx="2"/>
          </p:cNvCxnSpPr>
          <p:nvPr/>
        </p:nvCxnSpPr>
        <p:spPr>
          <a:xfrm>
            <a:off x="4467945" y="4759810"/>
            <a:ext cx="1323255" cy="269316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0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0800" y="1066800"/>
            <a:ext cx="3276600" cy="18288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667000" y="4038600"/>
            <a:ext cx="3276600" cy="18288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590800" y="1828800"/>
                <a:ext cx="3962400" cy="2667000"/>
              </a:xfrm>
              <a:prstGeom prst="round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44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r>
                              <a:rPr lang="en-US" sz="44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4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44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44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sz="44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44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828800"/>
                <a:ext cx="3962400" cy="2667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6553200" y="2590800"/>
            <a:ext cx="91440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65691" y="3810000"/>
            <a:ext cx="925109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65691" y="2590800"/>
            <a:ext cx="925109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53200" y="3733800"/>
            <a:ext cx="91440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82475" y="2777579"/>
                <a:ext cx="48763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75" y="2777579"/>
                <a:ext cx="48763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66583" y="2752325"/>
                <a:ext cx="48763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83" y="2752325"/>
                <a:ext cx="487634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4200" y="4648200"/>
            <a:ext cx="309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MIMO system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271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0083896\Desktop\CV\CV_tongduyson\img\lab\cran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298825" cy="348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2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466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6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38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Iterative Learning Control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Iterative learning control (ILC) is widely used in control applications to improve performance of repetitive </a:t>
            </a:r>
            <a:r>
              <a:rPr lang="en-US" sz="1200" dirty="0" smtClean="0"/>
              <a:t>processes. </a:t>
            </a:r>
            <a:r>
              <a:rPr lang="en-US" sz="1200" dirty="0"/>
              <a:t>Examples of ILC applications are: industrial robots (i.e. pick-and-place robots, gantry robots, cutting robots), motion systems (wafer stage, medical rehabilitation equipment…), batch processes (chemical processes, rapid thermal processing). </a:t>
            </a:r>
            <a:r>
              <a:rPr lang="en-US" sz="1200" dirty="0" smtClean="0"/>
              <a:t>The </a:t>
            </a:r>
            <a:r>
              <a:rPr lang="en-US" sz="1200" dirty="0"/>
              <a:t>key idea of ILC is to update the control signal iteratively based on measured data from previous trials, such that the output converges to the given reference trajectory. 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400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38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The novelty </a:t>
            </a:r>
            <a:r>
              <a:rPr lang="en-US" sz="1200" dirty="0"/>
              <a:t>of this work has two folds</a:t>
            </a:r>
            <a:r>
              <a:rPr lang="en-US" sz="1200" dirty="0" smtClean="0"/>
              <a:t>. First, we aim to design a one-step </a:t>
            </a:r>
            <a:r>
              <a:rPr lang="en-US" sz="1200" dirty="0"/>
              <a:t>optimization based ILC design to solve for </a:t>
            </a:r>
            <a:r>
              <a:rPr lang="en-US" sz="1200" dirty="0" err="1"/>
              <a:t>noncausal</a:t>
            </a:r>
            <a:r>
              <a:rPr lang="en-US" sz="1200" dirty="0"/>
              <a:t> Q-filter and learning function simultaneously. </a:t>
            </a:r>
            <a:r>
              <a:rPr lang="en-US" sz="1200" dirty="0" smtClean="0"/>
              <a:t>Second, </a:t>
            </a:r>
            <a:r>
              <a:rPr lang="en-US" sz="1200" dirty="0"/>
              <a:t>multiple ILC objectives are incorporated into our </a:t>
            </a:r>
            <a:r>
              <a:rPr lang="en-US" sz="1200" dirty="0" smtClean="0"/>
              <a:t>ILC algorithm</a:t>
            </a:r>
            <a:r>
              <a:rPr lang="en-US" sz="1200" dirty="0"/>
              <a:t>. 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1200" dirty="0"/>
              <a:t>\begin{align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\</a:t>
            </a:r>
            <a:r>
              <a:rPr lang="en-US" sz="1200" dirty="0"/>
              <a:t>begin{array}{</a:t>
            </a:r>
            <a:r>
              <a:rPr lang="en-US" sz="1200" dirty="0" err="1"/>
              <a:t>ll</a:t>
            </a:r>
            <a:r>
              <a:rPr lang="en-US" sz="1200" dirty="0"/>
              <a:t>}</a:t>
            </a:r>
          </a:p>
          <a:p>
            <a:r>
              <a:rPr lang="en-US" sz="1200" dirty="0"/>
              <a:t>\</a:t>
            </a:r>
            <a:r>
              <a:rPr lang="en-US" sz="1200" dirty="0" err="1" smtClean="0"/>
              <a:t>displaystyle</a:t>
            </a:r>
            <a:r>
              <a:rPr lang="en-US" sz="1200" dirty="0" smtClean="0"/>
              <a:t>\min_{</a:t>
            </a:r>
            <a:r>
              <a:rPr lang="en-US" sz="1200" dirty="0"/>
              <a:t>Q(\</a:t>
            </a:r>
            <a:r>
              <a:rPr lang="en-US" sz="1200" dirty="0" err="1"/>
              <a:t>mathrm</a:t>
            </a:r>
            <a:r>
              <a:rPr lang="en-US" sz="1200" dirty="0"/>
              <a:t>{q}),\; L(\</a:t>
            </a:r>
            <a:r>
              <a:rPr lang="en-US" sz="1200" dirty="0" err="1"/>
              <a:t>mathrm</a:t>
            </a:r>
            <a:r>
              <a:rPr lang="en-US" sz="1200" dirty="0"/>
              <a:t>{q})} &amp; \</a:t>
            </a:r>
            <a:r>
              <a:rPr lang="en-US" sz="1200" dirty="0" smtClean="0"/>
              <a:t>text{convergence </a:t>
            </a:r>
            <a:r>
              <a:rPr lang="en-US" sz="1200" dirty="0"/>
              <a:t>speed} \\</a:t>
            </a:r>
          </a:p>
          <a:p>
            <a:r>
              <a:rPr lang="en-US" sz="1200" dirty="0" smtClean="0"/>
              <a:t>\text{subject to} </a:t>
            </a:r>
            <a:r>
              <a:rPr lang="en-US" sz="1200" dirty="0"/>
              <a:t>&amp; \</a:t>
            </a:r>
            <a:r>
              <a:rPr lang="en-US" sz="1200" dirty="0" smtClean="0"/>
              <a:t>text{robust </a:t>
            </a:r>
            <a:r>
              <a:rPr lang="en-US" sz="1200" dirty="0"/>
              <a:t>convergence} </a:t>
            </a:r>
            <a:r>
              <a:rPr lang="en-US" sz="1200" dirty="0" smtClean="0"/>
              <a:t>\\ </a:t>
            </a:r>
            <a:endParaRPr lang="en-US" sz="1200" dirty="0"/>
          </a:p>
          <a:p>
            <a:r>
              <a:rPr lang="en-US" sz="1200" dirty="0"/>
              <a:t>&amp; \</a:t>
            </a:r>
            <a:r>
              <a:rPr lang="en-US" sz="1200" dirty="0" smtClean="0"/>
              <a:t>text{robust performance}\\ </a:t>
            </a:r>
            <a:endParaRPr lang="en-US" sz="1200" dirty="0"/>
          </a:p>
          <a:p>
            <a:r>
              <a:rPr lang="en-US" sz="1200" dirty="0"/>
              <a:t>&amp; \</a:t>
            </a:r>
            <a:r>
              <a:rPr lang="en-US" sz="1200" dirty="0" smtClean="0"/>
              <a:t>text{input </a:t>
            </a:r>
            <a:r>
              <a:rPr lang="en-US" sz="1200" dirty="0"/>
              <a:t>constraint</a:t>
            </a:r>
            <a:r>
              <a:rPr lang="en-US" sz="1200" dirty="0" smtClean="0"/>
              <a:t>}.</a:t>
            </a:r>
            <a:endParaRPr lang="en-US" sz="1200" dirty="0"/>
          </a:p>
          <a:p>
            <a:r>
              <a:rPr lang="en-US" sz="1200" dirty="0"/>
              <a:t>\end{array}</a:t>
            </a:r>
          </a:p>
          <a:p>
            <a:r>
              <a:rPr lang="en-US" sz="1200" dirty="0"/>
              <a:t>\end{align</a:t>
            </a:r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We reformulate the problem as a convex problem, guaranteeing an efficient and reliable computation of the global optimum and allowing straightforward computation of trade-off curves between different performance indices. These trade-off curves aid the control engineers in selecting their desired controller taking into account different objectives.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971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259</Words>
  <Application>Microsoft Office PowerPoint</Application>
  <PresentationFormat>On-screen Show (4:3)</PresentationFormat>
  <Paragraphs>32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Microsoft PowerPoint Presentation</dc:title>
  <dc:creator>Son Tong Duy</dc:creator>
  <cp:lastModifiedBy>Tong Duy Son</cp:lastModifiedBy>
  <cp:revision>67</cp:revision>
  <dcterms:created xsi:type="dcterms:W3CDTF">2006-08-16T00:00:00Z</dcterms:created>
  <dcterms:modified xsi:type="dcterms:W3CDTF">2016-01-31T22:59:44Z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New Microsoft PowerPoint Presentation</vt:lpwstr>
  </property>
  <property fmtid="{D5CDD505-2E9C-101B-9397-08002B2CF9AE}" pid="3" name="SlideDescription">
    <vt:lpwstr/>
  </property>
</Properties>
</file>