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61" r:id="rId5"/>
    <p:sldId id="258" r:id="rId6"/>
    <p:sldId id="260"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300"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7F4E20-B7DC-4785-BBCC-9CCC6FECB3C8}" type="datetimeFigureOut">
              <a:rPr lang="en-US" smtClean="0"/>
              <a:t>1/28/2016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719766-DCBC-401B-910C-0E946E526E90}" type="slidenum">
              <a:rPr lang="en-US" smtClean="0"/>
              <a:t>‹#›</a:t>
            </a:fld>
            <a:endParaRPr lang="en-US"/>
          </a:p>
        </p:txBody>
      </p:sp>
    </p:spTree>
    <p:extLst>
      <p:ext uri="{BB962C8B-B14F-4D97-AF65-F5344CB8AC3E}">
        <p14:creationId xmlns:p14="http://schemas.microsoft.com/office/powerpoint/2010/main" val="233576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719766-DCBC-401B-910C-0E946E526E90}" type="slidenum">
              <a:rPr lang="en-US" smtClean="0"/>
              <a:t>1</a:t>
            </a:fld>
            <a:endParaRPr lang="en-US"/>
          </a:p>
        </p:txBody>
      </p:sp>
    </p:spTree>
    <p:extLst>
      <p:ext uri="{BB962C8B-B14F-4D97-AF65-F5344CB8AC3E}">
        <p14:creationId xmlns:p14="http://schemas.microsoft.com/office/powerpoint/2010/main" val="3499991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719766-DCBC-401B-910C-0E946E526E90}" type="slidenum">
              <a:rPr lang="en-US" smtClean="0"/>
              <a:t>2</a:t>
            </a:fld>
            <a:endParaRPr lang="en-US"/>
          </a:p>
        </p:txBody>
      </p:sp>
    </p:spTree>
    <p:extLst>
      <p:ext uri="{BB962C8B-B14F-4D97-AF65-F5344CB8AC3E}">
        <p14:creationId xmlns:p14="http://schemas.microsoft.com/office/powerpoint/2010/main" val="3499991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719766-DCBC-401B-910C-0E946E526E90}" type="slidenum">
              <a:rPr lang="en-US" smtClean="0"/>
              <a:t>3</a:t>
            </a:fld>
            <a:endParaRPr lang="en-US"/>
          </a:p>
        </p:txBody>
      </p:sp>
    </p:spTree>
    <p:extLst>
      <p:ext uri="{BB962C8B-B14F-4D97-AF65-F5344CB8AC3E}">
        <p14:creationId xmlns:p14="http://schemas.microsoft.com/office/powerpoint/2010/main" val="3499991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96044914"/>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Oval 2"/>
          <p:cNvSpPr/>
          <p:nvPr/>
        </p:nvSpPr>
        <p:spPr>
          <a:xfrm>
            <a:off x="1981200" y="1066800"/>
            <a:ext cx="5410200" cy="5181600"/>
          </a:xfrm>
          <a:prstGeom prst="ellipse">
            <a:avLst/>
          </a:prstGeom>
          <a:solidFill>
            <a:schemeClr val="bg1">
              <a:lumMod val="95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5" name="Picture 2" descr="C:\Users\u0083896\Downloads\tower11 (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6300" y="1629864"/>
            <a:ext cx="1299210" cy="129921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u0083896\Downloads\industrial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68366" y="3048764"/>
            <a:ext cx="1359390" cy="13593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u0083896\Downloads\tool7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82910" y="4718706"/>
            <a:ext cx="1216180" cy="12161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u0083896\Downloads\car18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89555" y="2376416"/>
            <a:ext cx="1650070" cy="1890784"/>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u0083896\Downloads\computer28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63746" y="3403467"/>
            <a:ext cx="1012361" cy="1012361"/>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565495" y="1602672"/>
            <a:ext cx="1447800" cy="1451610"/>
          </a:xfrm>
          <a:prstGeom prst="ellipse">
            <a:avLst/>
          </a:prstGeom>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ArchUp">
              <a:avLst/>
            </a:prstTxWarp>
          </a:bodyPr>
          <a:lstStyle/>
          <a:p>
            <a:pPr algn="ctr"/>
            <a:r>
              <a:rPr lang="en-US" dirty="0">
                <a:solidFill>
                  <a:schemeClr val="tx2">
                    <a:lumMod val="50000"/>
                  </a:schemeClr>
                </a:solidFill>
              </a:rPr>
              <a:t>f</a:t>
            </a:r>
            <a:r>
              <a:rPr lang="en-US" dirty="0" smtClean="0">
                <a:solidFill>
                  <a:schemeClr val="tx2">
                    <a:lumMod val="50000"/>
                  </a:schemeClr>
                </a:solidFill>
              </a:rPr>
              <a:t>eedback control </a:t>
            </a:r>
            <a:endParaRPr lang="en-US" dirty="0">
              <a:solidFill>
                <a:schemeClr val="tx2">
                  <a:lumMod val="50000"/>
                </a:schemeClr>
              </a:solidFill>
            </a:endParaRPr>
          </a:p>
        </p:txBody>
      </p:sp>
      <p:pic>
        <p:nvPicPr>
          <p:cNvPr id="1034" name="Picture 10" descr="C:\Users\u0083896\Downloads\car18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05000" y="1995265"/>
            <a:ext cx="762302" cy="76230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20" name="Oval 19"/>
          <p:cNvSpPr/>
          <p:nvPr/>
        </p:nvSpPr>
        <p:spPr>
          <a:xfrm>
            <a:off x="1874982" y="4678237"/>
            <a:ext cx="1447800" cy="1334840"/>
          </a:xfrm>
          <a:prstGeom prst="ellipse">
            <a:avLst/>
          </a:prstGeom>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ArchUp">
              <a:avLst/>
            </a:prstTxWarp>
          </a:bodyPr>
          <a:lstStyle/>
          <a:p>
            <a:pPr algn="ctr"/>
            <a:r>
              <a:rPr lang="en-US" dirty="0">
                <a:solidFill>
                  <a:schemeClr val="tx2">
                    <a:lumMod val="50000"/>
                  </a:schemeClr>
                </a:solidFill>
              </a:rPr>
              <a:t>l</a:t>
            </a:r>
            <a:r>
              <a:rPr lang="en-US" dirty="0" smtClean="0">
                <a:solidFill>
                  <a:schemeClr val="tx2">
                    <a:lumMod val="50000"/>
                  </a:schemeClr>
                </a:solidFill>
              </a:rPr>
              <a:t>earning control</a:t>
            </a:r>
            <a:endParaRPr lang="en-US" dirty="0">
              <a:solidFill>
                <a:schemeClr val="tx2">
                  <a:lumMod val="50000"/>
                </a:schemeClr>
              </a:solidFill>
            </a:endParaRPr>
          </a:p>
        </p:txBody>
      </p:sp>
      <p:sp>
        <p:nvSpPr>
          <p:cNvPr id="22" name="Oval 21"/>
          <p:cNvSpPr/>
          <p:nvPr/>
        </p:nvSpPr>
        <p:spPr>
          <a:xfrm>
            <a:off x="6369926" y="1597154"/>
            <a:ext cx="1524000" cy="1451610"/>
          </a:xfrm>
          <a:prstGeom prst="ellipse">
            <a:avLst/>
          </a:prstGeom>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ArchUp">
              <a:avLst/>
            </a:prstTxWarp>
          </a:bodyPr>
          <a:lstStyle/>
          <a:p>
            <a:pPr algn="ctr"/>
            <a:r>
              <a:rPr lang="en-US" dirty="0">
                <a:solidFill>
                  <a:schemeClr val="tx2">
                    <a:lumMod val="50000"/>
                  </a:schemeClr>
                </a:solidFill>
              </a:rPr>
              <a:t>r</a:t>
            </a:r>
            <a:r>
              <a:rPr lang="en-US" dirty="0" smtClean="0">
                <a:solidFill>
                  <a:schemeClr val="tx2">
                    <a:lumMod val="50000"/>
                  </a:schemeClr>
                </a:solidFill>
              </a:rPr>
              <a:t>obustness </a:t>
            </a:r>
            <a:endParaRPr lang="en-US" dirty="0">
              <a:solidFill>
                <a:schemeClr val="tx2">
                  <a:lumMod val="50000"/>
                </a:schemeClr>
              </a:solidFill>
            </a:endParaRPr>
          </a:p>
        </p:txBody>
      </p:sp>
      <p:sp>
        <p:nvSpPr>
          <p:cNvPr id="26" name="Oval 25"/>
          <p:cNvSpPr/>
          <p:nvPr/>
        </p:nvSpPr>
        <p:spPr>
          <a:xfrm>
            <a:off x="3840429" y="373023"/>
            <a:ext cx="1524000" cy="1451610"/>
          </a:xfrm>
          <a:prstGeom prst="ellipse">
            <a:avLst/>
          </a:prstGeom>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Button">
              <a:avLst/>
            </a:prstTxWarp>
          </a:bodyPr>
          <a:lstStyle/>
          <a:p>
            <a:pPr algn="ctr"/>
            <a:r>
              <a:rPr lang="en-US" dirty="0" smtClean="0">
                <a:solidFill>
                  <a:schemeClr val="tx2">
                    <a:lumMod val="50000"/>
                  </a:schemeClr>
                </a:solidFill>
              </a:rPr>
              <a:t>optimization</a:t>
            </a:r>
            <a:endParaRPr lang="en-US" dirty="0">
              <a:solidFill>
                <a:schemeClr val="tx2">
                  <a:lumMod val="50000"/>
                </a:schemeClr>
              </a:solidFill>
            </a:endParaRPr>
          </a:p>
        </p:txBody>
      </p:sp>
      <p:pic>
        <p:nvPicPr>
          <p:cNvPr id="1035" name="Picture 11" descr="C:\Users\u0083896\Downloads\payment7.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137811" y="844851"/>
            <a:ext cx="857242" cy="75230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Users\u0083896\Downloads\seo15.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71700" y="5202384"/>
            <a:ext cx="854365" cy="549565"/>
          </a:xfrm>
          <a:prstGeom prst="rect">
            <a:avLst/>
          </a:prstGeom>
          <a:noFill/>
          <a:extLst>
            <a:ext uri="{909E8E84-426E-40DD-AFC4-6F175D3DCCD1}">
              <a14:hiddenFill xmlns:a14="http://schemas.microsoft.com/office/drawing/2010/main">
                <a:solidFill>
                  <a:srgbClr val="FFFFFF"/>
                </a:solidFill>
              </a14:hiddenFill>
            </a:ext>
          </a:extLst>
        </p:spPr>
      </p:pic>
      <p:sp>
        <p:nvSpPr>
          <p:cNvPr id="33" name="Oval 32"/>
          <p:cNvSpPr/>
          <p:nvPr/>
        </p:nvSpPr>
        <p:spPr>
          <a:xfrm>
            <a:off x="6062712" y="4600991"/>
            <a:ext cx="1524000" cy="1451610"/>
          </a:xfrm>
          <a:prstGeom prst="ellipse">
            <a:avLst/>
          </a:prstGeom>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ArchUp">
              <a:avLst/>
            </a:prstTxWarp>
          </a:bodyPr>
          <a:lstStyle/>
          <a:p>
            <a:pPr algn="ctr"/>
            <a:r>
              <a:rPr lang="en-US" sz="2000" dirty="0" smtClean="0">
                <a:solidFill>
                  <a:schemeClr val="tx2">
                    <a:lumMod val="50000"/>
                  </a:schemeClr>
                </a:solidFill>
              </a:rPr>
              <a:t>model identification</a:t>
            </a:r>
            <a:endParaRPr lang="en-US" sz="2000" dirty="0">
              <a:solidFill>
                <a:schemeClr val="tx2">
                  <a:lumMod val="50000"/>
                </a:schemeClr>
              </a:solidFill>
            </a:endParaRPr>
          </a:p>
        </p:txBody>
      </p:sp>
      <p:pic>
        <p:nvPicPr>
          <p:cNvPr id="1044" name="Picture 20" descr="C:\Users\u0083896\Downloads\line49.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423605" y="5088933"/>
            <a:ext cx="967795" cy="7764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u0083896\Downloads\cars42.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655732" y="1972513"/>
            <a:ext cx="930979" cy="930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437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8" name="Straight Arrow Connector 7"/>
          <p:cNvCxnSpPr/>
          <p:nvPr/>
        </p:nvCxnSpPr>
        <p:spPr>
          <a:xfrm>
            <a:off x="1447800" y="5410200"/>
            <a:ext cx="5410200" cy="0"/>
          </a:xfrm>
          <a:prstGeom prst="straightConnector1">
            <a:avLst/>
          </a:prstGeom>
          <a:ln>
            <a:solidFill>
              <a:schemeClr val="bg1">
                <a:lumMod val="65000"/>
              </a:schemeClr>
            </a:solidFill>
            <a:tailEnd type="arrow"/>
          </a:ln>
        </p:spPr>
        <p:style>
          <a:lnRef idx="3">
            <a:schemeClr val="accent5"/>
          </a:lnRef>
          <a:fillRef idx="0">
            <a:schemeClr val="accent5"/>
          </a:fillRef>
          <a:effectRef idx="2">
            <a:schemeClr val="accent5"/>
          </a:effectRef>
          <a:fontRef idx="minor">
            <a:schemeClr val="tx1"/>
          </a:fontRef>
        </p:style>
      </p:cxnSp>
      <p:cxnSp>
        <p:nvCxnSpPr>
          <p:cNvPr id="10" name="Straight Arrow Connector 9"/>
          <p:cNvCxnSpPr/>
          <p:nvPr/>
        </p:nvCxnSpPr>
        <p:spPr>
          <a:xfrm flipH="1" flipV="1">
            <a:off x="1371600" y="544717"/>
            <a:ext cx="76200" cy="4865483"/>
          </a:xfrm>
          <a:prstGeom prst="straightConnector1">
            <a:avLst/>
          </a:prstGeom>
          <a:ln>
            <a:solidFill>
              <a:schemeClr val="bg1">
                <a:lumMod val="65000"/>
              </a:schemeClr>
            </a:solidFill>
            <a:tailEnd type="arrow"/>
          </a:ln>
        </p:spPr>
        <p:style>
          <a:lnRef idx="3">
            <a:schemeClr val="accent5"/>
          </a:lnRef>
          <a:fillRef idx="0">
            <a:schemeClr val="accent5"/>
          </a:fillRef>
          <a:effectRef idx="2">
            <a:schemeClr val="accent5"/>
          </a:effectRef>
          <a:fontRef idx="minor">
            <a:schemeClr val="tx1"/>
          </a:fontRef>
        </p:style>
      </p:cxnSp>
      <p:sp>
        <p:nvSpPr>
          <p:cNvPr id="17" name="Flowchart: Connector 16"/>
          <p:cNvSpPr/>
          <p:nvPr/>
        </p:nvSpPr>
        <p:spPr>
          <a:xfrm>
            <a:off x="1640819" y="873888"/>
            <a:ext cx="457200" cy="457200"/>
          </a:xfrm>
          <a:prstGeom prst="flowChartConnector">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p:cNvSpPr/>
          <p:nvPr/>
        </p:nvSpPr>
        <p:spPr>
          <a:xfrm>
            <a:off x="2033669" y="2429854"/>
            <a:ext cx="457200" cy="457200"/>
          </a:xfrm>
          <a:prstGeom prst="flowChartConnector">
            <a:avLst/>
          </a:prstGeom>
          <a:solidFill>
            <a:srgbClr val="00B0F0"/>
          </a:solidFill>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Flowchart: Connector 35"/>
          <p:cNvSpPr/>
          <p:nvPr/>
        </p:nvSpPr>
        <p:spPr>
          <a:xfrm>
            <a:off x="5791200" y="4800526"/>
            <a:ext cx="457200" cy="457200"/>
          </a:xfrm>
          <a:prstGeom prst="flowChartConnector">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p:nvPr/>
        </p:nvSpPr>
        <p:spPr>
          <a:xfrm>
            <a:off x="2867655" y="3572797"/>
            <a:ext cx="457200" cy="457200"/>
          </a:xfrm>
          <a:prstGeom prst="flowChartConnector">
            <a:avLst/>
          </a:prstGeom>
          <a:solidFill>
            <a:srgbClr val="00B0F0"/>
          </a:solidFill>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Flowchart: Connector 48"/>
          <p:cNvSpPr/>
          <p:nvPr/>
        </p:nvSpPr>
        <p:spPr>
          <a:xfrm>
            <a:off x="3963245" y="4446248"/>
            <a:ext cx="457200" cy="457200"/>
          </a:xfrm>
          <a:prstGeom prst="flowChartConnector">
            <a:avLst/>
          </a:prstGeom>
          <a:solidFill>
            <a:srgbClr val="00B0F0"/>
          </a:solidFill>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4" name="Rounded Rectangular Callout 63"/>
          <p:cNvSpPr/>
          <p:nvPr/>
        </p:nvSpPr>
        <p:spPr>
          <a:xfrm>
            <a:off x="3933067" y="2011256"/>
            <a:ext cx="2695357" cy="1751596"/>
          </a:xfrm>
          <a:prstGeom prst="wedgeRoundRectCallout">
            <a:avLst>
              <a:gd name="adj1" fmla="val -71777"/>
              <a:gd name="adj2" fmla="val 43673"/>
              <a:gd name="adj3" fmla="val 16667"/>
            </a:avLst>
          </a:prstGeom>
          <a:solidFill>
            <a:srgbClr val="FFFF00">
              <a:tint val="66000"/>
              <a:satMod val="160000"/>
            </a:srgbClr>
          </a:solidFill>
          <a:ln>
            <a:solidFill>
              <a:schemeClr val="tx2">
                <a:lumMod val="40000"/>
                <a:lumOff val="6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a</a:t>
            </a:r>
            <a:r>
              <a:rPr lang="en-US" sz="3600" dirty="0" smtClean="0">
                <a:solidFill>
                  <a:schemeClr val="tx1"/>
                </a:solidFill>
              </a:rPr>
              <a:t>n optimal </a:t>
            </a:r>
          </a:p>
          <a:p>
            <a:pPr algn="ctr"/>
            <a:r>
              <a:rPr lang="en-US" sz="3600" dirty="0" smtClean="0">
                <a:solidFill>
                  <a:schemeClr val="tx1"/>
                </a:solidFill>
              </a:rPr>
              <a:t>compromise solution</a:t>
            </a:r>
            <a:endParaRPr lang="en-US" sz="3600" dirty="0">
              <a:solidFill>
                <a:schemeClr val="tx1"/>
              </a:solidFill>
            </a:endParaRPr>
          </a:p>
        </p:txBody>
      </p:sp>
      <p:sp>
        <p:nvSpPr>
          <p:cNvPr id="76" name="TextBox 75"/>
          <p:cNvSpPr txBox="1"/>
          <p:nvPr/>
        </p:nvSpPr>
        <p:spPr>
          <a:xfrm>
            <a:off x="2645784" y="5638800"/>
            <a:ext cx="4242765" cy="707886"/>
          </a:xfrm>
          <a:prstGeom prst="rect">
            <a:avLst/>
          </a:prstGeom>
          <a:noFill/>
        </p:spPr>
        <p:txBody>
          <a:bodyPr wrap="none" rtlCol="0">
            <a:spAutoFit/>
          </a:bodyPr>
          <a:lstStyle/>
          <a:p>
            <a:r>
              <a:rPr lang="en-US" sz="4000" dirty="0" smtClean="0"/>
              <a:t>Convergence speed</a:t>
            </a:r>
            <a:endParaRPr lang="en-US" sz="4000" dirty="0"/>
          </a:p>
        </p:txBody>
      </p:sp>
      <p:sp>
        <p:nvSpPr>
          <p:cNvPr id="110" name="TextBox 109"/>
          <p:cNvSpPr txBox="1"/>
          <p:nvPr/>
        </p:nvSpPr>
        <p:spPr>
          <a:xfrm rot="5400000">
            <a:off x="-956095" y="1950532"/>
            <a:ext cx="3578865" cy="707886"/>
          </a:xfrm>
          <a:prstGeom prst="rect">
            <a:avLst/>
          </a:prstGeom>
          <a:noFill/>
        </p:spPr>
        <p:txBody>
          <a:bodyPr wrap="none" rtlCol="0">
            <a:spAutoFit/>
          </a:bodyPr>
          <a:lstStyle/>
          <a:p>
            <a:r>
              <a:rPr lang="en-US" sz="4000" dirty="0" smtClean="0"/>
              <a:t>Converged error</a:t>
            </a:r>
            <a:endParaRPr lang="en-US" sz="4000" dirty="0"/>
          </a:p>
        </p:txBody>
      </p:sp>
      <p:cxnSp>
        <p:nvCxnSpPr>
          <p:cNvPr id="94" name="Straight Connector 93"/>
          <p:cNvCxnSpPr/>
          <p:nvPr/>
        </p:nvCxnSpPr>
        <p:spPr>
          <a:xfrm>
            <a:off x="1897113" y="1318262"/>
            <a:ext cx="273111" cy="1178547"/>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endCxn id="48" idx="1"/>
          </p:cNvCxnSpPr>
          <p:nvPr/>
        </p:nvCxnSpPr>
        <p:spPr>
          <a:xfrm>
            <a:off x="2356959" y="2887054"/>
            <a:ext cx="577651" cy="75269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48" idx="5"/>
          </p:cNvCxnSpPr>
          <p:nvPr/>
        </p:nvCxnSpPr>
        <p:spPr>
          <a:xfrm>
            <a:off x="3257900" y="3963042"/>
            <a:ext cx="759797" cy="60895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7" name="Straight Connector 106"/>
          <p:cNvCxnSpPr>
            <a:endCxn id="36" idx="2"/>
          </p:cNvCxnSpPr>
          <p:nvPr/>
        </p:nvCxnSpPr>
        <p:spPr>
          <a:xfrm>
            <a:off x="4467945" y="4759810"/>
            <a:ext cx="1323255" cy="269316"/>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30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ounded Rectangle 1"/>
          <p:cNvSpPr/>
          <p:nvPr/>
        </p:nvSpPr>
        <p:spPr>
          <a:xfrm>
            <a:off x="2590800" y="1066800"/>
            <a:ext cx="3276600" cy="1828800"/>
          </a:xfrm>
          <a:prstGeom prst="roundRect">
            <a:avLst/>
          </a:prstGeom>
          <a:solidFill>
            <a:schemeClr val="accent5">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8" name="Rounded Rectangle 17"/>
          <p:cNvSpPr/>
          <p:nvPr/>
        </p:nvSpPr>
        <p:spPr>
          <a:xfrm>
            <a:off x="2667000" y="4038600"/>
            <a:ext cx="3276600" cy="1828800"/>
          </a:xfrm>
          <a:prstGeom prst="roundRect">
            <a:avLst/>
          </a:prstGeom>
          <a:solidFill>
            <a:schemeClr val="accent5">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537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ounded Rectangle 3"/>
              <p:cNvSpPr/>
              <p:nvPr/>
            </p:nvSpPr>
            <p:spPr>
              <a:xfrm>
                <a:off x="2590800" y="1828800"/>
                <a:ext cx="3962400" cy="266700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just"/>
                <a14:m>
                  <m:oMathPara xmlns:m="http://schemas.openxmlformats.org/officeDocument/2006/math">
                    <m:oMathParaPr>
                      <m:jc m:val="centerGroup"/>
                    </m:oMathParaPr>
                    <m:oMath xmlns:m="http://schemas.openxmlformats.org/officeDocument/2006/math">
                      <m:m>
                        <m:mPr>
                          <m:mcs>
                            <m:mc>
                              <m:mcPr>
                                <m:count m:val="3"/>
                                <m:mcJc m:val="center"/>
                              </m:mcPr>
                            </m:mc>
                          </m:mcs>
                          <m:ctrlPr>
                            <a:rPr lang="en-US" sz="4400" i="1" smtClean="0">
                              <a:solidFill>
                                <a:schemeClr val="tx2">
                                  <a:lumMod val="60000"/>
                                  <a:lumOff val="40000"/>
                                </a:schemeClr>
                              </a:solidFill>
                              <a:latin typeface="Cambria Math" panose="02040503050406030204" pitchFamily="18" charset="0"/>
                            </a:rPr>
                          </m:ctrlPr>
                        </m:mPr>
                        <m:mr>
                          <m:e>
                            <m:sSub>
                              <m:sSubPr>
                                <m:ctrlPr>
                                  <a:rPr lang="en-US" sz="4400" b="0" i="1" smtClean="0">
                                    <a:solidFill>
                                      <a:schemeClr val="tx2">
                                        <a:lumMod val="60000"/>
                                        <a:lumOff val="40000"/>
                                      </a:schemeClr>
                                    </a:solidFill>
                                    <a:latin typeface="Cambria Math" panose="02040503050406030204" pitchFamily="18" charset="0"/>
                                  </a:rPr>
                                </m:ctrlPr>
                              </m:sSubPr>
                              <m:e>
                                <m:r>
                                  <a:rPr lang="en-US" sz="4400" b="0" i="1" smtClean="0">
                                    <a:solidFill>
                                      <a:schemeClr val="tx2">
                                        <a:lumMod val="60000"/>
                                        <a:lumOff val="40000"/>
                                      </a:schemeClr>
                                    </a:solidFill>
                                    <a:latin typeface="Cambria Math" panose="02040503050406030204" pitchFamily="18" charset="0"/>
                                  </a:rPr>
                                  <m:t>𝑃</m:t>
                                </m:r>
                              </m:e>
                              <m:sub>
                                <m:r>
                                  <a:rPr lang="en-US" sz="4400" b="0" i="1" smtClean="0">
                                    <a:solidFill>
                                      <a:schemeClr val="tx2">
                                        <a:lumMod val="60000"/>
                                        <a:lumOff val="40000"/>
                                      </a:schemeClr>
                                    </a:solidFill>
                                    <a:latin typeface="Cambria Math" panose="02040503050406030204" pitchFamily="18" charset="0"/>
                                  </a:rPr>
                                  <m:t>11</m:t>
                                </m:r>
                              </m:sub>
                            </m:sSub>
                          </m:e>
                          <m:e>
                            <m:r>
                              <a:rPr lang="en-US" sz="4400" i="1" smtClean="0">
                                <a:solidFill>
                                  <a:schemeClr val="tx2">
                                    <a:lumMod val="60000"/>
                                    <a:lumOff val="40000"/>
                                  </a:schemeClr>
                                </a:solidFill>
                                <a:latin typeface="Cambria Math" panose="02040503050406030204" pitchFamily="18" charset="0"/>
                                <a:ea typeface="Cambria Math" panose="02040503050406030204" pitchFamily="18" charset="0"/>
                              </a:rPr>
                              <m:t>⋯</m:t>
                            </m:r>
                          </m:e>
                          <m:e>
                            <m:sSub>
                              <m:sSubPr>
                                <m:ctrlPr>
                                  <a:rPr lang="en-US" sz="4400" i="1">
                                    <a:solidFill>
                                      <a:schemeClr val="tx2">
                                        <a:lumMod val="60000"/>
                                        <a:lumOff val="40000"/>
                                      </a:schemeClr>
                                    </a:solidFill>
                                    <a:latin typeface="Cambria Math" panose="02040503050406030204" pitchFamily="18" charset="0"/>
                                  </a:rPr>
                                </m:ctrlPr>
                              </m:sSubPr>
                              <m:e>
                                <m:r>
                                  <a:rPr lang="en-US" sz="4400" i="1">
                                    <a:solidFill>
                                      <a:schemeClr val="tx2">
                                        <a:lumMod val="60000"/>
                                        <a:lumOff val="40000"/>
                                      </a:schemeClr>
                                    </a:solidFill>
                                    <a:latin typeface="Cambria Math" panose="02040503050406030204" pitchFamily="18" charset="0"/>
                                  </a:rPr>
                                  <m:t>𝑃</m:t>
                                </m:r>
                              </m:e>
                              <m:sub>
                                <m:r>
                                  <a:rPr lang="en-US" sz="4400" i="1">
                                    <a:solidFill>
                                      <a:schemeClr val="tx2">
                                        <a:lumMod val="60000"/>
                                        <a:lumOff val="40000"/>
                                      </a:schemeClr>
                                    </a:solidFill>
                                    <a:latin typeface="Cambria Math" panose="02040503050406030204" pitchFamily="18" charset="0"/>
                                  </a:rPr>
                                  <m:t>1</m:t>
                                </m:r>
                                <m:r>
                                  <a:rPr lang="en-US" sz="4400" b="0" i="1" smtClean="0">
                                    <a:solidFill>
                                      <a:schemeClr val="tx2">
                                        <a:lumMod val="60000"/>
                                        <a:lumOff val="40000"/>
                                      </a:schemeClr>
                                    </a:solidFill>
                                    <a:latin typeface="Cambria Math" panose="02040503050406030204" pitchFamily="18" charset="0"/>
                                  </a:rPr>
                                  <m:t>𝑛</m:t>
                                </m:r>
                              </m:sub>
                            </m:sSub>
                          </m:e>
                        </m:mr>
                        <m:mr>
                          <m:e>
                            <m:r>
                              <a:rPr lang="en-US" sz="4400" i="1" smtClean="0">
                                <a:solidFill>
                                  <a:schemeClr val="tx2">
                                    <a:lumMod val="60000"/>
                                    <a:lumOff val="40000"/>
                                  </a:schemeClr>
                                </a:solidFill>
                                <a:latin typeface="Cambria Math" panose="02040503050406030204" pitchFamily="18" charset="0"/>
                                <a:ea typeface="Cambria Math" panose="02040503050406030204" pitchFamily="18" charset="0"/>
                              </a:rPr>
                              <m:t>⋮</m:t>
                            </m:r>
                          </m:e>
                          <m:e>
                            <m:r>
                              <a:rPr lang="en-US" sz="4400" i="1" smtClean="0">
                                <a:solidFill>
                                  <a:schemeClr val="tx2">
                                    <a:lumMod val="60000"/>
                                    <a:lumOff val="40000"/>
                                  </a:schemeClr>
                                </a:solidFill>
                                <a:latin typeface="Cambria Math" panose="02040503050406030204" pitchFamily="18" charset="0"/>
                                <a:ea typeface="Cambria Math" panose="02040503050406030204" pitchFamily="18" charset="0"/>
                              </a:rPr>
                              <m:t>⋱</m:t>
                            </m:r>
                          </m:e>
                          <m:e>
                            <m:r>
                              <a:rPr lang="en-US" sz="4400" i="1" smtClean="0">
                                <a:solidFill>
                                  <a:schemeClr val="tx2">
                                    <a:lumMod val="60000"/>
                                    <a:lumOff val="40000"/>
                                  </a:schemeClr>
                                </a:solidFill>
                                <a:latin typeface="Cambria Math" panose="02040503050406030204" pitchFamily="18" charset="0"/>
                                <a:ea typeface="Cambria Math" panose="02040503050406030204" pitchFamily="18" charset="0"/>
                              </a:rPr>
                              <m:t>⋮</m:t>
                            </m:r>
                          </m:e>
                        </m:mr>
                        <m:mr>
                          <m:e>
                            <m:sSub>
                              <m:sSubPr>
                                <m:ctrlPr>
                                  <a:rPr lang="en-US" sz="4400" i="1">
                                    <a:solidFill>
                                      <a:schemeClr val="tx2">
                                        <a:lumMod val="60000"/>
                                        <a:lumOff val="40000"/>
                                      </a:schemeClr>
                                    </a:solidFill>
                                    <a:latin typeface="Cambria Math" panose="02040503050406030204" pitchFamily="18" charset="0"/>
                                  </a:rPr>
                                </m:ctrlPr>
                              </m:sSubPr>
                              <m:e>
                                <m:r>
                                  <a:rPr lang="en-US" sz="4400" i="1">
                                    <a:solidFill>
                                      <a:schemeClr val="tx2">
                                        <a:lumMod val="60000"/>
                                        <a:lumOff val="40000"/>
                                      </a:schemeClr>
                                    </a:solidFill>
                                    <a:latin typeface="Cambria Math" panose="02040503050406030204" pitchFamily="18" charset="0"/>
                                  </a:rPr>
                                  <m:t>𝑃</m:t>
                                </m:r>
                              </m:e>
                              <m:sub>
                                <m:r>
                                  <a:rPr lang="en-US" sz="4400" b="0" i="1" smtClean="0">
                                    <a:solidFill>
                                      <a:schemeClr val="tx2">
                                        <a:lumMod val="60000"/>
                                        <a:lumOff val="40000"/>
                                      </a:schemeClr>
                                    </a:solidFill>
                                    <a:latin typeface="Cambria Math" panose="02040503050406030204" pitchFamily="18" charset="0"/>
                                  </a:rPr>
                                  <m:t>𝑚</m:t>
                                </m:r>
                                <m:r>
                                  <a:rPr lang="en-US" sz="4400" i="1">
                                    <a:solidFill>
                                      <a:schemeClr val="tx2">
                                        <a:lumMod val="60000"/>
                                        <a:lumOff val="40000"/>
                                      </a:schemeClr>
                                    </a:solidFill>
                                    <a:latin typeface="Cambria Math" panose="02040503050406030204" pitchFamily="18" charset="0"/>
                                  </a:rPr>
                                  <m:t>1</m:t>
                                </m:r>
                              </m:sub>
                            </m:sSub>
                          </m:e>
                          <m:e>
                            <m:r>
                              <a:rPr lang="en-US" sz="4400" i="1" smtClean="0">
                                <a:solidFill>
                                  <a:schemeClr val="tx2">
                                    <a:lumMod val="60000"/>
                                    <a:lumOff val="40000"/>
                                  </a:schemeClr>
                                </a:solidFill>
                                <a:latin typeface="Cambria Math" panose="02040503050406030204" pitchFamily="18" charset="0"/>
                                <a:ea typeface="Cambria Math" panose="02040503050406030204" pitchFamily="18" charset="0"/>
                              </a:rPr>
                              <m:t>⋯</m:t>
                            </m:r>
                          </m:e>
                          <m:e>
                            <m:sSub>
                              <m:sSubPr>
                                <m:ctrlPr>
                                  <a:rPr lang="en-US" sz="4400" i="1">
                                    <a:solidFill>
                                      <a:schemeClr val="tx2">
                                        <a:lumMod val="60000"/>
                                        <a:lumOff val="40000"/>
                                      </a:schemeClr>
                                    </a:solidFill>
                                    <a:latin typeface="Cambria Math" panose="02040503050406030204" pitchFamily="18" charset="0"/>
                                  </a:rPr>
                                </m:ctrlPr>
                              </m:sSubPr>
                              <m:e>
                                <m:r>
                                  <a:rPr lang="en-US" sz="4400" i="1">
                                    <a:solidFill>
                                      <a:schemeClr val="tx2">
                                        <a:lumMod val="60000"/>
                                        <a:lumOff val="40000"/>
                                      </a:schemeClr>
                                    </a:solidFill>
                                    <a:latin typeface="Cambria Math" panose="02040503050406030204" pitchFamily="18" charset="0"/>
                                  </a:rPr>
                                  <m:t>𝑃</m:t>
                                </m:r>
                              </m:e>
                              <m:sub>
                                <m:r>
                                  <a:rPr lang="en-US" sz="4400" b="0" i="1" smtClean="0">
                                    <a:solidFill>
                                      <a:schemeClr val="tx2">
                                        <a:lumMod val="60000"/>
                                        <a:lumOff val="40000"/>
                                      </a:schemeClr>
                                    </a:solidFill>
                                    <a:latin typeface="Cambria Math" panose="02040503050406030204" pitchFamily="18" charset="0"/>
                                  </a:rPr>
                                  <m:t>𝑚𝑛</m:t>
                                </m:r>
                              </m:sub>
                            </m:sSub>
                          </m:e>
                        </m:mr>
                      </m:m>
                    </m:oMath>
                  </m:oMathPara>
                </a14:m>
                <a:endParaRPr lang="en-US" sz="4400" dirty="0">
                  <a:solidFill>
                    <a:schemeClr val="tx2">
                      <a:lumMod val="60000"/>
                      <a:lumOff val="40000"/>
                    </a:schemeClr>
                  </a:solidFill>
                </a:endParaRPr>
              </a:p>
            </p:txBody>
          </p:sp>
        </mc:Choice>
        <mc:Fallback xmlns="">
          <p:sp>
            <p:nvSpPr>
              <p:cNvPr id="4" name="Rounded Rectangle 3"/>
              <p:cNvSpPr>
                <a:spLocks noRot="1" noChangeAspect="1" noMove="1" noResize="1" noEditPoints="1" noAdjustHandles="1" noChangeArrowheads="1" noChangeShapeType="1" noTextEdit="1"/>
              </p:cNvSpPr>
              <p:nvPr/>
            </p:nvSpPr>
            <p:spPr>
              <a:xfrm>
                <a:off x="2590800" y="1828800"/>
                <a:ext cx="3962400" cy="2667000"/>
              </a:xfrm>
              <a:prstGeom prst="roundRect">
                <a:avLst/>
              </a:prstGeom>
              <a:blipFill>
                <a:blip r:embed="rId2"/>
                <a:stretch>
                  <a:fillRect/>
                </a:stretch>
              </a:blipFill>
              <a:ln w="57150"/>
            </p:spPr>
            <p:txBody>
              <a:bodyPr/>
              <a:lstStyle/>
              <a:p>
                <a:r>
                  <a:rPr lang="en-US">
                    <a:noFill/>
                  </a:rPr>
                  <a:t> </a:t>
                </a:r>
              </a:p>
            </p:txBody>
          </p:sp>
        </mc:Fallback>
      </mc:AlternateContent>
      <p:cxnSp>
        <p:nvCxnSpPr>
          <p:cNvPr id="6" name="Straight Arrow Connector 5"/>
          <p:cNvCxnSpPr/>
          <p:nvPr/>
        </p:nvCxnSpPr>
        <p:spPr>
          <a:xfrm>
            <a:off x="6553200" y="2590800"/>
            <a:ext cx="914400" cy="0"/>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665691" y="3810000"/>
            <a:ext cx="925109" cy="0"/>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665691" y="2590800"/>
            <a:ext cx="925109" cy="0"/>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553200" y="3733800"/>
            <a:ext cx="914400" cy="0"/>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1782475" y="2777579"/>
                <a:ext cx="487634"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chemeClr val="tx2">
                              <a:lumMod val="60000"/>
                              <a:lumOff val="40000"/>
                            </a:schemeClr>
                          </a:solidFill>
                          <a:latin typeface="Cambria Math" panose="02040503050406030204" pitchFamily="18" charset="0"/>
                          <a:ea typeface="Cambria Math" panose="02040503050406030204" pitchFamily="18" charset="0"/>
                        </a:rPr>
                        <m:t>⋮</m:t>
                      </m:r>
                    </m:oMath>
                  </m:oMathPara>
                </a14:m>
                <a:endParaRPr lang="en-US" sz="4400" dirty="0">
                  <a:solidFill>
                    <a:schemeClr val="tx2">
                      <a:lumMod val="60000"/>
                      <a:lumOff val="40000"/>
                    </a:schemeClr>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1782475" y="2777579"/>
                <a:ext cx="487634"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766583" y="2752325"/>
                <a:ext cx="487634"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chemeClr val="tx2">
                              <a:lumMod val="60000"/>
                              <a:lumOff val="40000"/>
                            </a:schemeClr>
                          </a:solidFill>
                          <a:latin typeface="Cambria Math" panose="02040503050406030204" pitchFamily="18" charset="0"/>
                          <a:ea typeface="Cambria Math" panose="02040503050406030204" pitchFamily="18" charset="0"/>
                        </a:rPr>
                        <m:t>⋮</m:t>
                      </m:r>
                    </m:oMath>
                  </m:oMathPara>
                </a14:m>
                <a:endParaRPr lang="en-US" sz="4400" dirty="0">
                  <a:solidFill>
                    <a:schemeClr val="tx2">
                      <a:lumMod val="60000"/>
                      <a:lumOff val="40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6766583" y="2752325"/>
                <a:ext cx="487634" cy="769441"/>
              </a:xfrm>
              <a:prstGeom prst="rect">
                <a:avLst/>
              </a:prstGeom>
              <a:blipFill>
                <a:blip r:embed="rId4"/>
                <a:stretch>
                  <a:fillRect/>
                </a:stretch>
              </a:blipFill>
            </p:spPr>
            <p:txBody>
              <a:bodyPr/>
              <a:lstStyle/>
              <a:p>
                <a:r>
                  <a:rPr lang="en-US">
                    <a:noFill/>
                  </a:rPr>
                  <a:t> </a:t>
                </a:r>
              </a:p>
            </p:txBody>
          </p:sp>
        </mc:Fallback>
      </mc:AlternateContent>
      <p:sp>
        <p:nvSpPr>
          <p:cNvPr id="12" name="TextBox 11"/>
          <p:cNvSpPr txBox="1"/>
          <p:nvPr/>
        </p:nvSpPr>
        <p:spPr>
          <a:xfrm>
            <a:off x="3124200" y="4648200"/>
            <a:ext cx="3092834" cy="707886"/>
          </a:xfrm>
          <a:prstGeom prst="rect">
            <a:avLst/>
          </a:prstGeom>
          <a:noFill/>
        </p:spPr>
        <p:txBody>
          <a:bodyPr wrap="none" rtlCol="0">
            <a:spAutoFit/>
          </a:bodyPr>
          <a:lstStyle/>
          <a:p>
            <a:r>
              <a:rPr lang="en-US" sz="4000" dirty="0" smtClean="0"/>
              <a:t>MIMO system</a:t>
            </a:r>
            <a:endParaRPr lang="en-US" sz="4000" dirty="0"/>
          </a:p>
        </p:txBody>
      </p:sp>
    </p:spTree>
    <p:extLst>
      <p:ext uri="{BB962C8B-B14F-4D97-AF65-F5344CB8AC3E}">
        <p14:creationId xmlns:p14="http://schemas.microsoft.com/office/powerpoint/2010/main" val="155271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u0083896\Desktop\CV\CV_tongduyson\img\lab\crane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447800"/>
            <a:ext cx="3298825" cy="348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72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246688"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716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382000" cy="5105400"/>
          </a:xfrm>
        </p:spPr>
        <p:txBody>
          <a:bodyPr>
            <a:noAutofit/>
          </a:bodyPr>
          <a:lstStyle/>
          <a:p>
            <a:pPr marL="0" indent="0">
              <a:buNone/>
            </a:pPr>
            <a:r>
              <a:rPr lang="en-US" sz="1200" dirty="0" smtClean="0"/>
              <a:t>Iterative Learning Control</a:t>
            </a:r>
          </a:p>
          <a:p>
            <a:pPr marL="0" indent="0">
              <a:buNone/>
            </a:pPr>
            <a:endParaRPr lang="en-US" sz="1200" dirty="0"/>
          </a:p>
          <a:p>
            <a:pPr marL="0" indent="0">
              <a:buNone/>
            </a:pPr>
            <a:r>
              <a:rPr lang="en-US" sz="1200" dirty="0"/>
              <a:t>Iterative learning control (ILC) is widely used in control applications to improve performance of repetitive </a:t>
            </a:r>
            <a:r>
              <a:rPr lang="en-US" sz="1200" dirty="0" smtClean="0"/>
              <a:t>processes. </a:t>
            </a:r>
            <a:r>
              <a:rPr lang="en-US" sz="1200" dirty="0"/>
              <a:t>Examples of ILC applications are: industrial robots (i.e. pick-and-place robots, gantry robots, cutting robots), motion systems (wafer stage, medical rehabilitation equipment…), batch processes (chemical processes, rapid thermal processing). </a:t>
            </a:r>
            <a:r>
              <a:rPr lang="en-US" sz="1200" dirty="0" smtClean="0"/>
              <a:t>The </a:t>
            </a:r>
            <a:r>
              <a:rPr lang="en-US" sz="1200" dirty="0"/>
              <a:t>key idea of ILC is to update the control signal iteratively based on measured data from previous trials, such that the output converges to the given reference trajectory. </a:t>
            </a:r>
            <a:endParaRPr lang="en-US" sz="1200" dirty="0" smtClean="0"/>
          </a:p>
          <a:p>
            <a:pPr marL="0" indent="0">
              <a:buNone/>
            </a:pPr>
            <a:endParaRPr lang="en-US" sz="1200" dirty="0"/>
          </a:p>
          <a:p>
            <a:pPr marL="0" indent="0">
              <a:buNone/>
            </a:pPr>
            <a:endParaRPr lang="en-US" sz="1200" dirty="0"/>
          </a:p>
        </p:txBody>
      </p:sp>
    </p:spTree>
    <p:extLst>
      <p:ext uri="{BB962C8B-B14F-4D97-AF65-F5344CB8AC3E}">
        <p14:creationId xmlns:p14="http://schemas.microsoft.com/office/powerpoint/2010/main" val="418400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382000" cy="5105400"/>
          </a:xfrm>
        </p:spPr>
        <p:txBody>
          <a:bodyPr>
            <a:noAutofit/>
          </a:bodyPr>
          <a:lstStyle/>
          <a:p>
            <a:pPr marL="0" indent="0">
              <a:buNone/>
            </a:pPr>
            <a:r>
              <a:rPr lang="en-US" sz="1200" dirty="0" smtClean="0"/>
              <a:t>In norm-optimal ILC, the input signal for the next trial is generated by solving an optimization problem. This approach can deal with input constraints efficiently. The cost function of the optimization problem relies on the system model, hence model </a:t>
            </a:r>
            <a:r>
              <a:rPr lang="en-US" sz="1200" dirty="0"/>
              <a:t>uncertainty </a:t>
            </a:r>
            <a:r>
              <a:rPr lang="en-US" sz="1200" dirty="0" smtClean="0"/>
              <a:t>can cause divergence  and/or degrade </a:t>
            </a:r>
            <a:r>
              <a:rPr lang="en-US" sz="1200" dirty="0"/>
              <a:t>the performance </a:t>
            </a:r>
            <a:r>
              <a:rPr lang="en-US" sz="1200" dirty="0" smtClean="0"/>
              <a:t>of norm-optimal ILC. </a:t>
            </a:r>
            <a:r>
              <a:rPr lang="en-US" sz="1200" dirty="0"/>
              <a:t>To deal with this problem, </a:t>
            </a:r>
            <a:r>
              <a:rPr lang="en-US" sz="1200" dirty="0" smtClean="0"/>
              <a:t>we propose a </a:t>
            </a:r>
            <a:r>
              <a:rPr lang="en-US" sz="1200" dirty="0"/>
              <a:t>robust worst-case norm-optimal ILC </a:t>
            </a:r>
            <a:r>
              <a:rPr lang="en-US" sz="1200" dirty="0" smtClean="0"/>
              <a:t>design, where model uncertainty is taken into account. </a:t>
            </a:r>
            <a:r>
              <a:rPr lang="en-US" sz="1200" dirty="0"/>
              <a:t>The design problem is reformulated as a convex optimization problem, </a:t>
            </a:r>
            <a:r>
              <a:rPr lang="en-US" sz="1200" dirty="0" smtClean="0"/>
              <a:t>and can </a:t>
            </a:r>
            <a:r>
              <a:rPr lang="en-US" sz="1200" dirty="0"/>
              <a:t>be solved </a:t>
            </a:r>
            <a:r>
              <a:rPr lang="en-US" sz="1200" dirty="0" smtClean="0"/>
              <a:t>efficiently to obtain the updated input signal. </a:t>
            </a:r>
          </a:p>
          <a:p>
            <a:pPr marL="0" indent="0">
              <a:buNone/>
            </a:pPr>
            <a:endParaRPr lang="en-US" sz="1200" dirty="0"/>
          </a:p>
          <a:p>
            <a:pPr marL="0" indent="0">
              <a:buNone/>
            </a:pPr>
            <a:endParaRPr lang="en-US" sz="1200" dirty="0" smtClean="0"/>
          </a:p>
          <a:p>
            <a:pPr marL="0" indent="0">
              <a:buNone/>
            </a:pPr>
            <a:endParaRPr lang="en-US" sz="1200" dirty="0"/>
          </a:p>
        </p:txBody>
      </p:sp>
    </p:spTree>
    <p:extLst>
      <p:ext uri="{BB962C8B-B14F-4D97-AF65-F5344CB8AC3E}">
        <p14:creationId xmlns:p14="http://schemas.microsoft.com/office/powerpoint/2010/main" val="1169715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2255</TotalTime>
  <Words>217</Words>
  <Application>Microsoft Office PowerPoint</Application>
  <PresentationFormat>On-screen Show (4:3)</PresentationFormat>
  <Paragraphs>21</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Microsoft PowerPoint Presentation</dc:title>
  <dc:creator>Son Tong Duy</dc:creator>
  <cp:lastModifiedBy>Tong Duy Son</cp:lastModifiedBy>
  <cp:revision>60</cp:revision>
  <dcterms:created xsi:type="dcterms:W3CDTF">2006-08-16T00:00:00Z</dcterms:created>
  <dcterms:modified xsi:type="dcterms:W3CDTF">2016-01-29T07:02:28Z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New Microsoft PowerPoint Presentation</vt:lpwstr>
  </property>
  <property fmtid="{D5CDD505-2E9C-101B-9397-08002B2CF9AE}" pid="3" name="SlideDescription">
    <vt:lpwstr/>
  </property>
</Properties>
</file>