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ctiveX/activeX1.xml" ContentType="application/vnd.ms-office.activeX+xml"/>
  <Override PartName="/ppt/notesSlides/notesSlide1.xml" ContentType="application/vnd.openxmlformats-officedocument.presentationml.notesSlide+xml"/>
  <Override PartName="/ppt/activeX/activeX2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5"/>
  </p:notesMasterIdLst>
  <p:handoutMasterIdLst>
    <p:handoutMasterId r:id="rId56"/>
  </p:handoutMasterIdLst>
  <p:sldIdLst>
    <p:sldId id="256" r:id="rId3"/>
    <p:sldId id="263" r:id="rId4"/>
    <p:sldId id="257" r:id="rId5"/>
    <p:sldId id="281" r:id="rId6"/>
    <p:sldId id="282" r:id="rId7"/>
    <p:sldId id="283" r:id="rId8"/>
    <p:sldId id="284" r:id="rId9"/>
    <p:sldId id="285" r:id="rId10"/>
    <p:sldId id="286" r:id="rId11"/>
    <p:sldId id="307" r:id="rId12"/>
    <p:sldId id="264" r:id="rId13"/>
    <p:sldId id="289" r:id="rId14"/>
    <p:sldId id="266" r:id="rId15"/>
    <p:sldId id="291" r:id="rId16"/>
    <p:sldId id="293" r:id="rId17"/>
    <p:sldId id="313" r:id="rId18"/>
    <p:sldId id="314" r:id="rId19"/>
    <p:sldId id="296" r:id="rId20"/>
    <p:sldId id="308" r:id="rId21"/>
    <p:sldId id="309" r:id="rId22"/>
    <p:sldId id="294" r:id="rId23"/>
    <p:sldId id="297" r:id="rId24"/>
    <p:sldId id="295" r:id="rId25"/>
    <p:sldId id="290" r:id="rId26"/>
    <p:sldId id="268" r:id="rId27"/>
    <p:sldId id="269" r:id="rId28"/>
    <p:sldId id="279" r:id="rId29"/>
    <p:sldId id="270" r:id="rId30"/>
    <p:sldId id="306" r:id="rId31"/>
    <p:sldId id="273" r:id="rId32"/>
    <p:sldId id="271" r:id="rId33"/>
    <p:sldId id="310" r:id="rId34"/>
    <p:sldId id="274" r:id="rId35"/>
    <p:sldId id="292" r:id="rId36"/>
    <p:sldId id="305" r:id="rId37"/>
    <p:sldId id="288" r:id="rId38"/>
    <p:sldId id="265" r:id="rId39"/>
    <p:sldId id="280" r:id="rId40"/>
    <p:sldId id="267" r:id="rId41"/>
    <p:sldId id="287" r:id="rId42"/>
    <p:sldId id="275" r:id="rId43"/>
    <p:sldId id="276" r:id="rId44"/>
    <p:sldId id="298" r:id="rId45"/>
    <p:sldId id="303" r:id="rId46"/>
    <p:sldId id="272" r:id="rId47"/>
    <p:sldId id="312" r:id="rId48"/>
    <p:sldId id="277" r:id="rId49"/>
    <p:sldId id="311" r:id="rId50"/>
    <p:sldId id="299" r:id="rId51"/>
    <p:sldId id="300" r:id="rId52"/>
    <p:sldId id="301" r:id="rId53"/>
    <p:sldId id="278" r:id="rId54"/>
  </p:sldIdLst>
  <p:sldSz cx="12188825" cy="6858000"/>
  <p:notesSz cx="6858000" cy="9144000"/>
  <p:custDataLst>
    <p:tags r:id="rId5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5238" autoAdjust="0"/>
  </p:normalViewPr>
  <p:slideViewPr>
    <p:cSldViewPr>
      <p:cViewPr varScale="1">
        <p:scale>
          <a:sx n="71" d="100"/>
          <a:sy n="71" d="100"/>
        </p:scale>
        <p:origin x="447" y="51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gs" Target="tags/tag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pPr/>
              <a:t>3/17/2022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pPr/>
              <a:t>3/17/2022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8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3/17/2022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3/17/2022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3/17/2022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3/17/2022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3/17/2022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3/17/2022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3/17/2022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3/17/2022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3/17/2022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3/17/2022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3/17/2022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5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6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55812" y="1447800"/>
            <a:ext cx="9372600" cy="299085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友</a:t>
            </a:r>
            <a:r>
              <a:rPr lang="ja-JP" altLang="en-US" sz="13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達の家で</a:t>
            </a:r>
            <a:endParaRPr lang="en-US" sz="13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491427" y="4876800"/>
            <a:ext cx="2501370" cy="7817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第</a:t>
            </a:r>
            <a:r>
              <a:rPr lang="ja-JP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７</a:t>
            </a:r>
            <a:r>
              <a:rPr lang="ja-JP" alt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課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Kozuka Mincho Pro H" panose="02020A00000000000000" pitchFamily="18" charset="-128"/>
              <a:ea typeface="Kozuka Mincho Pro H" panose="02020A00000000000000" pitchFamily="18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89212" y="1600200"/>
            <a:ext cx="6629400" cy="533400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ja-JP" altLang="en-US" sz="4400" b="1" dirty="0">
                <a:ln/>
                <a:solidFill>
                  <a:schemeClr val="accent4"/>
                </a:solidFill>
                <a:latin typeface="HGSSoeiKakupoptai" panose="040B0A00000000000000" pitchFamily="50" charset="-128"/>
                <a:ea typeface="HGSSoeiKakupoptai" panose="040B0A00000000000000" pitchFamily="50" charset="-128"/>
              </a:rPr>
              <a:t>ともだち　　　　　うち</a:t>
            </a:r>
            <a:endParaRPr lang="en-US" sz="4400" b="1" dirty="0">
              <a:ln/>
              <a:solidFill>
                <a:schemeClr val="accent4"/>
              </a:solidFill>
              <a:latin typeface="HGSSoeiKakupoptai" panose="040B0A00000000000000" pitchFamily="50" charset="-128"/>
              <a:ea typeface="HGSSoeiKakupoptai" panose="040B0A00000000000000" pitchFamily="50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2" y="381000"/>
            <a:ext cx="1419225" cy="60412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１．</a:t>
            </a:r>
            <a:r>
              <a:rPr lang="ja-JP" altLang="en-US" dirty="0" smtClean="0"/>
              <a:t>　</a:t>
            </a:r>
            <a:r>
              <a:rPr lang="en-US" dirty="0" smtClean="0"/>
              <a:t>N(place)</a:t>
            </a:r>
            <a:r>
              <a:rPr lang="ja-JP" altLang="en-US" dirty="0" smtClean="0"/>
              <a:t>　に　</a:t>
            </a:r>
            <a:r>
              <a:rPr lang="en-US" altLang="ja-JP" dirty="0" smtClean="0"/>
              <a:t>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thing)</a:t>
            </a:r>
            <a:r>
              <a:rPr lang="ja-JP" altLang="en-US" dirty="0" smtClean="0"/>
              <a:t>が　</a:t>
            </a:r>
            <a:r>
              <a:rPr lang="ja-JP" altLang="en-US" dirty="0"/>
              <a:t>ありま</a:t>
            </a:r>
            <a:r>
              <a:rPr lang="ja-JP" altLang="en-US" dirty="0" smtClean="0"/>
              <a:t>す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　　　</a:t>
            </a:r>
            <a:r>
              <a:rPr lang="en-US" altLang="ja-JP" dirty="0" smtClean="0"/>
              <a:t>N(person, animal)</a:t>
            </a:r>
            <a:r>
              <a:rPr lang="ja-JP" altLang="en-US" dirty="0" smtClean="0"/>
              <a:t>　が　います。</a:t>
            </a:r>
            <a:endParaRPr lang="en-US" altLang="ja-JP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ja-JP" altLang="en-US" dirty="0"/>
              <a:t>２</a:t>
            </a:r>
            <a:r>
              <a:rPr lang="ja-JP" altLang="en-US" dirty="0" smtClean="0"/>
              <a:t>．　</a:t>
            </a:r>
            <a:r>
              <a:rPr lang="en-US" altLang="ja-JP" dirty="0" smtClean="0"/>
              <a:t>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thing)</a:t>
            </a:r>
            <a:r>
              <a:rPr lang="ja-JP" altLang="en-US" dirty="0" smtClean="0"/>
              <a:t>　は　どこに　ありますか？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　（</a:t>
            </a:r>
            <a:r>
              <a:rPr lang="en-US" altLang="ja-JP" dirty="0" smtClean="0"/>
              <a:t>person/ animal)</a:t>
            </a:r>
            <a:r>
              <a:rPr lang="ja-JP" altLang="en-US" dirty="0" smtClean="0"/>
              <a:t>　は　どこに　いますか？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　　　　　　</a:t>
            </a:r>
            <a:r>
              <a:rPr lang="en-US" altLang="ja-JP" dirty="0" smtClean="0"/>
              <a:t>N(place)</a:t>
            </a:r>
            <a:r>
              <a:rPr lang="ja-JP" altLang="en-US" smtClean="0"/>
              <a:t>　に</a:t>
            </a:r>
            <a:r>
              <a:rPr lang="ja-JP" altLang="en-US" dirty="0" smtClean="0"/>
              <a:t>　あります／います。</a:t>
            </a:r>
            <a:endParaRPr lang="en-US" altLang="ja-JP" dirty="0" smtClean="0"/>
          </a:p>
          <a:p>
            <a:pPr marL="0" indent="0">
              <a:buNone/>
            </a:pPr>
            <a:r>
              <a:rPr lang="en-US" dirty="0" smtClean="0"/>
              <a:t>3. N1</a:t>
            </a:r>
            <a:r>
              <a:rPr lang="ja-JP" altLang="en-US" dirty="0" smtClean="0"/>
              <a:t>　</a:t>
            </a:r>
            <a:r>
              <a:rPr lang="ja-JP" altLang="en-US" dirty="0" smtClean="0">
                <a:solidFill>
                  <a:srgbClr val="FF0000"/>
                </a:solidFill>
              </a:rPr>
              <a:t>の</a:t>
            </a:r>
            <a:r>
              <a:rPr lang="ja-JP" altLang="en-US" dirty="0" smtClean="0"/>
              <a:t>　</a:t>
            </a:r>
            <a:r>
              <a:rPr lang="en-US" altLang="ja-JP" dirty="0" smtClean="0"/>
              <a:t>N2</a:t>
            </a:r>
            <a:r>
              <a:rPr lang="ja-JP" altLang="en-US" dirty="0" smtClean="0"/>
              <a:t>　（へや　の　なか）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332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4" y="762000"/>
            <a:ext cx="1371600" cy="5919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ounded Rectangle 3"/>
          <p:cNvSpPr/>
          <p:nvPr/>
        </p:nvSpPr>
        <p:spPr>
          <a:xfrm>
            <a:off x="5637212" y="914400"/>
            <a:ext cx="4038600" cy="6671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>
                <a:latin typeface="HGSoeiKakupoptai" panose="040B0A09000000000000" pitchFamily="49" charset="-128"/>
                <a:ea typeface="HGSoeiKakupoptai" panose="040B0A09000000000000" pitchFamily="49" charset="-128"/>
              </a:rPr>
              <a:t>第７課</a:t>
            </a:r>
            <a:endParaRPr lang="en-US" sz="2800" dirty="0"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11592" y="2665457"/>
            <a:ext cx="5857257" cy="238600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パーティーの　</a:t>
            </a:r>
            <a:endParaRPr lang="en-US" altLang="ja-JP" sz="6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  <a:p>
            <a:pPr algn="ctr"/>
            <a:r>
              <a:rPr lang="ja-JP" alt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準備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 rot="721955">
            <a:off x="9545582" y="1831667"/>
            <a:ext cx="2309116" cy="116372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/>
              <a:t>パート</a:t>
            </a:r>
            <a:endParaRPr lang="en-US" sz="3600" dirty="0"/>
          </a:p>
          <a:p>
            <a:r>
              <a:rPr lang="en-US" sz="3600" dirty="0"/>
              <a:t>PART </a:t>
            </a:r>
          </a:p>
        </p:txBody>
      </p:sp>
      <p:sp>
        <p:nvSpPr>
          <p:cNvPr id="7" name="Rounded Rectangle 6"/>
          <p:cNvSpPr/>
          <p:nvPr/>
        </p:nvSpPr>
        <p:spPr>
          <a:xfrm rot="829033">
            <a:off x="11177829" y="2069614"/>
            <a:ext cx="548672" cy="12231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dirty="0"/>
              <a:t>２</a:t>
            </a:r>
            <a:endParaRPr lang="en-US" sz="9600" dirty="0"/>
          </a:p>
        </p:txBody>
      </p:sp>
      <p:sp>
        <p:nvSpPr>
          <p:cNvPr id="2" name="TextBox 1"/>
          <p:cNvSpPr txBox="1"/>
          <p:nvPr/>
        </p:nvSpPr>
        <p:spPr>
          <a:xfrm rot="21182823">
            <a:off x="1340014" y="1882855"/>
            <a:ext cx="5486400" cy="1447800"/>
          </a:xfrm>
          <a:prstGeom prst="rect">
            <a:avLst/>
          </a:prstGeom>
          <a:scene3d>
            <a:camera prst="perspectiveLeft"/>
            <a:lightRig rig="threePt" dir="t"/>
          </a:scene3d>
          <a:sp3d>
            <a:bevelT w="165100" prst="coolSlant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44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ĐỘNG TỪ DẠNG –TE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400" dirty="0">
                <a:solidFill>
                  <a:srgbClr val="FFFFFF"/>
                </a:solidFill>
              </a:rPr>
              <a:t>「て形」</a:t>
            </a:r>
            <a:endParaRPr lang="en-US" sz="4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60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811593" y="2665457"/>
            <a:ext cx="5626220" cy="238600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動詞グループ分け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 rot="21258491">
            <a:off x="2103866" y="1380127"/>
            <a:ext cx="5898010" cy="13923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latin typeface="OCR A Extended" panose="02010509020102010303" pitchFamily="50" charset="0"/>
                <a:ea typeface="HGSoeiKakupoptai" panose="040B0A09000000000000" pitchFamily="49" charset="-128"/>
              </a:rPr>
              <a:t>Cách</a:t>
            </a:r>
            <a:r>
              <a:rPr lang="en-US" sz="4400" dirty="0">
                <a:latin typeface="OCR A Extended" panose="02010509020102010303" pitchFamily="50" charset="0"/>
                <a:ea typeface="HGSoeiKakupoptai" panose="040B0A09000000000000" pitchFamily="49" charset="-128"/>
              </a:rPr>
              <a:t> </a:t>
            </a:r>
            <a:r>
              <a:rPr lang="en-US" sz="4400" dirty="0" err="1">
                <a:latin typeface="OCR A Extended" panose="02010509020102010303" pitchFamily="50" charset="0"/>
                <a:ea typeface="HGSoeiKakupoptai" panose="040B0A09000000000000" pitchFamily="49" charset="-128"/>
              </a:rPr>
              <a:t>phân</a:t>
            </a:r>
            <a:r>
              <a:rPr lang="en-US" sz="4400" dirty="0">
                <a:latin typeface="OCR A Extended" panose="02010509020102010303" pitchFamily="50" charset="0"/>
                <a:ea typeface="HGSoeiKakupoptai" panose="040B0A09000000000000" pitchFamily="49" charset="-128"/>
              </a:rPr>
              <a:t> </a:t>
            </a:r>
            <a:r>
              <a:rPr lang="en-US" sz="4400" dirty="0" err="1">
                <a:latin typeface="OCR A Extended" panose="02010509020102010303" pitchFamily="50" charset="0"/>
                <a:ea typeface="HGSoeiKakupoptai" panose="040B0A09000000000000" pitchFamily="49" charset="-128"/>
              </a:rPr>
              <a:t>loại</a:t>
            </a:r>
            <a:r>
              <a:rPr lang="en-US" sz="4400" dirty="0">
                <a:latin typeface="OCR A Extended" panose="02010509020102010303" pitchFamily="50" charset="0"/>
                <a:ea typeface="HGSoeiKakupoptai" panose="040B0A09000000000000" pitchFamily="49" charset="-128"/>
              </a:rPr>
              <a:t> </a:t>
            </a:r>
          </a:p>
          <a:p>
            <a:pPr algn="ctr"/>
            <a:r>
              <a:rPr lang="en-US" sz="4400" dirty="0" err="1">
                <a:latin typeface="OCR A Extended" panose="02010509020102010303" pitchFamily="50" charset="0"/>
                <a:ea typeface="HGSoeiKakupoptai" panose="040B0A09000000000000" pitchFamily="49" charset="-128"/>
              </a:rPr>
              <a:t>nhóm</a:t>
            </a:r>
            <a:r>
              <a:rPr lang="en-US" sz="4400" dirty="0">
                <a:latin typeface="OCR A Extended" panose="02010509020102010303" pitchFamily="50" charset="0"/>
                <a:ea typeface="HGSoeiKakupoptai" panose="040B0A09000000000000" pitchFamily="49" charset="-128"/>
              </a:rPr>
              <a:t> </a:t>
            </a:r>
            <a:r>
              <a:rPr lang="en-US" sz="4400" dirty="0" err="1">
                <a:latin typeface="OCR A Extended" panose="02010509020102010303" pitchFamily="50" charset="0"/>
                <a:ea typeface="HGSoeiKakupoptai" panose="040B0A09000000000000" pitchFamily="49" charset="-128"/>
              </a:rPr>
              <a:t>động</a:t>
            </a:r>
            <a:r>
              <a:rPr lang="en-US" sz="4400" dirty="0">
                <a:latin typeface="OCR A Extended" panose="02010509020102010303" pitchFamily="50" charset="0"/>
                <a:ea typeface="HGSoeiKakupoptai" panose="040B0A09000000000000" pitchFamily="49" charset="-128"/>
              </a:rPr>
              <a:t> </a:t>
            </a:r>
            <a:r>
              <a:rPr lang="en-US" sz="4400" dirty="0" err="1">
                <a:latin typeface="OCR A Extended" panose="02010509020102010303" pitchFamily="50" charset="0"/>
                <a:ea typeface="HGSoeiKakupoptai" panose="040B0A09000000000000" pitchFamily="49" charset="-128"/>
              </a:rPr>
              <a:t>từ</a:t>
            </a:r>
            <a:endParaRPr lang="en-US" sz="2800" dirty="0">
              <a:latin typeface="OCR A Extended" panose="02010509020102010303" pitchFamily="50" charset="0"/>
              <a:ea typeface="HGSoeiKakupoptai" panose="040B0A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293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579812" y="319167"/>
            <a:ext cx="4724400" cy="914400"/>
          </a:xfrm>
          <a:prstGeom prst="round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latin typeface="+mj-ea"/>
                <a:ea typeface="+mj-ea"/>
              </a:rPr>
              <a:t>動詞グループ分け</a:t>
            </a:r>
            <a:endParaRPr lang="en-US" sz="4000" dirty="0">
              <a:latin typeface="+mj-ea"/>
              <a:ea typeface="+mj-ea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8011" y="1593954"/>
            <a:ext cx="4952999" cy="1143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グループ１</a:t>
            </a:r>
            <a:endParaRPr lang="en-US" sz="32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08011" y="2778177"/>
            <a:ext cx="4933922" cy="265388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グループ２</a:t>
            </a:r>
            <a:endParaRPr lang="en-US" sz="32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08011" y="5482657"/>
            <a:ext cx="4952999" cy="129914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グループ３</a:t>
            </a:r>
            <a:endParaRPr lang="en-US" sz="32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20" name="Snip Diagonal Corner Rectangle 19"/>
          <p:cNvSpPr/>
          <p:nvPr/>
        </p:nvSpPr>
        <p:spPr>
          <a:xfrm>
            <a:off x="2983951" y="1778834"/>
            <a:ext cx="2362202" cy="729521"/>
          </a:xfrm>
          <a:prstGeom prst="snip2Diag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…</a:t>
            </a:r>
            <a:r>
              <a:rPr lang="ja-JP" altLang="en-US" sz="3200" dirty="0" smtClean="0"/>
              <a:t> </a:t>
            </a:r>
            <a:r>
              <a:rPr lang="en-US" altLang="ja-JP" sz="4400" dirty="0"/>
              <a:t>i</a:t>
            </a:r>
            <a:r>
              <a:rPr lang="ja-JP" altLang="en-US" sz="3200" dirty="0"/>
              <a:t>ます</a:t>
            </a:r>
            <a:endParaRPr lang="en-US" sz="3200" dirty="0"/>
          </a:p>
        </p:txBody>
      </p:sp>
      <p:sp>
        <p:nvSpPr>
          <p:cNvPr id="21" name="Snip Diagonal Corner Rectangle 20"/>
          <p:cNvSpPr/>
          <p:nvPr/>
        </p:nvSpPr>
        <p:spPr>
          <a:xfrm>
            <a:off x="2983951" y="2905593"/>
            <a:ext cx="2362202" cy="729521"/>
          </a:xfrm>
          <a:prstGeom prst="snip2Diag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…</a:t>
            </a:r>
            <a:r>
              <a:rPr lang="ja-JP" altLang="en-US" sz="3200" dirty="0" smtClean="0"/>
              <a:t> </a:t>
            </a:r>
            <a:r>
              <a:rPr lang="en-US" altLang="ja-JP" sz="4400" dirty="0"/>
              <a:t>e</a:t>
            </a:r>
            <a:r>
              <a:rPr lang="ja-JP" altLang="en-US" sz="3200" dirty="0"/>
              <a:t>ます</a:t>
            </a:r>
            <a:endParaRPr lang="en-US" sz="3200" dirty="0"/>
          </a:p>
        </p:txBody>
      </p:sp>
      <p:sp>
        <p:nvSpPr>
          <p:cNvPr id="22" name="Snip Diagonal Corner Rectangle 21"/>
          <p:cNvSpPr/>
          <p:nvPr/>
        </p:nvSpPr>
        <p:spPr>
          <a:xfrm>
            <a:off x="3002350" y="3776899"/>
            <a:ext cx="2362202" cy="729521"/>
          </a:xfrm>
          <a:prstGeom prst="snip2Diag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1 </a:t>
            </a:r>
            <a:r>
              <a:rPr lang="en-US" altLang="ja-JP" sz="3200" dirty="0" err="1" smtClean="0"/>
              <a:t>chữ</a:t>
            </a:r>
            <a:r>
              <a:rPr lang="ja-JP" altLang="en-US" sz="3200" dirty="0" smtClean="0"/>
              <a:t>ま</a:t>
            </a:r>
            <a:r>
              <a:rPr lang="ja-JP" altLang="en-US" sz="3200" dirty="0"/>
              <a:t>す</a:t>
            </a:r>
            <a:endParaRPr lang="en-US" sz="3200" dirty="0"/>
          </a:p>
        </p:txBody>
      </p:sp>
      <p:sp>
        <p:nvSpPr>
          <p:cNvPr id="23" name="Snip Diagonal Corner Rectangle 22"/>
          <p:cNvSpPr/>
          <p:nvPr/>
        </p:nvSpPr>
        <p:spPr>
          <a:xfrm>
            <a:off x="3016091" y="4625720"/>
            <a:ext cx="2362202" cy="729521"/>
          </a:xfrm>
          <a:prstGeom prst="snip2Diag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…</a:t>
            </a:r>
            <a:r>
              <a:rPr lang="ja-JP" altLang="en-US" sz="3200" dirty="0" smtClean="0"/>
              <a:t> </a:t>
            </a:r>
            <a:r>
              <a:rPr lang="en-US" altLang="ja-JP" sz="4400" dirty="0"/>
              <a:t>i</a:t>
            </a:r>
            <a:r>
              <a:rPr lang="ja-JP" altLang="en-US" sz="3200" dirty="0"/>
              <a:t>ま</a:t>
            </a:r>
            <a:r>
              <a:rPr lang="ja-JP" altLang="en-US" sz="3200" dirty="0" smtClean="0"/>
              <a:t>す</a:t>
            </a:r>
            <a:r>
              <a:rPr lang="en-US" altLang="ja-JP" sz="3200" dirty="0" smtClean="0"/>
              <a:t>( </a:t>
            </a:r>
            <a:r>
              <a:rPr lang="en-US" altLang="ja-JP" sz="3200" dirty="0" err="1" smtClean="0"/>
              <a:t>học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thuộc</a:t>
            </a:r>
            <a:r>
              <a:rPr lang="en-US" altLang="ja-JP" sz="3200" dirty="0" smtClean="0"/>
              <a:t>)</a:t>
            </a:r>
            <a:endParaRPr lang="en-US" sz="3200" dirty="0"/>
          </a:p>
        </p:txBody>
      </p:sp>
      <p:sp>
        <p:nvSpPr>
          <p:cNvPr id="24" name="Snip Diagonal Corner Rectangle 23"/>
          <p:cNvSpPr/>
          <p:nvPr/>
        </p:nvSpPr>
        <p:spPr>
          <a:xfrm>
            <a:off x="2983951" y="5551361"/>
            <a:ext cx="2362202" cy="544640"/>
          </a:xfrm>
          <a:prstGeom prst="snip2Diag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/>
              <a:t>VN</a:t>
            </a:r>
            <a:r>
              <a:rPr lang="ja-JP" altLang="en-US" sz="2800" dirty="0" smtClean="0"/>
              <a:t>し</a:t>
            </a:r>
            <a:r>
              <a:rPr lang="ja-JP" altLang="en-US" sz="2800" dirty="0"/>
              <a:t>ます</a:t>
            </a:r>
            <a:endParaRPr lang="en-US" sz="2800" dirty="0"/>
          </a:p>
        </p:txBody>
      </p:sp>
      <p:sp>
        <p:nvSpPr>
          <p:cNvPr id="25" name="Rounded Rectangle 24"/>
          <p:cNvSpPr/>
          <p:nvPr/>
        </p:nvSpPr>
        <p:spPr>
          <a:xfrm>
            <a:off x="6945783" y="1593954"/>
            <a:ext cx="4952999" cy="1143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latin typeface="+mj-ea"/>
                <a:ea typeface="+mj-ea"/>
              </a:rPr>
              <a:t>　書きます</a:t>
            </a:r>
            <a:r>
              <a:rPr lang="en-US" altLang="ja-JP" sz="2800" dirty="0">
                <a:latin typeface="+mj-ea"/>
                <a:ea typeface="+mj-ea"/>
              </a:rPr>
              <a:t>	</a:t>
            </a:r>
            <a:r>
              <a:rPr lang="ja-JP" altLang="en-US" sz="2800" dirty="0">
                <a:latin typeface="+mj-ea"/>
                <a:ea typeface="+mj-ea"/>
              </a:rPr>
              <a:t>　　</a:t>
            </a:r>
            <a:r>
              <a:rPr lang="en-US" altLang="ja-JP" sz="2800" dirty="0">
                <a:latin typeface="+mj-ea"/>
                <a:ea typeface="+mj-ea"/>
              </a:rPr>
              <a:t>	</a:t>
            </a:r>
            <a:r>
              <a:rPr lang="ja-JP" altLang="en-US" sz="2800" dirty="0">
                <a:latin typeface="+mj-ea"/>
                <a:ea typeface="+mj-ea"/>
              </a:rPr>
              <a:t>読みます</a:t>
            </a:r>
            <a:endParaRPr lang="en-US" altLang="ja-JP" sz="2800" dirty="0">
              <a:latin typeface="+mj-ea"/>
              <a:ea typeface="+mj-ea"/>
            </a:endParaRPr>
          </a:p>
          <a:p>
            <a:r>
              <a:rPr lang="ja-JP" altLang="en-US" sz="2800" dirty="0">
                <a:latin typeface="+mj-ea"/>
                <a:ea typeface="+mj-ea"/>
              </a:rPr>
              <a:t>　帰ります</a:t>
            </a:r>
            <a:r>
              <a:rPr lang="en-US" altLang="ja-JP" sz="2800" dirty="0">
                <a:latin typeface="+mj-ea"/>
                <a:ea typeface="+mj-ea"/>
              </a:rPr>
              <a:t>		</a:t>
            </a:r>
            <a:r>
              <a:rPr lang="ja-JP" altLang="en-US" sz="2800" dirty="0">
                <a:latin typeface="+mj-ea"/>
                <a:ea typeface="+mj-ea"/>
              </a:rPr>
              <a:t>買います</a:t>
            </a:r>
            <a:endParaRPr lang="en-US" sz="2800" dirty="0">
              <a:latin typeface="+mj-ea"/>
              <a:ea typeface="+mj-ea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932612" y="2778177"/>
            <a:ext cx="4947093" cy="85693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latin typeface="+mj-ea"/>
                <a:ea typeface="+mj-ea"/>
              </a:rPr>
              <a:t>　食べます</a:t>
            </a:r>
            <a:r>
              <a:rPr lang="en-US" altLang="ja-JP" sz="2800" dirty="0">
                <a:latin typeface="+mj-ea"/>
                <a:ea typeface="+mj-ea"/>
              </a:rPr>
              <a:t>	</a:t>
            </a:r>
            <a:r>
              <a:rPr lang="ja-JP" altLang="en-US" sz="2800" dirty="0">
                <a:latin typeface="+mj-ea"/>
                <a:ea typeface="+mj-ea"/>
              </a:rPr>
              <a:t>　</a:t>
            </a:r>
            <a:r>
              <a:rPr lang="en-US" altLang="ja-JP" sz="2800" dirty="0">
                <a:latin typeface="+mj-ea"/>
                <a:ea typeface="+mj-ea"/>
              </a:rPr>
              <a:t>	</a:t>
            </a:r>
            <a:r>
              <a:rPr lang="ja-JP" altLang="en-US" sz="2800" dirty="0">
                <a:latin typeface="+mj-ea"/>
                <a:ea typeface="+mj-ea"/>
              </a:rPr>
              <a:t>教えます</a:t>
            </a:r>
            <a:endParaRPr lang="en-US" sz="2800" dirty="0">
              <a:latin typeface="+mj-ea"/>
              <a:ea typeface="+mj-ea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945783" y="5638800"/>
            <a:ext cx="4952999" cy="1143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latin typeface="+mj-ea"/>
                <a:ea typeface="+mj-ea"/>
              </a:rPr>
              <a:t>特別</a:t>
            </a:r>
            <a:endParaRPr lang="en-US" sz="4000" dirty="0">
              <a:latin typeface="+mj-ea"/>
              <a:ea typeface="+mj-ea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932612" y="3698822"/>
            <a:ext cx="4947093" cy="85693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latin typeface="+mj-ea"/>
                <a:ea typeface="+mj-ea"/>
              </a:rPr>
              <a:t>　寝ます</a:t>
            </a:r>
            <a:r>
              <a:rPr lang="en-US" altLang="ja-JP" sz="2800" dirty="0">
                <a:latin typeface="+mj-ea"/>
                <a:ea typeface="+mj-ea"/>
              </a:rPr>
              <a:t>		</a:t>
            </a:r>
            <a:r>
              <a:rPr lang="ja-JP" altLang="en-US" sz="2800" dirty="0">
                <a:latin typeface="+mj-ea"/>
                <a:ea typeface="+mj-ea"/>
              </a:rPr>
              <a:t>見ます</a:t>
            </a:r>
            <a:endParaRPr lang="en-US" sz="2800" dirty="0">
              <a:latin typeface="+mj-ea"/>
              <a:ea typeface="+mj-ea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32612" y="4595740"/>
            <a:ext cx="4947093" cy="97185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>
                <a:latin typeface="+mj-ea"/>
                <a:ea typeface="+mj-ea"/>
              </a:rPr>
              <a:t>　起きます　　　借ります</a:t>
            </a:r>
            <a:endParaRPr lang="en-US" sz="2800" dirty="0">
              <a:latin typeface="+mj-ea"/>
              <a:ea typeface="+mj-ea"/>
            </a:endParaRPr>
          </a:p>
        </p:txBody>
      </p:sp>
      <p:sp>
        <p:nvSpPr>
          <p:cNvPr id="30" name="Snip Diagonal Corner Rectangle 29"/>
          <p:cNvSpPr/>
          <p:nvPr/>
        </p:nvSpPr>
        <p:spPr>
          <a:xfrm>
            <a:off x="2983951" y="6154089"/>
            <a:ext cx="2362202" cy="597731"/>
          </a:xfrm>
          <a:prstGeom prst="snip2Diag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来ます</a:t>
            </a:r>
            <a:endParaRPr lang="en-US" sz="2800" dirty="0"/>
          </a:p>
        </p:txBody>
      </p:sp>
      <p:sp>
        <p:nvSpPr>
          <p:cNvPr id="31" name="Rectangle 30"/>
          <p:cNvSpPr/>
          <p:nvPr/>
        </p:nvSpPr>
        <p:spPr>
          <a:xfrm>
            <a:off x="2817812" y="1793824"/>
            <a:ext cx="3733800" cy="729521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>
                <a:latin typeface="OCR A Extended" panose="02010509020102010303" pitchFamily="50" charset="0"/>
              </a:rPr>
              <a:t>90%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817812" y="4609477"/>
            <a:ext cx="3733800" cy="729521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>
                <a:latin typeface="OCR A Extended" panose="02010509020102010303" pitchFamily="50" charset="0"/>
              </a:rPr>
              <a:t>10%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094412" y="2538335"/>
            <a:ext cx="0" cy="2032414"/>
          </a:xfrm>
          <a:prstGeom prst="straightConnector1">
            <a:avLst/>
          </a:prstGeom>
          <a:ln w="254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256212" y="5023891"/>
            <a:ext cx="1676400" cy="729520"/>
          </a:xfrm>
          <a:prstGeom prst="rect">
            <a:avLst/>
          </a:prstGeom>
          <a:noFill/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OCR A Extended" panose="02010509020102010303" pitchFamily="50" charset="0"/>
              </a:rPr>
              <a:t>(Ngoại </a:t>
            </a:r>
            <a:r>
              <a:rPr lang="en-US" dirty="0" err="1">
                <a:latin typeface="OCR A Extended" panose="02010509020102010303" pitchFamily="50" charset="0"/>
              </a:rPr>
              <a:t>lệ</a:t>
            </a:r>
            <a:r>
              <a:rPr lang="en-US" dirty="0">
                <a:latin typeface="OCR A Extended" panose="02010509020102010303" pitchFamily="50" charset="0"/>
              </a:rPr>
              <a:t>)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91597">
            <a:off x="10221253" y="5798487"/>
            <a:ext cx="1590937" cy="890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7" name="Striped Right Arrow 36"/>
          <p:cNvSpPr/>
          <p:nvPr/>
        </p:nvSpPr>
        <p:spPr>
          <a:xfrm>
            <a:off x="5346152" y="5498900"/>
            <a:ext cx="1891257" cy="722643"/>
          </a:xfrm>
          <a:prstGeom prst="striped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ja-JP" altLang="en-US" dirty="0"/>
              <a:t>を</a:t>
            </a:r>
            <a:endParaRPr lang="en-US" dirty="0"/>
          </a:p>
        </p:txBody>
      </p:sp>
      <p:sp>
        <p:nvSpPr>
          <p:cNvPr id="38" name="Striped Right Arrow 37"/>
          <p:cNvSpPr/>
          <p:nvPr/>
        </p:nvSpPr>
        <p:spPr>
          <a:xfrm>
            <a:off x="5346152" y="6036041"/>
            <a:ext cx="3276029" cy="845700"/>
          </a:xfrm>
          <a:prstGeom prst="striped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Cách</a:t>
            </a:r>
            <a:r>
              <a:rPr lang="en-US" altLang="ja-JP" dirty="0"/>
              <a:t> </a:t>
            </a:r>
            <a:r>
              <a:rPr lang="en-US" altLang="ja-JP" dirty="0" err="1"/>
              <a:t>đọc</a:t>
            </a:r>
            <a:r>
              <a:rPr lang="en-US" altLang="ja-JP" dirty="0"/>
              <a:t> </a:t>
            </a:r>
            <a:r>
              <a:rPr lang="en-US" altLang="ja-JP" dirty="0" err="1"/>
              <a:t>biến</a:t>
            </a:r>
            <a:r>
              <a:rPr lang="en-US" altLang="ja-JP" dirty="0"/>
              <a:t> </a:t>
            </a:r>
            <a:r>
              <a:rPr lang="en-US" altLang="ja-JP" dirty="0" err="1"/>
              <a:t>đổi</a:t>
            </a:r>
            <a:r>
              <a:rPr lang="en-US" altLang="ja-JP" dirty="0"/>
              <a:t> </a:t>
            </a:r>
            <a:r>
              <a:rPr lang="en-US" altLang="ja-JP" dirty="0" err="1"/>
              <a:t>rất</a:t>
            </a:r>
            <a:r>
              <a:rPr lang="en-US" altLang="ja-JP" dirty="0"/>
              <a:t> </a:t>
            </a:r>
            <a:r>
              <a:rPr lang="en-US" altLang="ja-JP" dirty="0" err="1"/>
              <a:t>nhiều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5" grpId="0"/>
      <p:bldP spid="37" grpId="0" animBg="1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-9754"/>
            <a:ext cx="8839200" cy="69122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3929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52400"/>
            <a:ext cx="9144000" cy="67056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3600" dirty="0" smtClean="0"/>
              <a:t>あらいます</a:t>
            </a:r>
            <a:r>
              <a:rPr lang="en-US" altLang="ja-JP" sz="3600" dirty="0" smtClean="0"/>
              <a:t>(1)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 smtClean="0"/>
              <a:t>おきます</a:t>
            </a:r>
            <a:r>
              <a:rPr lang="en-US" altLang="ja-JP" sz="3600" dirty="0" smtClean="0"/>
              <a:t>(</a:t>
            </a:r>
            <a:r>
              <a:rPr lang="en-US" altLang="ja-JP" sz="3600" dirty="0" err="1" smtClean="0"/>
              <a:t>thức</a:t>
            </a:r>
            <a:r>
              <a:rPr lang="en-US" altLang="ja-JP" sz="3600" dirty="0" smtClean="0"/>
              <a:t> </a:t>
            </a:r>
            <a:r>
              <a:rPr lang="en-US" altLang="ja-JP" sz="3600" dirty="0" err="1" smtClean="0"/>
              <a:t>dậy</a:t>
            </a:r>
            <a:r>
              <a:rPr lang="en-US" altLang="ja-JP" sz="3600" dirty="0" smtClean="0"/>
              <a:t>) </a:t>
            </a:r>
            <a:r>
              <a:rPr lang="en-US" altLang="ja-JP" sz="3600" dirty="0" err="1" smtClean="0"/>
              <a:t>nhóm</a:t>
            </a:r>
            <a:r>
              <a:rPr lang="en-US" altLang="ja-JP" sz="3600" dirty="0" smtClean="0"/>
              <a:t> 2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/>
              <a:t>おきま</a:t>
            </a:r>
            <a:r>
              <a:rPr lang="ja-JP" altLang="en-US" sz="3600" dirty="0" smtClean="0"/>
              <a:t>す</a:t>
            </a:r>
            <a:r>
              <a:rPr lang="en-US" altLang="ja-JP" sz="3600" dirty="0" smtClean="0"/>
              <a:t>(</a:t>
            </a:r>
            <a:r>
              <a:rPr lang="en-US" altLang="ja-JP" sz="3600" dirty="0" err="1" smtClean="0"/>
              <a:t>đặt</a:t>
            </a:r>
            <a:r>
              <a:rPr lang="en-US" altLang="ja-JP" sz="3600" dirty="0" smtClean="0"/>
              <a:t>, </a:t>
            </a:r>
            <a:r>
              <a:rPr lang="en-US" altLang="ja-JP" sz="3600" dirty="0" err="1" smtClean="0"/>
              <a:t>để</a:t>
            </a:r>
            <a:r>
              <a:rPr lang="en-US" altLang="ja-JP" sz="3600" dirty="0" smtClean="0"/>
              <a:t>) </a:t>
            </a:r>
            <a:r>
              <a:rPr lang="en-US" altLang="ja-JP" sz="3600" dirty="0" err="1" smtClean="0"/>
              <a:t>nhóm</a:t>
            </a:r>
            <a:r>
              <a:rPr lang="en-US" altLang="ja-JP" sz="3600" dirty="0" smtClean="0"/>
              <a:t> 1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 smtClean="0"/>
              <a:t>かきます</a:t>
            </a:r>
            <a:r>
              <a:rPr lang="en-US" altLang="ja-JP" sz="3600" dirty="0" smtClean="0"/>
              <a:t>(1)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 smtClean="0"/>
              <a:t>かします</a:t>
            </a:r>
            <a:r>
              <a:rPr lang="en-US" altLang="ja-JP" sz="3600" dirty="0" smtClean="0"/>
              <a:t>(</a:t>
            </a:r>
            <a:r>
              <a:rPr lang="en-US" altLang="ja-JP" sz="3600" dirty="0" err="1" smtClean="0"/>
              <a:t>nhóm</a:t>
            </a:r>
            <a:r>
              <a:rPr lang="en-US" altLang="ja-JP" sz="3600" dirty="0" smtClean="0"/>
              <a:t> 1)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 smtClean="0"/>
              <a:t>ききます</a:t>
            </a:r>
            <a:r>
              <a:rPr lang="en-US" altLang="ja-JP" sz="3600" dirty="0" smtClean="0"/>
              <a:t>(1)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 smtClean="0"/>
              <a:t>のみます</a:t>
            </a:r>
            <a:r>
              <a:rPr lang="en-US" altLang="ja-JP" sz="3600" dirty="0" smtClean="0"/>
              <a:t>(1)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 smtClean="0"/>
              <a:t>きります</a:t>
            </a:r>
            <a:r>
              <a:rPr lang="en-US" altLang="ja-JP" sz="3600" dirty="0" smtClean="0"/>
              <a:t>(1)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 smtClean="0"/>
              <a:t>つかいます</a:t>
            </a:r>
            <a:r>
              <a:rPr lang="en-US" altLang="ja-JP" sz="3600" dirty="0" smtClean="0"/>
              <a:t>(1)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 smtClean="0"/>
              <a:t>てつだいます</a:t>
            </a:r>
            <a:r>
              <a:rPr lang="en-US" altLang="ja-JP" sz="3600" dirty="0" smtClean="0"/>
              <a:t>(1)</a:t>
            </a:r>
            <a:endParaRPr lang="en-US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ねます</a:t>
            </a:r>
            <a:endParaRPr lang="en-US" altLang="ja-JP" dirty="0" smtClean="0"/>
          </a:p>
          <a:p>
            <a:r>
              <a:rPr lang="ja-JP" altLang="en-US" dirty="0"/>
              <a:t>たべま</a:t>
            </a:r>
            <a:r>
              <a:rPr lang="ja-JP" altLang="en-US" dirty="0" smtClean="0"/>
              <a:t>す</a:t>
            </a:r>
            <a:endParaRPr lang="en-US" altLang="ja-JP" dirty="0" smtClean="0"/>
          </a:p>
          <a:p>
            <a:r>
              <a:rPr lang="ja-JP" altLang="en-US" dirty="0"/>
              <a:t>かけま</a:t>
            </a:r>
            <a:r>
              <a:rPr lang="ja-JP" altLang="en-US" dirty="0" smtClean="0"/>
              <a:t>す</a:t>
            </a:r>
            <a:endParaRPr lang="en-US" altLang="ja-JP" dirty="0" smtClean="0"/>
          </a:p>
          <a:p>
            <a:r>
              <a:rPr lang="ja-JP" altLang="en-US" dirty="0"/>
              <a:t>みま</a:t>
            </a:r>
            <a:r>
              <a:rPr lang="ja-JP" altLang="en-US" dirty="0" smtClean="0"/>
              <a:t>す</a:t>
            </a:r>
            <a:endParaRPr lang="en-US" altLang="ja-JP" dirty="0" smtClean="0"/>
          </a:p>
          <a:p>
            <a:r>
              <a:rPr lang="ja-JP" altLang="en-US" dirty="0"/>
              <a:t>いま</a:t>
            </a:r>
            <a:r>
              <a:rPr lang="ja-JP" altLang="en-US" dirty="0" smtClean="0"/>
              <a:t>す</a:t>
            </a:r>
            <a:endParaRPr lang="en-US" altLang="ja-JP" dirty="0" smtClean="0"/>
          </a:p>
          <a:p>
            <a:r>
              <a:rPr lang="ja-JP" altLang="en-US" dirty="0"/>
              <a:t>おきま</a:t>
            </a:r>
            <a:r>
              <a:rPr lang="ja-JP" altLang="en-US" dirty="0" smtClean="0"/>
              <a:t>す（</a:t>
            </a:r>
            <a:r>
              <a:rPr lang="en-US" altLang="ja-JP" dirty="0" smtClean="0"/>
              <a:t>THUCDAY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/>
              <a:t>かりま</a:t>
            </a:r>
            <a:r>
              <a:rPr lang="ja-JP" altLang="en-US" dirty="0" smtClean="0"/>
              <a:t>す（</a:t>
            </a:r>
            <a:r>
              <a:rPr lang="en-US" altLang="ja-JP" dirty="0" smtClean="0"/>
              <a:t>MUON</a:t>
            </a:r>
            <a:r>
              <a:rPr lang="ja-JP" altLang="en-US" dirty="0" smtClean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7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きます　（</a:t>
            </a:r>
            <a:r>
              <a:rPr lang="en-US" altLang="ja-JP" dirty="0" smtClean="0"/>
              <a:t>DEN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/>
              <a:t>べんきょ</a:t>
            </a:r>
            <a:r>
              <a:rPr lang="ja-JP" altLang="en-US" dirty="0" smtClean="0"/>
              <a:t>うします（勉強します）</a:t>
            </a:r>
            <a:r>
              <a:rPr lang="en-US" altLang="ja-JP" dirty="0" smtClean="0"/>
              <a:t>VN</a:t>
            </a:r>
          </a:p>
          <a:p>
            <a:r>
              <a:rPr lang="ja-JP" altLang="en-US" dirty="0" smtClean="0"/>
              <a:t>れ</a:t>
            </a:r>
            <a:r>
              <a:rPr lang="ja-JP" altLang="en-US" dirty="0"/>
              <a:t>んしゅうしま</a:t>
            </a:r>
            <a:r>
              <a:rPr lang="ja-JP" altLang="en-US" dirty="0" smtClean="0"/>
              <a:t>す（練習します）</a:t>
            </a:r>
            <a:endParaRPr lang="en-US" altLang="ja-JP" dirty="0" smtClean="0"/>
          </a:p>
          <a:p>
            <a:r>
              <a:rPr lang="ja-JP" altLang="en-US" dirty="0"/>
              <a:t>そうじしま</a:t>
            </a:r>
            <a:r>
              <a:rPr lang="ja-JP" altLang="en-US" dirty="0" smtClean="0"/>
              <a:t>す（掃除します）</a:t>
            </a:r>
            <a:endParaRPr lang="en-US" altLang="ja-JP" dirty="0" smtClean="0"/>
          </a:p>
          <a:p>
            <a:r>
              <a:rPr lang="ja-JP" altLang="en-US" dirty="0"/>
              <a:t>せんたくしま</a:t>
            </a:r>
            <a:r>
              <a:rPr lang="ja-JP" altLang="en-US" dirty="0" smtClean="0"/>
              <a:t>す（選択します）</a:t>
            </a:r>
            <a:endParaRPr lang="en-US" altLang="ja-JP" dirty="0" smtClean="0"/>
          </a:p>
          <a:p>
            <a:r>
              <a:rPr lang="ja-JP" altLang="en-US" dirty="0"/>
              <a:t>かいものしま</a:t>
            </a:r>
            <a:r>
              <a:rPr lang="ja-JP" altLang="en-US" dirty="0" smtClean="0"/>
              <a:t>す（買い物します）</a:t>
            </a:r>
            <a:endParaRPr lang="en-US" altLang="ja-JP" dirty="0" smtClean="0"/>
          </a:p>
          <a:p>
            <a:r>
              <a:rPr lang="ja-JP" altLang="en-US" dirty="0"/>
              <a:t>かしま</a:t>
            </a:r>
            <a:r>
              <a:rPr lang="ja-JP" altLang="en-US" dirty="0" smtClean="0"/>
              <a:t>す（貸します）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はなしま</a:t>
            </a:r>
            <a:r>
              <a:rPr lang="ja-JP" altLang="en-US" dirty="0" smtClean="0"/>
              <a:t>す（話します）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59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12" y="152400"/>
            <a:ext cx="11887200" cy="67056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altLang="ja-JP" sz="3600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 smtClean="0"/>
              <a:t>あら</a:t>
            </a:r>
            <a:r>
              <a:rPr lang="ja-JP" altLang="en-US" sz="3600" dirty="0" smtClean="0">
                <a:solidFill>
                  <a:srgbClr val="FF0000"/>
                </a:solidFill>
              </a:rPr>
              <a:t>います</a:t>
            </a:r>
            <a:r>
              <a:rPr lang="ja-JP" altLang="en-US" sz="3600" dirty="0" smtClean="0"/>
              <a:t>→　あら</a:t>
            </a:r>
            <a:r>
              <a:rPr lang="ja-JP" altLang="en-US" sz="3600" dirty="0" smtClean="0">
                <a:solidFill>
                  <a:srgbClr val="FF0000"/>
                </a:solidFill>
              </a:rPr>
              <a:t>って</a:t>
            </a:r>
            <a:endParaRPr lang="en-US" altLang="ja-JP" sz="3600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 smtClean="0"/>
              <a:t>ま</a:t>
            </a:r>
            <a:r>
              <a:rPr lang="ja-JP" altLang="en-US" sz="3600" dirty="0">
                <a:solidFill>
                  <a:srgbClr val="FF0000"/>
                </a:solidFill>
              </a:rPr>
              <a:t>ちま</a:t>
            </a:r>
            <a:r>
              <a:rPr lang="ja-JP" altLang="en-US" sz="3600" dirty="0" smtClean="0">
                <a:solidFill>
                  <a:srgbClr val="FF0000"/>
                </a:solidFill>
              </a:rPr>
              <a:t>す</a:t>
            </a:r>
            <a:r>
              <a:rPr lang="ja-JP" altLang="en-US" sz="3600" dirty="0" smtClean="0"/>
              <a:t>　→　ま</a:t>
            </a:r>
            <a:r>
              <a:rPr lang="ja-JP" altLang="en-US" sz="3600" dirty="0" smtClean="0">
                <a:solidFill>
                  <a:srgbClr val="FF0000"/>
                </a:solidFill>
              </a:rPr>
              <a:t>って</a:t>
            </a:r>
            <a:endParaRPr lang="en-US" altLang="ja-JP" sz="3600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/>
              <a:t>き</a:t>
            </a:r>
            <a:r>
              <a:rPr lang="ja-JP" altLang="en-US" sz="3600" dirty="0">
                <a:solidFill>
                  <a:srgbClr val="FF0000"/>
                </a:solidFill>
              </a:rPr>
              <a:t>ります</a:t>
            </a:r>
            <a:r>
              <a:rPr lang="ja-JP" altLang="en-US" sz="3600" dirty="0"/>
              <a:t>　→　き</a:t>
            </a:r>
            <a:r>
              <a:rPr lang="ja-JP" altLang="en-US" sz="3600" dirty="0">
                <a:solidFill>
                  <a:srgbClr val="FF0000"/>
                </a:solidFill>
              </a:rPr>
              <a:t>って</a:t>
            </a:r>
            <a:endParaRPr lang="en-US" altLang="ja-JP" sz="36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 smtClean="0"/>
              <a:t>か</a:t>
            </a:r>
            <a:r>
              <a:rPr lang="ja-JP" altLang="en-US" sz="3600" dirty="0" smtClean="0">
                <a:solidFill>
                  <a:srgbClr val="FF0000"/>
                </a:solidFill>
              </a:rPr>
              <a:t>きます</a:t>
            </a:r>
            <a:r>
              <a:rPr lang="ja-JP" altLang="en-US" sz="3600" dirty="0" smtClean="0"/>
              <a:t>→　か</a:t>
            </a:r>
            <a:r>
              <a:rPr lang="ja-JP" altLang="en-US" sz="3600" dirty="0" smtClean="0">
                <a:solidFill>
                  <a:srgbClr val="FF0000"/>
                </a:solidFill>
              </a:rPr>
              <a:t>いて</a:t>
            </a:r>
            <a:r>
              <a:rPr lang="ja-JP" altLang="en-US" sz="3600" dirty="0" smtClean="0"/>
              <a:t>　</a:t>
            </a:r>
            <a:r>
              <a:rPr lang="ja-JP" altLang="en-US" sz="2800" dirty="0" smtClean="0"/>
              <a:t>（</a:t>
            </a:r>
            <a:r>
              <a:rPr lang="en-US" altLang="ja-JP" sz="2800" dirty="0">
                <a:solidFill>
                  <a:srgbClr val="FFC000"/>
                </a:solidFill>
              </a:rPr>
              <a:t>※</a:t>
            </a:r>
            <a:r>
              <a:rPr lang="ja-JP" altLang="en-US" sz="2800" dirty="0">
                <a:solidFill>
                  <a:srgbClr val="FFC000"/>
                </a:solidFill>
              </a:rPr>
              <a:t>行きます（いきます）→　いっ</a:t>
            </a:r>
            <a:r>
              <a:rPr lang="ja-JP" altLang="en-US" sz="2800" dirty="0" smtClean="0">
                <a:solidFill>
                  <a:srgbClr val="FFC000"/>
                </a:solidFill>
              </a:rPr>
              <a:t>て）</a:t>
            </a:r>
            <a:endParaRPr lang="en-US" altLang="ja-JP" sz="2800" dirty="0" smtClean="0">
              <a:solidFill>
                <a:srgbClr val="FFC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800" dirty="0"/>
              <a:t>およ</a:t>
            </a:r>
            <a:r>
              <a:rPr lang="ja-JP" altLang="en-US" sz="2800" dirty="0">
                <a:solidFill>
                  <a:srgbClr val="FF0000"/>
                </a:solidFill>
              </a:rPr>
              <a:t>ぎます</a:t>
            </a:r>
            <a:r>
              <a:rPr lang="ja-JP" altLang="en-US" sz="2800" dirty="0"/>
              <a:t>　→　およ</a:t>
            </a:r>
            <a:r>
              <a:rPr lang="ja-JP" altLang="en-US" sz="2800" dirty="0">
                <a:solidFill>
                  <a:srgbClr val="FF0000"/>
                </a:solidFill>
              </a:rPr>
              <a:t>いで</a:t>
            </a:r>
            <a:endParaRPr lang="en-US" altLang="ja-JP" sz="28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 smtClean="0"/>
              <a:t>話</a:t>
            </a:r>
            <a:r>
              <a:rPr lang="ja-JP" altLang="en-US" sz="3600" dirty="0">
                <a:solidFill>
                  <a:srgbClr val="FF0000"/>
                </a:solidFill>
              </a:rPr>
              <a:t>します</a:t>
            </a:r>
            <a:r>
              <a:rPr lang="ja-JP" altLang="en-US" sz="3600" dirty="0"/>
              <a:t>（はなします）　→　はな</a:t>
            </a:r>
            <a:r>
              <a:rPr lang="ja-JP" altLang="en-US" sz="3600" dirty="0">
                <a:solidFill>
                  <a:srgbClr val="FF0000"/>
                </a:solidFill>
              </a:rPr>
              <a:t>して</a:t>
            </a:r>
            <a:endParaRPr lang="en-US" altLang="ja-JP" sz="36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 smtClean="0"/>
              <a:t>の</a:t>
            </a:r>
            <a:r>
              <a:rPr lang="ja-JP" altLang="en-US" sz="3600" dirty="0" smtClean="0">
                <a:solidFill>
                  <a:srgbClr val="FF0000"/>
                </a:solidFill>
              </a:rPr>
              <a:t>みます</a:t>
            </a:r>
            <a:r>
              <a:rPr lang="ja-JP" altLang="en-US" sz="3600" dirty="0" smtClean="0"/>
              <a:t>→　の</a:t>
            </a:r>
            <a:r>
              <a:rPr lang="ja-JP" altLang="en-US" sz="3600" dirty="0" smtClean="0">
                <a:solidFill>
                  <a:srgbClr val="FF0000"/>
                </a:solidFill>
              </a:rPr>
              <a:t>んで</a:t>
            </a:r>
            <a:endParaRPr lang="en-US" altLang="ja-JP" sz="3600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/>
              <a:t>よ</a:t>
            </a:r>
            <a:r>
              <a:rPr lang="ja-JP" altLang="en-US" sz="3600" dirty="0">
                <a:solidFill>
                  <a:srgbClr val="FF0000"/>
                </a:solidFill>
              </a:rPr>
              <a:t>びま</a:t>
            </a:r>
            <a:r>
              <a:rPr lang="ja-JP" altLang="en-US" sz="3600" dirty="0" smtClean="0">
                <a:solidFill>
                  <a:srgbClr val="FF0000"/>
                </a:solidFill>
              </a:rPr>
              <a:t>す　→　</a:t>
            </a:r>
            <a:r>
              <a:rPr lang="ja-JP" altLang="en-US" sz="3600" dirty="0" smtClean="0"/>
              <a:t>よ</a:t>
            </a:r>
            <a:r>
              <a:rPr lang="ja-JP" altLang="en-US" sz="3600" dirty="0" smtClean="0">
                <a:solidFill>
                  <a:srgbClr val="FF0000"/>
                </a:solidFill>
              </a:rPr>
              <a:t>んで</a:t>
            </a:r>
            <a:endParaRPr lang="en-US" altLang="ja-JP" sz="3600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3600" dirty="0" smtClean="0"/>
          </a:p>
          <a:p>
            <a:pPr marL="0" indent="0">
              <a:buNone/>
            </a:pPr>
            <a:endParaRPr lang="en-US" altLang="ja-JP" sz="36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-76200"/>
            <a:ext cx="10134598" cy="70104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あ</a:t>
            </a:r>
            <a:r>
              <a:rPr lang="ja-JP" altLang="en-US" dirty="0"/>
              <a:t>いま</a:t>
            </a:r>
            <a:r>
              <a:rPr lang="ja-JP" altLang="en-US" dirty="0" smtClean="0"/>
              <a:t>す→　あって　</a:t>
            </a:r>
            <a:r>
              <a:rPr lang="en-US" altLang="ja-JP" dirty="0" err="1" smtClean="0"/>
              <a:t>atte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たちま</a:t>
            </a:r>
            <a:r>
              <a:rPr lang="ja-JP" altLang="en-US" dirty="0" smtClean="0"/>
              <a:t>す→　たって </a:t>
            </a:r>
            <a:r>
              <a:rPr lang="en-US" altLang="ja-JP" dirty="0" err="1" smtClean="0"/>
              <a:t>tatte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きりま</a:t>
            </a:r>
            <a:r>
              <a:rPr lang="ja-JP" altLang="en-US" dirty="0" smtClean="0"/>
              <a:t>す→　きって　</a:t>
            </a:r>
            <a:r>
              <a:rPr lang="en-US" altLang="ja-JP" dirty="0" err="1" smtClean="0"/>
              <a:t>kitte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とりま</a:t>
            </a:r>
            <a:r>
              <a:rPr lang="ja-JP" altLang="en-US" dirty="0" smtClean="0"/>
              <a:t>す→　とって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あらいま</a:t>
            </a:r>
            <a:r>
              <a:rPr lang="ja-JP" altLang="en-US" dirty="0" smtClean="0"/>
              <a:t>す→　あらって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かきま</a:t>
            </a:r>
            <a:r>
              <a:rPr lang="ja-JP" altLang="en-US" dirty="0" smtClean="0"/>
              <a:t>す→　かいて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よみま</a:t>
            </a:r>
            <a:r>
              <a:rPr lang="ja-JP" altLang="en-US" dirty="0" smtClean="0"/>
              <a:t>す→　よんで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よびま</a:t>
            </a:r>
            <a:r>
              <a:rPr lang="ja-JP" altLang="en-US" dirty="0" smtClean="0"/>
              <a:t>す→　よんで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あそびま</a:t>
            </a:r>
            <a:r>
              <a:rPr lang="ja-JP" altLang="en-US" dirty="0" smtClean="0"/>
              <a:t>す→　あそんで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いそぎま</a:t>
            </a:r>
            <a:r>
              <a:rPr lang="ja-JP" altLang="en-US" dirty="0" smtClean="0"/>
              <a:t>す→　いそいで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2846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623843"/>
            <a:ext cx="1371600" cy="5919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ounded Rectangle 2"/>
          <p:cNvSpPr/>
          <p:nvPr/>
        </p:nvSpPr>
        <p:spPr>
          <a:xfrm>
            <a:off x="5482375" y="611143"/>
            <a:ext cx="4038600" cy="6671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>
                <a:latin typeface="HGSoeiKakupoptai" panose="040B0A09000000000000" pitchFamily="49" charset="-128"/>
                <a:ea typeface="HGSoeiKakupoptai" panose="040B0A09000000000000" pitchFamily="49" charset="-128"/>
              </a:rPr>
              <a:t>第７課</a:t>
            </a:r>
            <a:endParaRPr lang="en-US" sz="2800" dirty="0"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656755" y="2362200"/>
            <a:ext cx="5857257" cy="238600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道が　</a:t>
            </a:r>
            <a:endParaRPr lang="en-US" altLang="ja-JP" sz="6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  <a:p>
            <a:pPr algn="ctr"/>
            <a:r>
              <a:rPr lang="ja-JP" alt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わかりません。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 rot="721955">
            <a:off x="9390745" y="1528410"/>
            <a:ext cx="2309116" cy="116372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/>
              <a:t>パート</a:t>
            </a:r>
            <a:endParaRPr lang="en-US" sz="3600" dirty="0"/>
          </a:p>
          <a:p>
            <a:r>
              <a:rPr lang="en-US" sz="3600" dirty="0"/>
              <a:t>PART </a:t>
            </a:r>
          </a:p>
        </p:txBody>
      </p:sp>
      <p:sp>
        <p:nvSpPr>
          <p:cNvPr id="6" name="Rounded Rectangle 5"/>
          <p:cNvSpPr/>
          <p:nvPr/>
        </p:nvSpPr>
        <p:spPr>
          <a:xfrm rot="829033">
            <a:off x="11022992" y="1766357"/>
            <a:ext cx="548672" cy="12231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dirty="0"/>
              <a:t>１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4709386"/>
              </p:ext>
            </p:extLst>
          </p:nvPr>
        </p:nvGraphicFramePr>
        <p:xfrm>
          <a:off x="0" y="1752600"/>
          <a:ext cx="11885611" cy="53340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637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5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381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ja-JP" altLang="en-US" sz="3200" dirty="0" smtClean="0"/>
                        <a:t>いきます→いって　</a:t>
                      </a:r>
                      <a:endParaRPr lang="en-US" altLang="ja-JP" sz="3200" dirty="0" smtClean="0"/>
                    </a:p>
                    <a:p>
                      <a:pPr marL="0" indent="0">
                        <a:buNone/>
                      </a:pPr>
                      <a:r>
                        <a:rPr lang="ja-JP" altLang="en-US" sz="3200" dirty="0" smtClean="0"/>
                        <a:t>ねます→ねて</a:t>
                      </a:r>
                      <a:endParaRPr lang="en-US" altLang="ja-JP" sz="3200" dirty="0" smtClean="0"/>
                    </a:p>
                    <a:p>
                      <a:pPr marL="0" indent="0">
                        <a:buNone/>
                      </a:pPr>
                      <a:r>
                        <a:rPr lang="ja-JP" altLang="en-US" sz="3200" dirty="0" smtClean="0"/>
                        <a:t>みます→　みて</a:t>
                      </a:r>
                      <a:endParaRPr lang="en-US" altLang="ja-JP" sz="3200" dirty="0" smtClean="0"/>
                    </a:p>
                    <a:p>
                      <a:pPr marL="0" indent="0">
                        <a:buNone/>
                      </a:pPr>
                      <a:r>
                        <a:rPr lang="ja-JP" altLang="en-US" sz="3200" dirty="0" smtClean="0"/>
                        <a:t>そうじします→そうじして</a:t>
                      </a:r>
                      <a:endParaRPr lang="en-US" altLang="ja-JP" sz="3200" dirty="0" smtClean="0"/>
                    </a:p>
                    <a:p>
                      <a:pPr marL="0" indent="0">
                        <a:buNone/>
                      </a:pPr>
                      <a:r>
                        <a:rPr lang="ja-JP" altLang="en-US" sz="3200" dirty="0" smtClean="0"/>
                        <a:t>しょくじします→しょくじして</a:t>
                      </a:r>
                      <a:endParaRPr lang="en-US" altLang="ja-JP" sz="3200" dirty="0" smtClean="0"/>
                    </a:p>
                    <a:p>
                      <a:pPr marL="0" indent="0">
                        <a:buNone/>
                      </a:pPr>
                      <a:r>
                        <a:rPr lang="ja-JP" altLang="en-US" sz="3200" dirty="0" smtClean="0"/>
                        <a:t>よびます→よんで</a:t>
                      </a:r>
                      <a:endParaRPr lang="en-US" altLang="ja-JP" sz="3200" dirty="0" smtClean="0"/>
                    </a:p>
                    <a:p>
                      <a:pPr marL="0" indent="0">
                        <a:buNone/>
                      </a:pPr>
                      <a:r>
                        <a:rPr lang="ja-JP" altLang="en-US" sz="3200" dirty="0" smtClean="0"/>
                        <a:t>あそびます→あそんで</a:t>
                      </a:r>
                      <a:endParaRPr lang="en-US" altLang="ja-JP" sz="3200" dirty="0" smtClean="0"/>
                    </a:p>
                    <a:p>
                      <a:pPr marL="0" indent="0">
                        <a:buNone/>
                      </a:pPr>
                      <a:r>
                        <a:rPr lang="ja-JP" altLang="en-US" sz="3200" dirty="0" smtClean="0"/>
                        <a:t>いそぎます→いそいで</a:t>
                      </a:r>
                      <a:endParaRPr lang="en-US" sz="3200" dirty="0" smtClean="0"/>
                    </a:p>
                    <a:p>
                      <a:pPr marL="0" indent="0">
                        <a:buNone/>
                      </a:pPr>
                      <a:endParaRPr lang="en-US" sz="3200" dirty="0" smtClean="0"/>
                    </a:p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ja-JP" altLang="en-US" sz="3200" dirty="0" smtClean="0"/>
                        <a:t>あいます→　あって</a:t>
                      </a:r>
                      <a:endParaRPr lang="en-US" altLang="ja-JP" sz="3200" dirty="0" smtClean="0"/>
                    </a:p>
                    <a:p>
                      <a:pPr marL="0" indent="0">
                        <a:buNone/>
                      </a:pPr>
                      <a:r>
                        <a:rPr lang="ja-JP" altLang="en-US" sz="3200" dirty="0" smtClean="0"/>
                        <a:t>つかいます→　つかって</a:t>
                      </a:r>
                      <a:endParaRPr lang="en-US" altLang="ja-JP" sz="3200" dirty="0" smtClean="0"/>
                    </a:p>
                    <a:p>
                      <a:pPr marL="0" indent="0">
                        <a:buNone/>
                      </a:pPr>
                      <a:r>
                        <a:rPr lang="ja-JP" altLang="en-US" sz="3200" dirty="0" smtClean="0"/>
                        <a:t>たちます→　たって</a:t>
                      </a:r>
                      <a:endParaRPr lang="en-US" altLang="ja-JP" sz="3200" dirty="0" smtClean="0"/>
                    </a:p>
                    <a:p>
                      <a:pPr marL="0" indent="0">
                        <a:buNone/>
                      </a:pPr>
                      <a:r>
                        <a:rPr lang="ja-JP" altLang="en-US" sz="3200" dirty="0" smtClean="0"/>
                        <a:t>きります→　きって</a:t>
                      </a:r>
                      <a:endParaRPr lang="en-US" altLang="ja-JP" sz="3200" dirty="0" smtClean="0"/>
                    </a:p>
                    <a:p>
                      <a:pPr marL="0" indent="0">
                        <a:buNone/>
                      </a:pPr>
                      <a:r>
                        <a:rPr lang="ja-JP" altLang="en-US" sz="3200" dirty="0" smtClean="0"/>
                        <a:t>とります→　とって</a:t>
                      </a:r>
                      <a:endParaRPr lang="en-US" altLang="ja-JP" sz="3200" dirty="0" smtClean="0"/>
                    </a:p>
                    <a:p>
                      <a:pPr marL="0" indent="0">
                        <a:buNone/>
                      </a:pPr>
                      <a:r>
                        <a:rPr lang="ja-JP" altLang="en-US" sz="3200" dirty="0" smtClean="0"/>
                        <a:t>あらいます→　あらって</a:t>
                      </a:r>
                      <a:endParaRPr lang="en-US" altLang="ja-JP" sz="3200" dirty="0" smtClean="0"/>
                    </a:p>
                    <a:p>
                      <a:pPr marL="0" indent="0">
                        <a:buNone/>
                      </a:pPr>
                      <a:r>
                        <a:rPr lang="ja-JP" altLang="en-US" sz="3200" dirty="0" smtClean="0"/>
                        <a:t>かきます→かいて</a:t>
                      </a:r>
                      <a:endParaRPr lang="en-US" altLang="ja-JP" sz="3200" dirty="0" smtClean="0"/>
                    </a:p>
                    <a:p>
                      <a:pPr marL="0" indent="0">
                        <a:buNone/>
                      </a:pPr>
                      <a:r>
                        <a:rPr lang="ja-JP" altLang="en-US" sz="3200" dirty="0" smtClean="0"/>
                        <a:t>よみます→　よんで</a:t>
                      </a:r>
                      <a:endParaRPr lang="en-US" altLang="ja-JP" sz="3200" dirty="0" smtClean="0"/>
                    </a:p>
                    <a:p>
                      <a:pPr marL="0" indent="0">
                        <a:buNone/>
                      </a:pPr>
                      <a:r>
                        <a:rPr lang="ja-JP" altLang="en-US" sz="3200" dirty="0" smtClean="0"/>
                        <a:t>ひきます→ひいて</a:t>
                      </a:r>
                      <a:endParaRPr lang="en-US" altLang="ja-JP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93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600200"/>
            <a:ext cx="9144000" cy="49530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4000" dirty="0" smtClean="0"/>
              <a:t>あけます</a:t>
            </a:r>
            <a:endParaRPr lang="en-US" altLang="ja-JP" sz="4000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sz="4000" dirty="0" smtClean="0"/>
              <a:t>しめます</a:t>
            </a:r>
            <a:endParaRPr lang="en-US" altLang="ja-JP" sz="4000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sz="4000" dirty="0" smtClean="0"/>
              <a:t>みせます</a:t>
            </a:r>
            <a:endParaRPr lang="en-US" altLang="ja-JP" sz="4000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sz="4000" dirty="0" smtClean="0"/>
              <a:t>みます</a:t>
            </a:r>
            <a:endParaRPr lang="en-US" altLang="ja-JP" sz="4000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sz="4000" dirty="0" smtClean="0"/>
              <a:t>ねます</a:t>
            </a:r>
            <a:endParaRPr lang="en-US" altLang="ja-JP" sz="4000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sz="4000" dirty="0" smtClean="0"/>
              <a:t>います</a:t>
            </a:r>
            <a:endParaRPr lang="en-US" sz="4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600200"/>
            <a:ext cx="9144000" cy="49530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4000" smtClean="0"/>
              <a:t>あけます→　あけて</a:t>
            </a:r>
            <a:endParaRPr lang="en-US" altLang="ja-JP" sz="4000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sz="4000" smtClean="0"/>
              <a:t>しめます→　しめて</a:t>
            </a:r>
            <a:endParaRPr lang="en-US" altLang="ja-JP" sz="4000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sz="4000" smtClean="0"/>
              <a:t>みせて→　みせて</a:t>
            </a:r>
            <a:endParaRPr lang="en-US" altLang="ja-JP" sz="4000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sz="4000" smtClean="0"/>
              <a:t>みます→　みて</a:t>
            </a:r>
            <a:endParaRPr lang="en-US" altLang="ja-JP" sz="4000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sz="4000" smtClean="0"/>
              <a:t>ねます→　ねて</a:t>
            </a:r>
            <a:endParaRPr lang="en-US" altLang="ja-JP" sz="4000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sz="4000" smtClean="0"/>
              <a:t>います→　いて</a:t>
            </a:r>
            <a:endParaRPr lang="en-US" sz="4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448798" cy="47244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3600" dirty="0" smtClean="0"/>
              <a:t>します　 →　して</a:t>
            </a:r>
            <a:endParaRPr lang="en-US" altLang="ja-JP" sz="3600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 smtClean="0"/>
              <a:t>きます→　きて</a:t>
            </a:r>
            <a:endParaRPr lang="en-US" altLang="ja-JP" sz="3600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 smtClean="0"/>
              <a:t>勉強します（べんきょう）→　べんきょうして</a:t>
            </a:r>
            <a:endParaRPr lang="en-US" altLang="ja-JP" sz="3600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 smtClean="0"/>
              <a:t>散歩します（さんぽ）→　さんぽして</a:t>
            </a:r>
            <a:endParaRPr lang="en-US" altLang="ja-JP" sz="3600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 smtClean="0"/>
              <a:t>洗濯します（せんたく）→　せんたくして</a:t>
            </a:r>
            <a:endParaRPr lang="en-US" altLang="ja-JP" sz="3600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 smtClean="0"/>
              <a:t>掃除します</a:t>
            </a:r>
            <a:r>
              <a:rPr lang="en-US" altLang="ja-JP" sz="3600" dirty="0" smtClean="0"/>
              <a:t>(</a:t>
            </a:r>
            <a:r>
              <a:rPr lang="ja-JP" altLang="en-US" sz="3600" dirty="0" smtClean="0"/>
              <a:t>そうじ）→　そうじして</a:t>
            </a:r>
            <a:endParaRPr lang="en-US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84612" y="304800"/>
            <a:ext cx="3616325" cy="10779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3200" dirty="0"/>
              <a:t>CÁCH CHIA</a:t>
            </a:r>
          </a:p>
          <a:p>
            <a:pPr algn="ctr" eaLnBrk="1" hangingPunct="1">
              <a:defRPr/>
            </a:pPr>
            <a:r>
              <a:rPr lang="ja-JP" altLang="en-US" sz="3200" b="1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（つくりかた）</a:t>
            </a:r>
            <a:endParaRPr lang="en-US" sz="3200" b="1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0574" y="2667000"/>
            <a:ext cx="2057400" cy="5238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dirty="0">
                <a:solidFill>
                  <a:schemeClr val="bg1"/>
                </a:solidFill>
              </a:rPr>
              <a:t>Group 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82720" y="4806950"/>
            <a:ext cx="2057400" cy="5238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dirty="0">
                <a:solidFill>
                  <a:schemeClr val="bg1"/>
                </a:solidFill>
              </a:rPr>
              <a:t>Group II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0574" y="5510213"/>
            <a:ext cx="2057400" cy="523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dirty="0">
                <a:solidFill>
                  <a:schemeClr val="bg1"/>
                </a:solidFill>
              </a:rPr>
              <a:t>Group III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8974" y="2614613"/>
            <a:ext cx="5302250" cy="5222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chemeClr val="bg1"/>
                </a:solidFill>
              </a:rPr>
              <a:t>[-mi] [-</a:t>
            </a:r>
            <a:r>
              <a:rPr lang="en-US" sz="2800" dirty="0" err="1">
                <a:solidFill>
                  <a:schemeClr val="bg1"/>
                </a:solidFill>
              </a:rPr>
              <a:t>ni</a:t>
            </a:r>
            <a:r>
              <a:rPr lang="en-US" sz="2800" dirty="0">
                <a:solidFill>
                  <a:schemeClr val="bg1"/>
                </a:solidFill>
              </a:rPr>
              <a:t>] [-bi] </a:t>
            </a:r>
            <a:r>
              <a:rPr lang="ja-JP" altLang="en-US" sz="2800" smtClean="0">
                <a:solidFill>
                  <a:schemeClr val="bg1"/>
                </a:solidFill>
              </a:rPr>
              <a:t>→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[</a:t>
            </a:r>
            <a:r>
              <a:rPr lang="ja-JP" altLang="en-US" sz="2800" dirty="0">
                <a:solidFill>
                  <a:schemeClr val="bg1"/>
                </a:solidFill>
                <a:latin typeface="NtMotoyaKyotai" pitchFamily="18" charset="-128"/>
                <a:ea typeface="NtMotoyaKyotai" pitchFamily="18" charset="-128"/>
              </a:rPr>
              <a:t>～んで</a:t>
            </a:r>
            <a:r>
              <a:rPr lang="en-US" sz="28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8974" y="4806950"/>
            <a:ext cx="5302250" cy="5238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dirty="0" err="1">
                <a:solidFill>
                  <a:schemeClr val="bg1"/>
                </a:solidFill>
              </a:rPr>
              <a:t>Bỏ</a:t>
            </a:r>
            <a:r>
              <a:rPr lang="en-US" sz="2800" dirty="0">
                <a:solidFill>
                  <a:schemeClr val="bg1"/>
                </a:solidFill>
              </a:rPr>
              <a:t> [</a:t>
            </a:r>
            <a:r>
              <a:rPr lang="en-US" sz="2800" dirty="0" err="1">
                <a:solidFill>
                  <a:schemeClr val="bg1"/>
                </a:solidFill>
              </a:rPr>
              <a:t>masu</a:t>
            </a:r>
            <a:r>
              <a:rPr lang="en-US" sz="2800" dirty="0">
                <a:solidFill>
                  <a:schemeClr val="bg1"/>
                </a:solidFill>
              </a:rPr>
              <a:t>], </a:t>
            </a:r>
            <a:r>
              <a:rPr lang="en-US" sz="2800" dirty="0" err="1">
                <a:solidFill>
                  <a:schemeClr val="bg1"/>
                </a:solidFill>
              </a:rPr>
              <a:t>cộng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thêm</a:t>
            </a:r>
            <a:r>
              <a:rPr lang="en-US" sz="2800" dirty="0">
                <a:solidFill>
                  <a:schemeClr val="bg1"/>
                </a:solidFill>
              </a:rPr>
              <a:t> [</a:t>
            </a:r>
            <a:r>
              <a:rPr lang="ja-JP" altLang="en-US" sz="2800" dirty="0">
                <a:solidFill>
                  <a:schemeClr val="bg1"/>
                </a:solidFill>
                <a:latin typeface="NtMotoyaKyotai" pitchFamily="18" charset="-128"/>
                <a:ea typeface="NtMotoyaKyotai" pitchFamily="18" charset="-128"/>
              </a:rPr>
              <a:t>～て</a:t>
            </a:r>
            <a:r>
              <a:rPr lang="en-US" sz="28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98974" y="5522913"/>
            <a:ext cx="5302250" cy="954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2800" dirty="0">
                <a:solidFill>
                  <a:schemeClr val="bg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しま</a:t>
            </a:r>
            <a:r>
              <a:rPr lang="ja-JP" altLang="en-US" sz="2800" dirty="0" smtClean="0">
                <a:solidFill>
                  <a:schemeClr val="bg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す</a:t>
            </a:r>
            <a:r>
              <a:rPr lang="ja-JP" altLang="en-US" sz="2800" dirty="0">
                <a:solidFill>
                  <a:schemeClr val="bg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　　　して　</a:t>
            </a:r>
            <a:endParaRPr lang="en-US" altLang="ja-JP" sz="2800" dirty="0">
              <a:solidFill>
                <a:schemeClr val="bg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  <a:p>
            <a:pPr algn="ctr" eaLnBrk="1" hangingPunct="1"/>
            <a:r>
              <a:rPr lang="ja-JP" altLang="en-US" sz="2800" dirty="0">
                <a:solidFill>
                  <a:schemeClr val="bg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きま</a:t>
            </a:r>
            <a:r>
              <a:rPr lang="ja-JP" altLang="en-US" sz="2800" dirty="0" smtClean="0">
                <a:solidFill>
                  <a:schemeClr val="bg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す</a:t>
            </a:r>
            <a:r>
              <a:rPr lang="ja-JP" altLang="en-US" sz="2800" dirty="0">
                <a:solidFill>
                  <a:schemeClr val="bg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　　　きて</a:t>
            </a:r>
            <a:r>
              <a:rPr lang="ja-JP" alt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　</a:t>
            </a:r>
            <a:endParaRPr lang="en-US" sz="28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7394574" y="5791200"/>
            <a:ext cx="685800" cy="50006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4212" y="1981200"/>
            <a:ext cx="5302250" cy="5222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dirty="0">
                <a:solidFill>
                  <a:schemeClr val="bg1"/>
                </a:solidFill>
              </a:rPr>
              <a:t>[-i] [-chi] [-</a:t>
            </a:r>
            <a:r>
              <a:rPr lang="en-US" sz="2800" dirty="0" err="1">
                <a:solidFill>
                  <a:schemeClr val="bg1"/>
                </a:solidFill>
              </a:rPr>
              <a:t>ri</a:t>
            </a:r>
            <a:r>
              <a:rPr lang="en-US" sz="2800" dirty="0">
                <a:solidFill>
                  <a:schemeClr val="bg1"/>
                </a:solidFill>
              </a:rPr>
              <a:t>] </a:t>
            </a:r>
            <a:r>
              <a:rPr lang="ja-JP" altLang="en-US" sz="2800" smtClean="0">
                <a:solidFill>
                  <a:schemeClr val="bg1"/>
                </a:solidFill>
              </a:rPr>
              <a:t>→</a:t>
            </a:r>
            <a:r>
              <a:rPr lang="en-US" sz="2800" dirty="0" smtClean="0">
                <a:solidFill>
                  <a:schemeClr val="bg1"/>
                </a:solidFill>
              </a:rPr>
              <a:t>[</a:t>
            </a:r>
            <a:r>
              <a:rPr lang="ja-JP" altLang="en-US" sz="2800" dirty="0">
                <a:solidFill>
                  <a:schemeClr val="bg1"/>
                </a:solidFill>
                <a:latin typeface="NtMotoyaKyotai" pitchFamily="18" charset="-128"/>
                <a:ea typeface="NtMotoyaKyotai" pitchFamily="18" charset="-128"/>
              </a:rPr>
              <a:t>～って</a:t>
            </a:r>
            <a:r>
              <a:rPr lang="en-US" sz="28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94212" y="3211513"/>
            <a:ext cx="5302250" cy="13843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chemeClr val="bg1"/>
                </a:solidFill>
              </a:rPr>
              <a:t>[-</a:t>
            </a:r>
            <a:r>
              <a:rPr lang="en-US" sz="2800" dirty="0" err="1">
                <a:solidFill>
                  <a:schemeClr val="bg1"/>
                </a:solidFill>
              </a:rPr>
              <a:t>ki</a:t>
            </a:r>
            <a:r>
              <a:rPr lang="en-US" sz="2800" dirty="0">
                <a:solidFill>
                  <a:schemeClr val="bg1"/>
                </a:solidFill>
              </a:rPr>
              <a:t>] </a:t>
            </a:r>
            <a:r>
              <a:rPr lang="ja-JP" altLang="en-US" sz="2800" smtClean="0">
                <a:solidFill>
                  <a:schemeClr val="bg1"/>
                </a:solidFill>
              </a:rPr>
              <a:t>→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[</a:t>
            </a:r>
            <a:r>
              <a:rPr lang="ja-JP" altLang="en-US" sz="2800" dirty="0">
                <a:solidFill>
                  <a:schemeClr val="bg1"/>
                </a:solidFill>
                <a:latin typeface="NtMotoyaKyotai" pitchFamily="18" charset="-128"/>
                <a:ea typeface="NtMotoyaKyotai" pitchFamily="18" charset="-128"/>
              </a:rPr>
              <a:t>～いて</a:t>
            </a:r>
            <a:r>
              <a:rPr lang="en-US" sz="2800" dirty="0">
                <a:solidFill>
                  <a:schemeClr val="bg1"/>
                </a:solidFill>
              </a:rPr>
              <a:t>] </a:t>
            </a:r>
          </a:p>
          <a:p>
            <a:pPr algn="ctr">
              <a:defRPr/>
            </a:pPr>
            <a:r>
              <a:rPr lang="en-US" sz="2800" dirty="0">
                <a:solidFill>
                  <a:schemeClr val="bg1"/>
                </a:solidFill>
              </a:rPr>
              <a:t>[-</a:t>
            </a:r>
            <a:r>
              <a:rPr lang="en-US" sz="2800" dirty="0" err="1">
                <a:solidFill>
                  <a:schemeClr val="bg1"/>
                </a:solidFill>
              </a:rPr>
              <a:t>gi</a:t>
            </a:r>
            <a:r>
              <a:rPr lang="en-US" sz="2800" dirty="0">
                <a:solidFill>
                  <a:schemeClr val="bg1"/>
                </a:solidFill>
              </a:rPr>
              <a:t>] </a:t>
            </a:r>
            <a:r>
              <a:rPr lang="ja-JP" altLang="en-US" sz="2800" smtClean="0">
                <a:solidFill>
                  <a:schemeClr val="bg1"/>
                </a:solidFill>
              </a:rPr>
              <a:t>→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[</a:t>
            </a:r>
            <a:r>
              <a:rPr lang="ja-JP" altLang="en-US" sz="2800" dirty="0">
                <a:solidFill>
                  <a:schemeClr val="bg1"/>
                </a:solidFill>
                <a:latin typeface="NtMotoyaKyotai" pitchFamily="18" charset="-128"/>
                <a:ea typeface="NtMotoyaKyotai" pitchFamily="18" charset="-128"/>
              </a:rPr>
              <a:t>～いで</a:t>
            </a:r>
            <a:r>
              <a:rPr lang="en-US" sz="2800" dirty="0">
                <a:solidFill>
                  <a:schemeClr val="bg1"/>
                </a:solidFill>
              </a:rPr>
              <a:t>]</a:t>
            </a:r>
          </a:p>
          <a:p>
            <a:pPr algn="ctr">
              <a:defRPr/>
            </a:pPr>
            <a:r>
              <a:rPr lang="en-US" sz="2800" dirty="0">
                <a:solidFill>
                  <a:schemeClr val="bg1"/>
                </a:solidFill>
              </a:rPr>
              <a:t>[-</a:t>
            </a:r>
            <a:r>
              <a:rPr lang="en-US" sz="2800" dirty="0" err="1">
                <a:solidFill>
                  <a:schemeClr val="bg1"/>
                </a:solidFill>
              </a:rPr>
              <a:t>shi</a:t>
            </a:r>
            <a:r>
              <a:rPr lang="en-US" sz="2800" dirty="0">
                <a:solidFill>
                  <a:schemeClr val="bg1"/>
                </a:solidFill>
              </a:rPr>
              <a:t>] </a:t>
            </a:r>
            <a:r>
              <a:rPr lang="ja-JP" altLang="en-US" sz="2800" smtClean="0">
                <a:solidFill>
                  <a:schemeClr val="bg1"/>
                </a:solidFill>
              </a:rPr>
              <a:t>→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[</a:t>
            </a:r>
            <a:r>
              <a:rPr lang="ja-JP" altLang="en-US" sz="2800" dirty="0">
                <a:solidFill>
                  <a:schemeClr val="bg1"/>
                </a:solidFill>
                <a:latin typeface="NtMotoyaKyotai" pitchFamily="18" charset="-128"/>
                <a:ea typeface="NtMotoyaKyotai" pitchFamily="18" charset="-128"/>
              </a:rPr>
              <a:t>～して</a:t>
            </a:r>
            <a:r>
              <a:rPr lang="en-US" sz="28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" name="Rounded Rectangle 1"/>
          <p:cNvSpPr/>
          <p:nvPr/>
        </p:nvSpPr>
        <p:spPr>
          <a:xfrm rot="529928">
            <a:off x="8837612" y="990600"/>
            <a:ext cx="3200400" cy="12954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行きます</a:t>
            </a:r>
            <a:endParaRPr lang="en-US" altLang="ja-JP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  <a:p>
            <a:pPr algn="ctr"/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  <a:sym typeface="Wingdings 2" panose="05020102010507070707" pitchFamily="18" charset="2"/>
              </a:rPr>
              <a:t></a:t>
            </a:r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行って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4" name="Striped Right Arrow 13"/>
          <p:cNvSpPr/>
          <p:nvPr/>
        </p:nvSpPr>
        <p:spPr>
          <a:xfrm rot="403058">
            <a:off x="7631979" y="928463"/>
            <a:ext cx="1445905" cy="1007560"/>
          </a:xfrm>
          <a:prstGeom prst="striped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CHÚ Ý</a:t>
            </a:r>
          </a:p>
        </p:txBody>
      </p:sp>
    </p:spTree>
    <p:extLst>
      <p:ext uri="{BB962C8B-B14F-4D97-AF65-F5344CB8AC3E}">
        <p14:creationId xmlns:p14="http://schemas.microsoft.com/office/powerpoint/2010/main" val="170157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 rot="21251738">
            <a:off x="544089" y="235573"/>
            <a:ext cx="4034247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3200">
                <a:solidFill>
                  <a:srgbClr val="FFFFFF"/>
                </a:solidFill>
                <a:latin typeface="Tahoma" charset="0"/>
                <a:cs typeface="Tahoma" charset="0"/>
              </a:rPr>
              <a:t>LUYỆN TẬP CHIA ĐỘNG TỪ DẠNG -TE</a:t>
            </a:r>
            <a:endParaRPr lang="en-US" sz="3200" b="1">
              <a:solidFill>
                <a:srgbClr val="FF0000"/>
              </a:solidFill>
              <a:latin typeface="Tahoma" charset="0"/>
              <a:cs typeface="Tahoma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74812" y="1905000"/>
            <a:ext cx="1600200" cy="70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たちます</a:t>
            </a:r>
            <a:endParaRPr lang="en-US" altLang="ja-JP" sz="2000" dirty="0">
              <a:latin typeface="NtMotoyaKyotai" pitchFamily="18" charset="-128"/>
              <a:ea typeface="NtMotoyaKyotai" pitchFamily="18" charset="-128"/>
            </a:endParaRPr>
          </a:p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（たつ）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4812" y="2819400"/>
            <a:ext cx="1600200" cy="70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すわります</a:t>
            </a:r>
            <a:r>
              <a:rPr lang="en-US" altLang="ja-JP" sz="2000" dirty="0">
                <a:latin typeface="NtMotoyaKyotai" pitchFamily="18" charset="-128"/>
                <a:ea typeface="NtMotoyaKyotai" pitchFamily="18" charset="-128"/>
              </a:rPr>
              <a:t/>
            </a:r>
            <a:br>
              <a:rPr lang="en-US" altLang="ja-JP" sz="2000" dirty="0"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（すわる）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74812" y="3733800"/>
            <a:ext cx="1600200" cy="70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かいます</a:t>
            </a:r>
            <a:r>
              <a:rPr lang="en-US" altLang="ja-JP" sz="2000" dirty="0">
                <a:latin typeface="NtMotoyaKyotai" pitchFamily="18" charset="-128"/>
                <a:ea typeface="NtMotoyaKyotai" pitchFamily="18" charset="-128"/>
              </a:rPr>
              <a:t/>
            </a:r>
            <a:br>
              <a:rPr lang="en-US" altLang="ja-JP" sz="2000" dirty="0"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（かう）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74812" y="4648200"/>
            <a:ext cx="1600200" cy="70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かします</a:t>
            </a:r>
            <a:r>
              <a:rPr lang="en-US" altLang="ja-JP" sz="2000" dirty="0">
                <a:latin typeface="NtMotoyaKyotai" pitchFamily="18" charset="-128"/>
                <a:ea typeface="NtMotoyaKyotai" pitchFamily="18" charset="-128"/>
              </a:rPr>
              <a:t/>
            </a:r>
            <a:br>
              <a:rPr lang="en-US" altLang="ja-JP" sz="2000" dirty="0"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（かす）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74812" y="5562600"/>
            <a:ext cx="1600200" cy="70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よびます</a:t>
            </a:r>
            <a:r>
              <a:rPr lang="en-US" altLang="ja-JP" sz="2000" dirty="0">
                <a:latin typeface="NtMotoyaKyotai" pitchFamily="18" charset="-128"/>
                <a:ea typeface="NtMotoyaKyotai" pitchFamily="18" charset="-128"/>
              </a:rPr>
              <a:t/>
            </a:r>
            <a:br>
              <a:rPr lang="en-US" altLang="ja-JP" sz="2000" dirty="0"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（よぶ）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46787" y="1905000"/>
            <a:ext cx="1600200" cy="70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かきます</a:t>
            </a:r>
            <a:r>
              <a:rPr lang="en-US" altLang="ja-JP" sz="2000" dirty="0">
                <a:latin typeface="NtMotoyaKyotai" pitchFamily="18" charset="-128"/>
                <a:ea typeface="NtMotoyaKyotai" pitchFamily="18" charset="-128"/>
              </a:rPr>
              <a:t/>
            </a:r>
            <a:br>
              <a:rPr lang="en-US" altLang="ja-JP" sz="2000" dirty="0"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（かく）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46787" y="2819400"/>
            <a:ext cx="1600200" cy="70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のみます</a:t>
            </a:r>
            <a:r>
              <a:rPr lang="en-US" altLang="ja-JP" sz="2000" dirty="0">
                <a:latin typeface="NtMotoyaKyotai" pitchFamily="18" charset="-128"/>
                <a:ea typeface="NtMotoyaKyotai" pitchFamily="18" charset="-128"/>
              </a:rPr>
              <a:t/>
            </a:r>
            <a:br>
              <a:rPr lang="en-US" altLang="ja-JP" sz="2000" dirty="0"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（のむ）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46787" y="3733800"/>
            <a:ext cx="1600200" cy="70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いそぎます</a:t>
            </a:r>
            <a:r>
              <a:rPr lang="en-US" altLang="ja-JP" sz="2000" dirty="0">
                <a:latin typeface="NtMotoyaKyotai" pitchFamily="18" charset="-128"/>
                <a:ea typeface="NtMotoyaKyotai" pitchFamily="18" charset="-128"/>
              </a:rPr>
              <a:t/>
            </a:r>
            <a:br>
              <a:rPr lang="en-US" altLang="ja-JP" sz="2000" dirty="0"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（いそぐ）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46787" y="4648200"/>
            <a:ext cx="1600200" cy="70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かえります</a:t>
            </a:r>
            <a:r>
              <a:rPr lang="en-US" altLang="ja-JP" sz="2000" dirty="0">
                <a:latin typeface="NtMotoyaKyotai" pitchFamily="18" charset="-128"/>
                <a:ea typeface="NtMotoyaKyotai" pitchFamily="18" charset="-128"/>
              </a:rPr>
              <a:t/>
            </a:r>
            <a:br>
              <a:rPr lang="en-US" altLang="ja-JP" sz="2000" dirty="0"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（かえる）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46787" y="5562600"/>
            <a:ext cx="1600200" cy="70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もちます</a:t>
            </a:r>
            <a:r>
              <a:rPr lang="en-US" altLang="ja-JP" sz="2000" dirty="0">
                <a:latin typeface="NtMotoyaKyotai" pitchFamily="18" charset="-128"/>
                <a:ea typeface="NtMotoyaKyotai" pitchFamily="18" charset="-128"/>
              </a:rPr>
              <a:t/>
            </a:r>
            <a:br>
              <a:rPr lang="en-US" altLang="ja-JP" sz="2000" dirty="0"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（もつ）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32212" y="1905000"/>
            <a:ext cx="2133600" cy="646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たって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3427412" y="2133600"/>
            <a:ext cx="2286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732212" y="2819400"/>
            <a:ext cx="2133600" cy="646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すわって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3427412" y="3048000"/>
            <a:ext cx="2286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732212" y="3733800"/>
            <a:ext cx="2133600" cy="646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かって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3427412" y="3962400"/>
            <a:ext cx="2286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732212" y="4648200"/>
            <a:ext cx="2133600" cy="646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かして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3427412" y="4876800"/>
            <a:ext cx="2286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732212" y="5562600"/>
            <a:ext cx="2133600" cy="646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よんで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3427412" y="5791200"/>
            <a:ext cx="2286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075612" y="1905000"/>
            <a:ext cx="2133600" cy="646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かいて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7770812" y="2133600"/>
            <a:ext cx="2286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075612" y="2819400"/>
            <a:ext cx="2133600" cy="646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のんで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7770812" y="3048000"/>
            <a:ext cx="2286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075612" y="3733800"/>
            <a:ext cx="2133600" cy="646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いそいで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7770812" y="3962400"/>
            <a:ext cx="2286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8075612" y="4648200"/>
            <a:ext cx="2133600" cy="646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かえって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7770812" y="4876800"/>
            <a:ext cx="2286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075612" y="5562600"/>
            <a:ext cx="2133600" cy="646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もって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7770812" y="5791200"/>
            <a:ext cx="2286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1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21251738">
            <a:off x="544089" y="235573"/>
            <a:ext cx="4034247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3200">
                <a:solidFill>
                  <a:srgbClr val="FFFFFF"/>
                </a:solidFill>
                <a:latin typeface="Tahoma" charset="0"/>
                <a:cs typeface="Tahoma" charset="0"/>
              </a:rPr>
              <a:t>LUYỆN TẬP CHIA ĐỘNG TỪ DẠNG -TE</a:t>
            </a:r>
            <a:endParaRPr lang="en-US" sz="3200" b="1">
              <a:solidFill>
                <a:srgbClr val="FF0000"/>
              </a:solidFill>
              <a:latin typeface="Tahoma" charset="0"/>
              <a:cs typeface="Tahom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1012" y="1752600"/>
            <a:ext cx="1600200" cy="70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たべます</a:t>
            </a:r>
            <a:r>
              <a:rPr lang="en-US" altLang="ja-JP" sz="2000" dirty="0">
                <a:latin typeface="NtMotoyaKyotai" pitchFamily="18" charset="-128"/>
                <a:ea typeface="NtMotoyaKyotai" pitchFamily="18" charset="-128"/>
              </a:rPr>
              <a:t/>
            </a:r>
            <a:br>
              <a:rPr lang="en-US" altLang="ja-JP" sz="2000" dirty="0"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（たべる）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1012" y="2667000"/>
            <a:ext cx="1600200" cy="70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みます</a:t>
            </a:r>
            <a:endParaRPr lang="en-US" altLang="ja-JP" sz="2000" dirty="0">
              <a:latin typeface="NtMotoyaKyotai" pitchFamily="18" charset="-128"/>
              <a:ea typeface="NtMotoyaKyotai" pitchFamily="18" charset="-128"/>
            </a:endParaRPr>
          </a:p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（みる）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1012" y="3581400"/>
            <a:ext cx="1600200" cy="70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かります</a:t>
            </a:r>
            <a:r>
              <a:rPr lang="en-US" altLang="ja-JP" sz="2000" dirty="0">
                <a:latin typeface="NtMotoyaKyotai" pitchFamily="18" charset="-128"/>
                <a:ea typeface="NtMotoyaKyotai" pitchFamily="18" charset="-128"/>
              </a:rPr>
              <a:t/>
            </a:r>
            <a:br>
              <a:rPr lang="en-US" altLang="ja-JP" sz="2000" dirty="0"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（かりる）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1012" y="4495800"/>
            <a:ext cx="1600200" cy="70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おきます</a:t>
            </a:r>
            <a:r>
              <a:rPr lang="en-US" altLang="ja-JP" sz="2000" dirty="0">
                <a:latin typeface="NtMotoyaKyotai" pitchFamily="18" charset="-128"/>
                <a:ea typeface="NtMotoyaKyotai" pitchFamily="18" charset="-128"/>
              </a:rPr>
              <a:t/>
            </a:r>
            <a:br>
              <a:rPr lang="en-US" altLang="ja-JP" sz="2000" dirty="0"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（おきる）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1012" y="5410200"/>
            <a:ext cx="1600200" cy="70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かけます</a:t>
            </a:r>
            <a:r>
              <a:rPr lang="en-US" altLang="ja-JP" sz="2000" dirty="0">
                <a:latin typeface="NtMotoyaKyotai" pitchFamily="18" charset="-128"/>
                <a:ea typeface="NtMotoyaKyotai" pitchFamily="18" charset="-128"/>
              </a:rPr>
              <a:t/>
            </a:r>
            <a:br>
              <a:rPr lang="en-US" altLang="ja-JP" sz="2000" dirty="0"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（かける）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22987" y="1752600"/>
            <a:ext cx="1600200" cy="70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います</a:t>
            </a:r>
            <a:r>
              <a:rPr lang="en-US" altLang="ja-JP" sz="2000" dirty="0">
                <a:latin typeface="NtMotoyaKyotai" pitchFamily="18" charset="-128"/>
                <a:ea typeface="NtMotoyaKyotai" pitchFamily="18" charset="-128"/>
              </a:rPr>
              <a:t/>
            </a:r>
            <a:br>
              <a:rPr lang="en-US" altLang="ja-JP" sz="2000" dirty="0"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（いる）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78537" y="2667000"/>
            <a:ext cx="1724025" cy="70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おしえます</a:t>
            </a:r>
            <a:r>
              <a:rPr lang="en-US" altLang="ja-JP" sz="2000" dirty="0">
                <a:latin typeface="NtMotoyaKyotai" pitchFamily="18" charset="-128"/>
                <a:ea typeface="NtMotoyaKyotai" pitchFamily="18" charset="-128"/>
              </a:rPr>
              <a:t/>
            </a:r>
            <a:br>
              <a:rPr lang="en-US" altLang="ja-JP" sz="2000" dirty="0"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（おしえる）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22987" y="3740150"/>
            <a:ext cx="1600200" cy="101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かいもの</a:t>
            </a:r>
            <a:endParaRPr lang="en-US" altLang="ja-JP" sz="2000" dirty="0">
              <a:latin typeface="NtMotoyaKyotai" pitchFamily="18" charset="-128"/>
              <a:ea typeface="NtMotoyaKyotai" pitchFamily="18" charset="-128"/>
            </a:endParaRPr>
          </a:p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します</a:t>
            </a:r>
            <a:endParaRPr lang="en-US" altLang="ja-JP" sz="2000" dirty="0">
              <a:latin typeface="NtMotoyaKyotai" pitchFamily="18" charset="-128"/>
              <a:ea typeface="NtMotoyaKyotai" pitchFamily="18" charset="-128"/>
            </a:endParaRPr>
          </a:p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（する）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22987" y="5380038"/>
            <a:ext cx="1724025" cy="70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日本へきます（くる）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08412" y="1752600"/>
            <a:ext cx="2133600" cy="646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たべて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3503612" y="1981200"/>
            <a:ext cx="2286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808412" y="2667000"/>
            <a:ext cx="2133600" cy="646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みて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3503612" y="2895600"/>
            <a:ext cx="2286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808412" y="3581400"/>
            <a:ext cx="2133600" cy="646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かりて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3503612" y="3810000"/>
            <a:ext cx="2286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08412" y="4495800"/>
            <a:ext cx="2133600" cy="646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おきて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3503612" y="4724400"/>
            <a:ext cx="2286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08412" y="5410200"/>
            <a:ext cx="2133600" cy="646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かけて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503612" y="5638800"/>
            <a:ext cx="2286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51812" y="1752600"/>
            <a:ext cx="2133600" cy="646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いて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7847012" y="1981200"/>
            <a:ext cx="2286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228012" y="2667000"/>
            <a:ext cx="2133600" cy="646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おしえて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923212" y="2895600"/>
            <a:ext cx="2286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304212" y="3581400"/>
            <a:ext cx="2133600" cy="12001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かいもの</a:t>
            </a:r>
            <a:r>
              <a:rPr lang="en-US" altLang="ja-JP" sz="3600" dirty="0">
                <a:latin typeface="NtMotoyaKyotai" pitchFamily="18" charset="-128"/>
                <a:ea typeface="NtMotoyaKyotai" pitchFamily="18" charset="-128"/>
              </a:rPr>
              <a:t/>
            </a:r>
            <a:br>
              <a:rPr lang="en-US" altLang="ja-JP" sz="3600" dirty="0">
                <a:latin typeface="NtMotoyaKyotai" pitchFamily="18" charset="-128"/>
                <a:ea typeface="NtMotoyaKyotai" pitchFamily="18" charset="-128"/>
              </a:rPr>
            </a:b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して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7923212" y="3968750"/>
            <a:ext cx="2286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304212" y="5105400"/>
            <a:ext cx="2133600" cy="12001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日本へ</a:t>
            </a:r>
            <a:endParaRPr lang="en-US" altLang="ja-JP" sz="3600" dirty="0">
              <a:latin typeface="NtMotoyaKyotai" pitchFamily="18" charset="-128"/>
              <a:ea typeface="NtMotoyaKyotai" pitchFamily="18" charset="-128"/>
            </a:endParaRPr>
          </a:p>
          <a:p>
            <a:pPr algn="ctr" eaLnBrk="1" hangingPunct="1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きて</a:t>
            </a:r>
            <a:endParaRPr lang="en-US" sz="2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7999412" y="5608638"/>
            <a:ext cx="228600" cy="3048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6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1137" r:id="rId2" imgW="11810880" imgH="6248520"/>
        </mc:Choice>
        <mc:Fallback>
          <p:control r:id="rId2" imgW="11810880" imgH="6248520">
            <p:pic>
              <p:nvPicPr>
                <p:cNvPr id="2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39700" y="152400"/>
                  <a:ext cx="11811000" cy="6248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5028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1433944">
            <a:off x="590473" y="200721"/>
            <a:ext cx="4607452" cy="107721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3200">
                <a:solidFill>
                  <a:srgbClr val="FFFFFF"/>
                </a:solidFill>
                <a:latin typeface="Tahoma" charset="0"/>
                <a:cs typeface="Tahoma" charset="0"/>
              </a:rPr>
              <a:t>CÁC MẪU CÂU VỚI ĐỘNG TỪ DẠNG -TE</a:t>
            </a:r>
            <a:endParaRPr lang="en-US" sz="3200" b="1">
              <a:solidFill>
                <a:srgbClr val="FF0000"/>
              </a:solidFill>
              <a:latin typeface="Tahoma" charset="0"/>
              <a:cs typeface="Tahoma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688666" y="3608388"/>
            <a:ext cx="1604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Đứng lên.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193866" y="3608388"/>
            <a:ext cx="3509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rgbClr val="FFFF00"/>
                </a:solidFill>
                <a:latin typeface="Arial" panose="020B0604020202020204" pitchFamily="34" charset="0"/>
              </a:rPr>
              <a:t>(</a:t>
            </a:r>
            <a:r>
              <a:rPr lang="en-US" sz="1800" dirty="0" err="1">
                <a:solidFill>
                  <a:srgbClr val="FFFF00"/>
                </a:solidFill>
                <a:latin typeface="Arial" panose="020B0604020202020204" pitchFamily="34" charset="0"/>
              </a:rPr>
              <a:t>Xin</a:t>
            </a:r>
            <a:r>
              <a:rPr lang="en-US" sz="1800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Arial" panose="020B0604020202020204" pitchFamily="34" charset="0"/>
              </a:rPr>
              <a:t>mời</a:t>
            </a:r>
            <a:r>
              <a:rPr lang="en-US" sz="1800" dirty="0">
                <a:solidFill>
                  <a:srgbClr val="FFFF00"/>
                </a:solidFill>
                <a:latin typeface="Arial" panose="020B0604020202020204" pitchFamily="34" charset="0"/>
              </a:rPr>
              <a:t>) </a:t>
            </a:r>
            <a:r>
              <a:rPr lang="en-US" sz="1800" dirty="0" err="1">
                <a:solidFill>
                  <a:srgbClr val="FFFF00"/>
                </a:solidFill>
                <a:latin typeface="Arial" panose="020B0604020202020204" pitchFamily="34" charset="0"/>
              </a:rPr>
              <a:t>Hãy</a:t>
            </a:r>
            <a:r>
              <a:rPr lang="en-US" sz="1800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đứng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lên</a:t>
            </a:r>
            <a:r>
              <a:rPr lang="en-US" sz="18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88666" y="4724400"/>
            <a:ext cx="1604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Viết tên.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193866" y="4724400"/>
            <a:ext cx="3509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rgbClr val="FFFF00"/>
                </a:solidFill>
                <a:latin typeface="Arial" panose="020B0604020202020204" pitchFamily="34" charset="0"/>
              </a:rPr>
              <a:t>(</a:t>
            </a:r>
            <a:r>
              <a:rPr lang="en-US" sz="1800" dirty="0" err="1">
                <a:solidFill>
                  <a:srgbClr val="FFFF00"/>
                </a:solidFill>
                <a:latin typeface="Arial" panose="020B0604020202020204" pitchFamily="34" charset="0"/>
              </a:rPr>
              <a:t>Xin</a:t>
            </a:r>
            <a:r>
              <a:rPr lang="en-US" sz="1800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Arial" panose="020B0604020202020204" pitchFamily="34" charset="0"/>
              </a:rPr>
              <a:t>mời</a:t>
            </a:r>
            <a:r>
              <a:rPr lang="en-US" sz="1800" dirty="0">
                <a:solidFill>
                  <a:srgbClr val="FFFF00"/>
                </a:solidFill>
                <a:latin typeface="Arial" panose="020B0604020202020204" pitchFamily="34" charset="0"/>
              </a:rPr>
              <a:t>) </a:t>
            </a:r>
            <a:r>
              <a:rPr lang="en-US" sz="1800" dirty="0" err="1">
                <a:solidFill>
                  <a:srgbClr val="FFFF00"/>
                </a:solidFill>
                <a:latin typeface="Arial" panose="020B0604020202020204" pitchFamily="34" charset="0"/>
              </a:rPr>
              <a:t>Hãy</a:t>
            </a:r>
            <a:r>
              <a:rPr lang="en-US" sz="1800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viết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tên</a:t>
            </a:r>
            <a:r>
              <a:rPr lang="en-US" sz="18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688666" y="5943600"/>
            <a:ext cx="3052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Ngày mai đến lúc 9 giờ.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193866" y="5943600"/>
            <a:ext cx="480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 err="1">
                <a:latin typeface="Arial" panose="020B0604020202020204" pitchFamily="34" charset="0"/>
              </a:rPr>
              <a:t>Ngày</a:t>
            </a:r>
            <a:r>
              <a:rPr lang="en-US" sz="1800" dirty="0">
                <a:latin typeface="Arial" panose="020B0604020202020204" pitchFamily="34" charset="0"/>
              </a:rPr>
              <a:t> mai </a:t>
            </a:r>
            <a:r>
              <a:rPr lang="en-US" sz="1800" dirty="0">
                <a:solidFill>
                  <a:srgbClr val="FFFF00"/>
                </a:solidFill>
                <a:latin typeface="Arial" panose="020B0604020202020204" pitchFamily="34" charset="0"/>
              </a:rPr>
              <a:t>(</a:t>
            </a:r>
            <a:r>
              <a:rPr lang="en-US" sz="1800" dirty="0" err="1">
                <a:solidFill>
                  <a:srgbClr val="FFFF00"/>
                </a:solidFill>
                <a:latin typeface="Arial" panose="020B0604020202020204" pitchFamily="34" charset="0"/>
              </a:rPr>
              <a:t>xin</a:t>
            </a:r>
            <a:r>
              <a:rPr lang="en-US" sz="1800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Arial" panose="020B0604020202020204" pitchFamily="34" charset="0"/>
              </a:rPr>
              <a:t>mời</a:t>
            </a:r>
            <a:r>
              <a:rPr lang="en-US" sz="1800" dirty="0">
                <a:solidFill>
                  <a:srgbClr val="FFFF00"/>
                </a:solidFill>
                <a:latin typeface="Arial" panose="020B0604020202020204" pitchFamily="34" charset="0"/>
              </a:rPr>
              <a:t>) </a:t>
            </a:r>
            <a:r>
              <a:rPr lang="en-US" sz="1800" dirty="0" err="1">
                <a:solidFill>
                  <a:srgbClr val="FFFF00"/>
                </a:solidFill>
                <a:latin typeface="Arial" panose="020B0604020202020204" pitchFamily="34" charset="0"/>
              </a:rPr>
              <a:t>hãy</a:t>
            </a:r>
            <a:r>
              <a:rPr lang="en-US" sz="1800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đến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lúc</a:t>
            </a:r>
            <a:r>
              <a:rPr lang="en-US" sz="1800" dirty="0">
                <a:latin typeface="Arial" panose="020B0604020202020204" pitchFamily="34" charset="0"/>
              </a:rPr>
              <a:t> 9 </a:t>
            </a:r>
            <a:r>
              <a:rPr lang="en-US" sz="1800" dirty="0" err="1">
                <a:latin typeface="Arial" panose="020B0604020202020204" pitchFamily="34" charset="0"/>
              </a:rPr>
              <a:t>giờ</a:t>
            </a:r>
            <a:r>
              <a:rPr lang="en-US" sz="18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36266" y="3186113"/>
            <a:ext cx="2214563" cy="461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たちます。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17629" y="3048000"/>
            <a:ext cx="3886200" cy="584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3200" b="1" dirty="0">
                <a:latin typeface="NtMotoyaKyotai" pitchFamily="18" charset="-128"/>
                <a:ea typeface="NtMotoyaKyotai" pitchFamily="18" charset="-128"/>
              </a:rPr>
              <a:t>たって　ください。</a:t>
            </a:r>
            <a:endParaRPr lang="en-US" sz="3200" b="1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69604" y="4265613"/>
            <a:ext cx="3019425" cy="461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なまえを　かきます。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17629" y="4127500"/>
            <a:ext cx="5634037" cy="5857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3200" b="1" dirty="0">
                <a:latin typeface="NtMotoyaKyotai" pitchFamily="18" charset="-128"/>
                <a:ea typeface="NtMotoyaKyotai" pitchFamily="18" charset="-128"/>
              </a:rPr>
              <a:t>なまえを　かいて　ください。</a:t>
            </a:r>
            <a:endParaRPr lang="en-US" sz="3200" b="1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69604" y="5495925"/>
            <a:ext cx="3019425" cy="461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明日９時に　きます。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17629" y="5359400"/>
            <a:ext cx="5634037" cy="584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3200" b="1" dirty="0">
                <a:latin typeface="NtMotoyaKyotai" pitchFamily="18" charset="-128"/>
                <a:ea typeface="NtMotoyaKyotai" pitchFamily="18" charset="-128"/>
              </a:rPr>
              <a:t>明日９時に　きて　ください。</a:t>
            </a:r>
            <a:endParaRPr lang="en-US" sz="3200" b="1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8262" y="1434305"/>
            <a:ext cx="6700350" cy="9233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ja-JP" altLang="en-US" sz="5400" b="1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latin typeface="NtMotoyaKyotai" pitchFamily="18" charset="-128"/>
                <a:ea typeface="NtMotoyaKyotai" pitchFamily="18" charset="-128"/>
              </a:rPr>
              <a:t>Ｖて＋ください</a:t>
            </a:r>
            <a:endParaRPr lang="en-US" sz="5400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46066" y="2419350"/>
            <a:ext cx="4186238" cy="4000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ja-JP" sz="2000" i="1" dirty="0">
                <a:latin typeface="Arial" pitchFamily="34" charset="0"/>
                <a:ea typeface="NtMotoyaKyotai" pitchFamily="18" charset="-128"/>
                <a:cs typeface="Arial" pitchFamily="34" charset="0"/>
              </a:rPr>
              <a:t>(</a:t>
            </a:r>
            <a:r>
              <a:rPr lang="en-US" altLang="ja-JP" sz="2000" i="1" dirty="0" err="1">
                <a:latin typeface="Arial" pitchFamily="34" charset="0"/>
                <a:ea typeface="NtMotoyaKyotai" pitchFamily="18" charset="-128"/>
                <a:cs typeface="Arial" pitchFamily="34" charset="0"/>
              </a:rPr>
              <a:t>Xin</a:t>
            </a:r>
            <a:r>
              <a:rPr lang="en-US" altLang="ja-JP" sz="2000" i="1" dirty="0">
                <a:latin typeface="Arial" pitchFamily="34" charset="0"/>
                <a:ea typeface="NtMotoyaKyotai" pitchFamily="18" charset="-128"/>
                <a:cs typeface="Arial" pitchFamily="34" charset="0"/>
              </a:rPr>
              <a:t> </a:t>
            </a:r>
            <a:r>
              <a:rPr lang="en-US" altLang="ja-JP" sz="2000" i="1" dirty="0" err="1">
                <a:latin typeface="Arial" pitchFamily="34" charset="0"/>
                <a:ea typeface="NtMotoyaKyotai" pitchFamily="18" charset="-128"/>
                <a:cs typeface="Arial" pitchFamily="34" charset="0"/>
              </a:rPr>
              <a:t>mời</a:t>
            </a:r>
            <a:r>
              <a:rPr lang="en-US" altLang="ja-JP" sz="2000" i="1" dirty="0">
                <a:latin typeface="Arial" pitchFamily="34" charset="0"/>
                <a:ea typeface="NtMotoyaKyotai" pitchFamily="18" charset="-128"/>
                <a:cs typeface="Arial" pitchFamily="34" charset="0"/>
              </a:rPr>
              <a:t>…, </a:t>
            </a:r>
            <a:r>
              <a:rPr lang="en-US" altLang="ja-JP" sz="2000" i="1" dirty="0" err="1">
                <a:latin typeface="Arial" pitchFamily="34" charset="0"/>
                <a:ea typeface="NtMotoyaKyotai" pitchFamily="18" charset="-128"/>
                <a:cs typeface="Arial" pitchFamily="34" charset="0"/>
              </a:rPr>
              <a:t>Xin</a:t>
            </a:r>
            <a:r>
              <a:rPr lang="en-US" altLang="ja-JP" sz="2000" i="1" dirty="0">
                <a:latin typeface="Arial" pitchFamily="34" charset="0"/>
                <a:ea typeface="NtMotoyaKyotai" pitchFamily="18" charset="-128"/>
                <a:cs typeface="Arial" pitchFamily="34" charset="0"/>
              </a:rPr>
              <a:t> </a:t>
            </a:r>
            <a:r>
              <a:rPr lang="en-US" altLang="ja-JP" sz="2000" i="1" dirty="0" err="1">
                <a:latin typeface="Arial" pitchFamily="34" charset="0"/>
                <a:ea typeface="NtMotoyaKyotai" pitchFamily="18" charset="-128"/>
                <a:cs typeface="Arial" pitchFamily="34" charset="0"/>
              </a:rPr>
              <a:t>hãy</a:t>
            </a:r>
            <a:r>
              <a:rPr lang="en-US" altLang="ja-JP" sz="2000" i="1" dirty="0">
                <a:latin typeface="Arial" pitchFamily="34" charset="0"/>
                <a:ea typeface="NtMotoyaKyotai" pitchFamily="18" charset="-128"/>
                <a:cs typeface="Arial" pitchFamily="34" charset="0"/>
              </a:rPr>
              <a:t>…, </a:t>
            </a:r>
            <a:r>
              <a:rPr lang="en-US" altLang="ja-JP" sz="2000" i="1" dirty="0" err="1">
                <a:latin typeface="Arial" pitchFamily="34" charset="0"/>
                <a:ea typeface="NtMotoyaKyotai" pitchFamily="18" charset="-128"/>
                <a:cs typeface="Arial" pitchFamily="34" charset="0"/>
              </a:rPr>
              <a:t>xin</a:t>
            </a:r>
            <a:r>
              <a:rPr lang="en-US" altLang="ja-JP" sz="2000" i="1" dirty="0">
                <a:latin typeface="Arial" pitchFamily="34" charset="0"/>
                <a:ea typeface="NtMotoyaKyotai" pitchFamily="18" charset="-128"/>
                <a:cs typeface="Arial" pitchFamily="34" charset="0"/>
              </a:rPr>
              <a:t> </a:t>
            </a:r>
            <a:r>
              <a:rPr lang="en-US" altLang="ja-JP" sz="2000" i="1" dirty="0" err="1">
                <a:latin typeface="Arial" pitchFamily="34" charset="0"/>
                <a:ea typeface="NtMotoyaKyotai" pitchFamily="18" charset="-128"/>
                <a:cs typeface="Arial" pitchFamily="34" charset="0"/>
              </a:rPr>
              <a:t>vui</a:t>
            </a:r>
            <a:r>
              <a:rPr lang="en-US" altLang="ja-JP" sz="2000" i="1" dirty="0">
                <a:latin typeface="Arial" pitchFamily="34" charset="0"/>
                <a:ea typeface="NtMotoyaKyotai" pitchFamily="18" charset="-128"/>
                <a:cs typeface="Arial" pitchFamily="34" charset="0"/>
              </a:rPr>
              <a:t> </a:t>
            </a:r>
            <a:r>
              <a:rPr lang="en-US" altLang="ja-JP" sz="2000" i="1" dirty="0" err="1">
                <a:latin typeface="Arial" pitchFamily="34" charset="0"/>
                <a:ea typeface="NtMotoyaKyotai" pitchFamily="18" charset="-128"/>
                <a:cs typeface="Arial" pitchFamily="34" charset="0"/>
              </a:rPr>
              <a:t>lòng</a:t>
            </a:r>
            <a:r>
              <a:rPr lang="en-US" altLang="ja-JP" sz="2000" i="1" dirty="0">
                <a:latin typeface="Arial" pitchFamily="34" charset="0"/>
                <a:ea typeface="NtMotoyaKyotai" pitchFamily="18" charset="-128"/>
                <a:cs typeface="Arial" pitchFamily="34" charset="0"/>
              </a:rPr>
              <a:t>)</a:t>
            </a:r>
            <a:endParaRPr lang="en-US" sz="2000" i="1" dirty="0">
              <a:latin typeface="Arial" pitchFamily="34" charset="0"/>
              <a:ea typeface="NtMotoyaKyotai" pitchFamily="18" charset="-128"/>
              <a:cs typeface="Arial" pitchFamily="34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 rot="620646">
            <a:off x="9753331" y="927922"/>
            <a:ext cx="2322513" cy="1927225"/>
          </a:xfrm>
          <a:prstGeom prst="wedgeRoundRectCallout">
            <a:avLst>
              <a:gd name="adj1" fmla="val -73880"/>
              <a:gd name="adj2" fmla="val -1061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800" dirty="0" err="1"/>
              <a:t>Đề</a:t>
            </a:r>
            <a:r>
              <a:rPr lang="en-US" sz="2800" dirty="0"/>
              <a:t> </a:t>
            </a:r>
            <a:r>
              <a:rPr lang="en-US" sz="2800" dirty="0" err="1"/>
              <a:t>nghị</a:t>
            </a:r>
            <a:r>
              <a:rPr lang="en-US" sz="2800" dirty="0"/>
              <a:t>, </a:t>
            </a:r>
            <a:r>
              <a:rPr lang="en-US" sz="2800" dirty="0" err="1"/>
              <a:t>mệnh</a:t>
            </a:r>
            <a:r>
              <a:rPr lang="en-US" sz="2800" dirty="0"/>
              <a:t> </a:t>
            </a:r>
            <a:r>
              <a:rPr lang="en-US" sz="2800" dirty="0" err="1"/>
              <a:t>lệnh</a:t>
            </a:r>
            <a:r>
              <a:rPr lang="en-US" sz="2800" dirty="0"/>
              <a:t> </a:t>
            </a:r>
            <a:r>
              <a:rPr lang="en-US" sz="2800" dirty="0" err="1"/>
              <a:t>lịch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endParaRPr lang="en-US" sz="2800" dirty="0"/>
          </a:p>
        </p:txBody>
      </p:sp>
      <p:sp>
        <p:nvSpPr>
          <p:cNvPr id="18" name="Rounded Rectangle 17"/>
          <p:cNvSpPr/>
          <p:nvPr/>
        </p:nvSpPr>
        <p:spPr>
          <a:xfrm>
            <a:off x="5727266" y="3003550"/>
            <a:ext cx="2667000" cy="658813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784666" y="4094163"/>
            <a:ext cx="2667000" cy="65881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784666" y="5313363"/>
            <a:ext cx="2667000" cy="65881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7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533400"/>
            <a:ext cx="9144000" cy="56388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6000" dirty="0" err="1" smtClean="0"/>
              <a:t>Hãy</a:t>
            </a:r>
            <a:r>
              <a:rPr lang="en-US" sz="6000" dirty="0" smtClean="0"/>
              <a:t> </a:t>
            </a:r>
            <a:r>
              <a:rPr lang="en-US" sz="6000" dirty="0" err="1" smtClean="0"/>
              <a:t>lấy</a:t>
            </a:r>
            <a:r>
              <a:rPr lang="en-US" sz="6000" dirty="0" smtClean="0"/>
              <a:t> </a:t>
            </a:r>
            <a:r>
              <a:rPr lang="en-US" sz="6000" dirty="0" err="1" smtClean="0"/>
              <a:t>cho</a:t>
            </a:r>
            <a:r>
              <a:rPr lang="en-US" sz="6000" dirty="0" smtClean="0"/>
              <a:t> </a:t>
            </a:r>
            <a:r>
              <a:rPr lang="en-US" sz="6000" dirty="0" err="1" smtClean="0"/>
              <a:t>tôi</a:t>
            </a:r>
            <a:r>
              <a:rPr lang="en-US" sz="6000" dirty="0" smtClean="0"/>
              <a:t> </a:t>
            </a:r>
            <a:r>
              <a:rPr lang="en-US" sz="6000" dirty="0" err="1" smtClean="0"/>
              <a:t>lọ</a:t>
            </a:r>
            <a:r>
              <a:rPr lang="en-US" sz="6000" dirty="0" smtClean="0"/>
              <a:t> </a:t>
            </a:r>
            <a:r>
              <a:rPr lang="en-US" sz="6000" dirty="0" err="1" smtClean="0"/>
              <a:t>muối</a:t>
            </a:r>
            <a:r>
              <a:rPr lang="en-US" sz="6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6000" dirty="0" err="1" smtClean="0"/>
              <a:t>Hãy</a:t>
            </a:r>
            <a:r>
              <a:rPr lang="en-US" sz="6000" dirty="0" smtClean="0"/>
              <a:t> </a:t>
            </a:r>
            <a:r>
              <a:rPr lang="en-US" sz="6000" dirty="0" err="1" smtClean="0"/>
              <a:t>viết</a:t>
            </a:r>
            <a:r>
              <a:rPr lang="en-US" sz="6000" dirty="0" smtClean="0"/>
              <a:t> </a:t>
            </a:r>
            <a:r>
              <a:rPr lang="en-US" sz="6000" dirty="0" err="1" smtClean="0"/>
              <a:t>tên</a:t>
            </a:r>
            <a:r>
              <a:rPr lang="en-US" sz="6000" dirty="0" smtClean="0"/>
              <a:t> </a:t>
            </a:r>
            <a:r>
              <a:rPr lang="en-US" sz="6000" dirty="0" err="1" smtClean="0"/>
              <a:t>vào</a:t>
            </a:r>
            <a:r>
              <a:rPr lang="en-US" sz="6000" dirty="0" smtClean="0"/>
              <a:t> </a:t>
            </a:r>
            <a:r>
              <a:rPr lang="en-US" sz="6000" dirty="0" err="1" smtClean="0"/>
              <a:t>đây</a:t>
            </a:r>
            <a:r>
              <a:rPr lang="en-US" sz="6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6000" dirty="0" err="1" smtClean="0"/>
              <a:t>Hãy</a:t>
            </a:r>
            <a:r>
              <a:rPr lang="en-US" sz="6000" dirty="0" smtClean="0"/>
              <a:t> </a:t>
            </a:r>
            <a:r>
              <a:rPr lang="en-US" sz="6000" dirty="0" err="1" smtClean="0"/>
              <a:t>để</a:t>
            </a:r>
            <a:r>
              <a:rPr lang="en-US" sz="6000" dirty="0" smtClean="0"/>
              <a:t> </a:t>
            </a:r>
            <a:r>
              <a:rPr lang="en-US" sz="6000" dirty="0" err="1" smtClean="0"/>
              <a:t>đĩa</a:t>
            </a:r>
            <a:r>
              <a:rPr lang="en-US" sz="6000" dirty="0" smtClean="0"/>
              <a:t> </a:t>
            </a:r>
            <a:r>
              <a:rPr lang="en-US" sz="6000" dirty="0" err="1" smtClean="0"/>
              <a:t>lên</a:t>
            </a:r>
            <a:r>
              <a:rPr lang="en-US" sz="6000" dirty="0" smtClean="0"/>
              <a:t> </a:t>
            </a:r>
            <a:r>
              <a:rPr lang="en-US" sz="6000" dirty="0" err="1" smtClean="0"/>
              <a:t>trên</a:t>
            </a:r>
            <a:r>
              <a:rPr lang="en-US" sz="6000" dirty="0" smtClean="0"/>
              <a:t> </a:t>
            </a:r>
            <a:r>
              <a:rPr lang="en-US" sz="6000" dirty="0" err="1" smtClean="0"/>
              <a:t>bàn</a:t>
            </a:r>
            <a:r>
              <a:rPr lang="en-US" sz="6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6000" dirty="0" err="1" smtClean="0"/>
              <a:t>Hãy</a:t>
            </a:r>
            <a:r>
              <a:rPr lang="en-US" sz="6000" dirty="0" smtClean="0"/>
              <a:t> </a:t>
            </a:r>
            <a:r>
              <a:rPr lang="en-US" sz="6000" dirty="0" err="1" smtClean="0"/>
              <a:t>cắt</a:t>
            </a:r>
            <a:r>
              <a:rPr lang="en-US" sz="6000" dirty="0" smtClean="0"/>
              <a:t> </a:t>
            </a:r>
            <a:r>
              <a:rPr lang="en-US" sz="6000" dirty="0" err="1" smtClean="0"/>
              <a:t>quả</a:t>
            </a:r>
            <a:r>
              <a:rPr lang="en-US" sz="6000" dirty="0" smtClean="0"/>
              <a:t> </a:t>
            </a:r>
            <a:r>
              <a:rPr lang="en-US" sz="6000" dirty="0" err="1" smtClean="0"/>
              <a:t>táo</a:t>
            </a:r>
            <a:r>
              <a:rPr lang="en-US" sz="6000" dirty="0" smtClean="0"/>
              <a:t> </a:t>
            </a:r>
            <a:r>
              <a:rPr lang="en-US" sz="6000" dirty="0" err="1" smtClean="0"/>
              <a:t>kia</a:t>
            </a:r>
            <a:r>
              <a:rPr lang="en-US" sz="6000" dirty="0" smtClean="0"/>
              <a:t> </a:t>
            </a:r>
            <a:r>
              <a:rPr lang="en-US" sz="6000" dirty="0" err="1" smtClean="0"/>
              <a:t>đi</a:t>
            </a:r>
            <a:r>
              <a:rPr lang="en-US" sz="6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6000" dirty="0" err="1" smtClean="0"/>
              <a:t>Hãy</a:t>
            </a:r>
            <a:r>
              <a:rPr lang="en-US" sz="6000" dirty="0" smtClean="0"/>
              <a:t> </a:t>
            </a:r>
            <a:r>
              <a:rPr lang="en-US" sz="6000" dirty="0" err="1" smtClean="0"/>
              <a:t>rửa</a:t>
            </a:r>
            <a:r>
              <a:rPr lang="en-US" sz="6000" dirty="0" smtClean="0"/>
              <a:t> </a:t>
            </a:r>
            <a:r>
              <a:rPr lang="en-US" sz="6000" dirty="0" err="1" smtClean="0"/>
              <a:t>hoa</a:t>
            </a:r>
            <a:r>
              <a:rPr lang="en-US" sz="6000" dirty="0" smtClean="0"/>
              <a:t> </a:t>
            </a:r>
            <a:r>
              <a:rPr lang="en-US" sz="6000" dirty="0" err="1" smtClean="0"/>
              <a:t>quả</a:t>
            </a:r>
            <a:endParaRPr lang="en-US" sz="6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6000" dirty="0" err="1" smtClean="0"/>
              <a:t>Hãy</a:t>
            </a:r>
            <a:r>
              <a:rPr lang="en-US" sz="6000" dirty="0" smtClean="0"/>
              <a:t> </a:t>
            </a:r>
            <a:r>
              <a:rPr lang="en-US" sz="6000" dirty="0" err="1" smtClean="0"/>
              <a:t>sử</a:t>
            </a:r>
            <a:r>
              <a:rPr lang="en-US" sz="6000" dirty="0" smtClean="0"/>
              <a:t> </a:t>
            </a:r>
            <a:r>
              <a:rPr lang="en-US" sz="6000" dirty="0" err="1" smtClean="0"/>
              <a:t>dụng</a:t>
            </a:r>
            <a:r>
              <a:rPr lang="en-US" sz="6000" dirty="0" smtClean="0"/>
              <a:t> </a:t>
            </a:r>
            <a:r>
              <a:rPr lang="en-US" sz="6000" dirty="0" err="1" smtClean="0"/>
              <a:t>lò</a:t>
            </a:r>
            <a:r>
              <a:rPr lang="en-US" sz="6000" dirty="0" smtClean="0"/>
              <a:t> vi </a:t>
            </a:r>
            <a:r>
              <a:rPr lang="en-US" sz="6000" dirty="0" err="1" smtClean="0"/>
              <a:t>sóng</a:t>
            </a:r>
            <a:endParaRPr lang="en-US" sz="6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6629" y="867320"/>
            <a:ext cx="6324600" cy="769441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perspectiveContrastingRightFacing"/>
            <a:lightRig rig="threePt" dir="t"/>
          </a:scene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4400" b="1" dirty="0">
                <a:latin typeface="NtMotoyaKyotai" pitchFamily="18" charset="-128"/>
                <a:ea typeface="NtMotoyaKyotai" pitchFamily="18" charset="-128"/>
              </a:rPr>
              <a:t>～は　～が　あります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　　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0412" y="2032817"/>
            <a:ext cx="7696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ちちは　日本のカメラが　あります。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65212" y="2871017"/>
            <a:ext cx="7086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わたしは　お金が　ありません。</a:t>
            </a:r>
            <a:endParaRPr lang="en-US" altLang="en-US" sz="36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6018212" y="3857896"/>
            <a:ext cx="5486400" cy="769441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perspectiveHeroicExtremeLeftFacing"/>
            <a:lightRig rig="threePt" dir="t"/>
          </a:scene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4400" b="1">
                <a:latin typeface="NtMotoyaKyotai" pitchFamily="18" charset="-128"/>
                <a:ea typeface="NtMotoyaKyotai" pitchFamily="18" charset="-128"/>
              </a:rPr>
              <a:t>～は　～が　います</a:t>
            </a:r>
            <a:r>
              <a:rPr lang="ja-JP" altLang="en-US" sz="3600">
                <a:latin typeface="NtMotoyaKyotai" pitchFamily="18" charset="-128"/>
                <a:ea typeface="NtMotoyaKyotai" pitchFamily="18" charset="-128"/>
              </a:rPr>
              <a:t>　　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13012" y="5080817"/>
            <a:ext cx="7924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</a:pP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わたしは　　　　　　が　</a:t>
            </a:r>
            <a:endParaRPr lang="en-US" alt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148268" y="5838848"/>
            <a:ext cx="6324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</a:pP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あには　　　　　　　　　     が　</a:t>
            </a:r>
            <a:endParaRPr lang="en-US" alt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481023" y="5844429"/>
            <a:ext cx="4114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日本人のともだち</a:t>
            </a:r>
            <a:endParaRPr lang="en-US" altLang="en-US" sz="36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609012" y="5842817"/>
            <a:ext cx="1828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います。</a:t>
            </a:r>
            <a:endParaRPr lang="en-US" altLang="en-US" sz="36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387072" y="5096381"/>
            <a:ext cx="213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こいびと</a:t>
            </a:r>
            <a:endParaRPr lang="en-US" altLang="en-US" sz="36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7694612" y="5080817"/>
            <a:ext cx="213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いません。</a:t>
            </a:r>
            <a:endParaRPr lang="en-US" altLang="en-US" sz="36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741612" y="2109017"/>
            <a:ext cx="26670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427412" y="2947217"/>
            <a:ext cx="9906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8609012" y="5779317"/>
            <a:ext cx="15240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7694612" y="5004617"/>
            <a:ext cx="19812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1" name="Oval Callout 20"/>
          <p:cNvSpPr/>
          <p:nvPr/>
        </p:nvSpPr>
        <p:spPr>
          <a:xfrm rot="284145">
            <a:off x="5685429" y="265161"/>
            <a:ext cx="2895600" cy="1066800"/>
          </a:xfrm>
          <a:prstGeom prst="wedgeEllipseCallout">
            <a:avLst>
              <a:gd name="adj1" fmla="val -75134"/>
              <a:gd name="adj2" fmla="val 1726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Dùng</a:t>
            </a:r>
            <a:r>
              <a:rPr lang="en-US" i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cho</a:t>
            </a:r>
            <a:r>
              <a:rPr lang="en-US" i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đồ</a:t>
            </a:r>
            <a:r>
              <a:rPr lang="en-US" i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vật</a:t>
            </a:r>
            <a:endParaRPr lang="en-US" i="1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2" name="Oval Callout 21"/>
          <p:cNvSpPr/>
          <p:nvPr/>
        </p:nvSpPr>
        <p:spPr>
          <a:xfrm rot="21262951">
            <a:off x="3579812" y="4086496"/>
            <a:ext cx="2895600" cy="1066800"/>
          </a:xfrm>
          <a:prstGeom prst="wedgeEllipseCallout">
            <a:avLst>
              <a:gd name="adj1" fmla="val 64900"/>
              <a:gd name="adj2" fmla="val -4301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Dùng</a:t>
            </a:r>
            <a:r>
              <a:rPr lang="en-US" i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cho</a:t>
            </a:r>
            <a:r>
              <a:rPr lang="en-US" i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người</a:t>
            </a:r>
            <a:r>
              <a:rPr lang="en-US" i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và</a:t>
            </a:r>
            <a:r>
              <a:rPr lang="en-US" i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động</a:t>
            </a:r>
            <a:r>
              <a:rPr lang="en-US" i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vật</a:t>
            </a:r>
            <a:endParaRPr lang="en-US" i="1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3" name="Flowchart: Punched Tape 22"/>
          <p:cNvSpPr/>
          <p:nvPr/>
        </p:nvSpPr>
        <p:spPr>
          <a:xfrm rot="300565">
            <a:off x="8534205" y="-77603"/>
            <a:ext cx="3526701" cy="1559137"/>
          </a:xfrm>
          <a:prstGeom prst="flowChartPunchedTap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あります</a:t>
            </a:r>
            <a:endParaRPr lang="en-US" altLang="ja-JP" sz="32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  <a:p>
            <a:pPr algn="ctr"/>
            <a:r>
              <a:rPr lang="en-US" sz="32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“</a:t>
            </a:r>
            <a:r>
              <a:rPr lang="en-US" sz="3200" dirty="0" err="1">
                <a:latin typeface="HGMaruGothicMPRO" panose="020F0609000000000000" pitchFamily="49" charset="-128"/>
                <a:ea typeface="HGMaruGothicMPRO" panose="020F0609000000000000" pitchFamily="49" charset="-128"/>
              </a:rPr>
              <a:t>Có</a:t>
            </a:r>
            <a:r>
              <a:rPr lang="en-US" sz="32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 / </a:t>
            </a:r>
            <a:r>
              <a:rPr lang="en-US" sz="3200" dirty="0" err="1">
                <a:latin typeface="HGMaruGothicMPRO" panose="020F0609000000000000" pitchFamily="49" charset="-128"/>
                <a:ea typeface="HGMaruGothicMPRO" panose="020F0609000000000000" pitchFamily="49" charset="-128"/>
              </a:rPr>
              <a:t>Sở</a:t>
            </a:r>
            <a:r>
              <a:rPr lang="en-US" sz="32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 </a:t>
            </a:r>
            <a:r>
              <a:rPr lang="en-US" sz="3200" dirty="0" err="1">
                <a:latin typeface="HGMaruGothicMPRO" panose="020F0609000000000000" pitchFamily="49" charset="-128"/>
                <a:ea typeface="HGMaruGothicMPRO" panose="020F0609000000000000" pitchFamily="49" charset="-128"/>
              </a:rPr>
              <a:t>hữu</a:t>
            </a:r>
            <a:r>
              <a:rPr lang="en-US" sz="32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50"/>
                            </p:stCondLst>
                            <p:childTnLst>
                              <p:par>
                                <p:cTn id="4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0957">
            <a:off x="10103201" y="98389"/>
            <a:ext cx="1882228" cy="1252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23438">
            <a:off x="327269" y="496017"/>
            <a:ext cx="2333625" cy="19621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04791">
            <a:off x="9214897" y="2207838"/>
            <a:ext cx="2600325" cy="1752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46095">
            <a:off x="8558527" y="4642181"/>
            <a:ext cx="2390775" cy="190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2761151" y="1130982"/>
            <a:ext cx="4476261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映画を　見ます。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19338" y="2838190"/>
            <a:ext cx="4495801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音楽を　聞きます。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87985" y="4886794"/>
            <a:ext cx="4495801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テニスを　します。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Flowchart: Punched Tape 8"/>
          <p:cNvSpPr/>
          <p:nvPr/>
        </p:nvSpPr>
        <p:spPr>
          <a:xfrm rot="21285276">
            <a:off x="183451" y="2659388"/>
            <a:ext cx="1905000" cy="801286"/>
          </a:xfrm>
          <a:prstGeom prst="flowChartPunchedTap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haparral Pro" panose="02060503040505020203" pitchFamily="18" charset="0"/>
              </a:rPr>
              <a:t>RỦ RÊ</a:t>
            </a:r>
          </a:p>
        </p:txBody>
      </p:sp>
      <p:sp>
        <p:nvSpPr>
          <p:cNvPr id="10" name="Flowchart: Punched Tape 9"/>
          <p:cNvSpPr/>
          <p:nvPr/>
        </p:nvSpPr>
        <p:spPr>
          <a:xfrm rot="21285276">
            <a:off x="291202" y="3411381"/>
            <a:ext cx="1905000" cy="801286"/>
          </a:xfrm>
          <a:prstGeom prst="flowChartPunchedTap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haparral Pro" panose="02060503040505020203" pitchFamily="18" charset="0"/>
              </a:rPr>
              <a:t>HÔ HÀO</a:t>
            </a:r>
          </a:p>
        </p:txBody>
      </p:sp>
      <p:sp>
        <p:nvSpPr>
          <p:cNvPr id="11" name="Flowchart: Punched Tape 10"/>
          <p:cNvSpPr/>
          <p:nvPr/>
        </p:nvSpPr>
        <p:spPr>
          <a:xfrm rot="21285276">
            <a:off x="377976" y="4134665"/>
            <a:ext cx="2404999" cy="801286"/>
          </a:xfrm>
          <a:prstGeom prst="flowChartPunchedTap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haparral Pro" panose="02060503040505020203" pitchFamily="18" charset="0"/>
              </a:rPr>
              <a:t>ĐI ĐỂ…</a:t>
            </a:r>
          </a:p>
        </p:txBody>
      </p:sp>
      <p:sp>
        <p:nvSpPr>
          <p:cNvPr id="12" name="Flowchart: Punched Tape 11"/>
          <p:cNvSpPr/>
          <p:nvPr/>
        </p:nvSpPr>
        <p:spPr>
          <a:xfrm rot="21285276">
            <a:off x="469014" y="4842587"/>
            <a:ext cx="2496830" cy="801286"/>
          </a:xfrm>
          <a:prstGeom prst="flowChartPunchedTap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haparral Pro" panose="02060503040505020203" pitchFamily="18" charset="0"/>
              </a:rPr>
              <a:t>MỆNH LỆNH</a:t>
            </a:r>
          </a:p>
        </p:txBody>
      </p:sp>
      <p:sp>
        <p:nvSpPr>
          <p:cNvPr id="13" name="Flowchart: Punched Tape 12"/>
          <p:cNvSpPr/>
          <p:nvPr/>
        </p:nvSpPr>
        <p:spPr>
          <a:xfrm rot="21285276">
            <a:off x="542406" y="5547567"/>
            <a:ext cx="2946474" cy="801286"/>
          </a:xfrm>
          <a:prstGeom prst="flowChartPunchedTap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haparral Pro" panose="02060503040505020203" pitchFamily="18" charset="0"/>
              </a:rPr>
              <a:t>To be continued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37351" y="724657"/>
            <a:ext cx="37904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えいが　　　　　み</a:t>
            </a:r>
            <a:endParaRPr lang="en-US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597677" y="2461964"/>
            <a:ext cx="37904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おんがく　　　　き</a:t>
            </a:r>
            <a:endParaRPr lang="en-US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88106" y="1130982"/>
            <a:ext cx="3048274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見ませんか。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30245" y="2829069"/>
            <a:ext cx="355359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聞きませんか。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59585" y="4889981"/>
            <a:ext cx="355359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しませんか。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77142" y="1127795"/>
            <a:ext cx="3048274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見ましょう。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19281" y="2825882"/>
            <a:ext cx="355359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聞きましょう。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48621" y="4886794"/>
            <a:ext cx="355359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しましょう。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60575" y="1134169"/>
            <a:ext cx="409109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見に　行きます。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02713" y="2832256"/>
            <a:ext cx="4677999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聞きに　行きます。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32053" y="4893168"/>
            <a:ext cx="4267411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しに　行きます。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79726" y="1134169"/>
            <a:ext cx="409109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見てください。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21864" y="2832256"/>
            <a:ext cx="4677999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聞いてください。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51204" y="4893168"/>
            <a:ext cx="4267411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してください。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800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2284412" y="2165350"/>
            <a:ext cx="55848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i="1" dirty="0" err="1">
                <a:solidFill>
                  <a:srgbClr val="FFFF00"/>
                </a:solidFill>
                <a:latin typeface="Arial" panose="020B0604020202020204" pitchFamily="34" charset="0"/>
              </a:rPr>
              <a:t>Hãy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nói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chuyện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bằng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tiếng</a:t>
            </a:r>
            <a:r>
              <a:rPr lang="en-US" sz="2000" i="1" dirty="0">
                <a:latin typeface="Arial" panose="020B0604020202020204" pitchFamily="34" charset="0"/>
              </a:rPr>
              <a:t> Nhật </a:t>
            </a:r>
            <a:r>
              <a:rPr lang="en-US" sz="2000" i="1" dirty="0" err="1">
                <a:latin typeface="Arial" panose="020B0604020202020204" pitchFamily="34" charset="0"/>
              </a:rPr>
              <a:t>hàng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ngày</a:t>
            </a:r>
            <a:r>
              <a:rPr lang="en-US" sz="2000" i="1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4412" y="1600200"/>
            <a:ext cx="823843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ja-JP" altLang="en-US" sz="3600" b="1" dirty="0">
                <a:latin typeface="NtMotoyaKyotai" pitchFamily="18" charset="-128"/>
                <a:ea typeface="NtMotoyaKyotai" pitchFamily="18" charset="-128"/>
              </a:rPr>
              <a:t>毎日　日本語で　話して　ください。</a:t>
            </a:r>
            <a:endParaRPr lang="en-US" sz="3600" b="1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2284412" y="4248090"/>
            <a:ext cx="7947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i="1" dirty="0" err="1">
                <a:latin typeface="Arial" panose="020B0604020202020204" pitchFamily="34" charset="0"/>
              </a:rPr>
              <a:t>Ngày</a:t>
            </a:r>
            <a:r>
              <a:rPr lang="en-US" sz="2000" i="1" dirty="0">
                <a:latin typeface="Arial" panose="020B0604020202020204" pitchFamily="34" charset="0"/>
              </a:rPr>
              <a:t> mai </a:t>
            </a:r>
            <a:r>
              <a:rPr lang="en-US" sz="2000" i="1" dirty="0" err="1">
                <a:solidFill>
                  <a:srgbClr val="FFFF00"/>
                </a:solidFill>
                <a:latin typeface="Arial" panose="020B0604020202020204" pitchFamily="34" charset="0"/>
              </a:rPr>
              <a:t>hãy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gửi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cho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Mr.Tanaka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cái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áo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choàng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mới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này</a:t>
            </a:r>
            <a:r>
              <a:rPr lang="en-US" sz="2000" i="1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4412" y="3008252"/>
            <a:ext cx="94488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ja-JP" altLang="en-US" sz="3600" b="1" dirty="0">
                <a:latin typeface="NtMotoyaKyotai" pitchFamily="18" charset="-128"/>
                <a:ea typeface="NtMotoyaKyotai" pitchFamily="18" charset="-128"/>
              </a:rPr>
              <a:t>明日　田中さんに　この新しいコートを　</a:t>
            </a:r>
            <a:endParaRPr lang="en-US" altLang="ja-JP" sz="3600" b="1" dirty="0">
              <a:latin typeface="NtMotoyaKyotai" pitchFamily="18" charset="-128"/>
              <a:ea typeface="NtMotoyaKyotai" pitchFamily="18" charset="-128"/>
            </a:endParaRPr>
          </a:p>
          <a:p>
            <a:pPr algn="ctr" eaLnBrk="1" hangingPunct="1">
              <a:defRPr/>
            </a:pPr>
            <a:r>
              <a:rPr lang="ja-JP" altLang="en-US" sz="3600" b="1" dirty="0">
                <a:latin typeface="NtMotoyaKyotai" pitchFamily="18" charset="-128"/>
                <a:ea typeface="NtMotoyaKyotai" pitchFamily="18" charset="-128"/>
              </a:rPr>
              <a:t>おくって　ください。</a:t>
            </a:r>
            <a:endParaRPr lang="en-US" sz="3600" b="1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2284412" y="6305490"/>
            <a:ext cx="8328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i="1" dirty="0" err="1">
                <a:solidFill>
                  <a:srgbClr val="FFFF00"/>
                </a:solidFill>
                <a:latin typeface="Arial" panose="020B0604020202020204" pitchFamily="34" charset="0"/>
              </a:rPr>
              <a:t>Hãy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chờ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tôi</a:t>
            </a:r>
            <a:r>
              <a:rPr lang="en-US" sz="2000" i="1" dirty="0">
                <a:latin typeface="Arial" panose="020B0604020202020204" pitchFamily="34" charset="0"/>
              </a:rPr>
              <a:t> ở </a:t>
            </a:r>
            <a:r>
              <a:rPr lang="en-US" sz="2000" i="1" dirty="0" err="1">
                <a:latin typeface="Arial" panose="020B0604020202020204" pitchFamily="34" charset="0"/>
              </a:rPr>
              <a:t>bên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quán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giải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khát</a:t>
            </a:r>
            <a:r>
              <a:rPr lang="en-US" sz="2000" i="1" dirty="0">
                <a:latin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</a:rPr>
              <a:t>khoảng</a:t>
            </a:r>
            <a:r>
              <a:rPr lang="en-US" sz="2000" i="1" dirty="0">
                <a:latin typeface="Arial" panose="020B0604020202020204" pitchFamily="34" charset="0"/>
              </a:rPr>
              <a:t> 30’.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4412" y="5065652"/>
            <a:ext cx="94488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ja-JP" altLang="en-US" sz="3600" b="1" dirty="0">
                <a:latin typeface="NtMotoyaKyotai" pitchFamily="18" charset="-128"/>
                <a:ea typeface="NtMotoyaKyotai" pitchFamily="18" charset="-128"/>
              </a:rPr>
              <a:t>（わたしを）きっさてんで　３０分ぐらい　</a:t>
            </a:r>
            <a:endParaRPr lang="en-US" altLang="ja-JP" sz="3600" b="1" dirty="0">
              <a:latin typeface="NtMotoyaKyotai" pitchFamily="18" charset="-128"/>
              <a:ea typeface="NtMotoyaKyotai" pitchFamily="18" charset="-128"/>
            </a:endParaRPr>
          </a:p>
          <a:p>
            <a:pPr algn="ctr" eaLnBrk="1" hangingPunct="1">
              <a:defRPr/>
            </a:pPr>
            <a:r>
              <a:rPr lang="ja-JP" altLang="en-US" sz="3600" b="1" dirty="0">
                <a:latin typeface="NtMotoyaKyotai" pitchFamily="18" charset="-128"/>
                <a:ea typeface="NtMotoyaKyotai" pitchFamily="18" charset="-128"/>
              </a:rPr>
              <a:t>まって　ください。</a:t>
            </a:r>
            <a:endParaRPr lang="en-US" sz="3600" b="1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 rot="21363580">
            <a:off x="152818" y="252724"/>
            <a:ext cx="2953340" cy="762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ja-JP" sz="44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Especial Kay" pitchFamily="2" charset="0"/>
              </a:rPr>
              <a:t>PRACTICE</a:t>
            </a:r>
            <a:endParaRPr lang="en-US" sz="4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Especial K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6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  <p:bldP spid="6" grpId="0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676400"/>
            <a:ext cx="9144000" cy="4495800"/>
          </a:xfrm>
        </p:spPr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: V</a:t>
            </a:r>
            <a:r>
              <a:rPr lang="ja-JP" altLang="en-US" dirty="0" smtClean="0"/>
              <a:t>ます→　</a:t>
            </a:r>
            <a:r>
              <a:rPr lang="en-US" altLang="ja-JP" dirty="0" smtClean="0"/>
              <a:t>V</a:t>
            </a:r>
            <a:r>
              <a:rPr lang="ja-JP" altLang="en-US" u="sng" dirty="0" smtClean="0"/>
              <a:t>ます</a:t>
            </a:r>
            <a:r>
              <a:rPr lang="ja-JP" altLang="en-US" dirty="0" smtClean="0"/>
              <a:t>＋かた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động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từ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bỏ</a:t>
            </a:r>
            <a:r>
              <a:rPr lang="ja-JP" altLang="en-US" dirty="0"/>
              <a:t>ま</a:t>
            </a:r>
            <a:r>
              <a:rPr lang="ja-JP" altLang="en-US" dirty="0" smtClean="0"/>
              <a:t>す</a:t>
            </a:r>
            <a:r>
              <a:rPr lang="en-US" altLang="ja-JP" dirty="0" smtClean="0"/>
              <a:t>+</a:t>
            </a:r>
            <a:r>
              <a:rPr lang="ja-JP" altLang="en-US" dirty="0"/>
              <a:t>か</a:t>
            </a:r>
            <a:r>
              <a:rPr lang="ja-JP" altLang="en-US" dirty="0" smtClean="0"/>
              <a:t>た</a:t>
            </a:r>
            <a:r>
              <a:rPr lang="en-US" altLang="ja-JP" dirty="0" smtClean="0"/>
              <a:t>)</a:t>
            </a:r>
          </a:p>
          <a:p>
            <a:r>
              <a:rPr lang="ja-JP" altLang="en-US" dirty="0"/>
              <a:t>つくりま</a:t>
            </a:r>
            <a:r>
              <a:rPr lang="ja-JP" altLang="en-US" dirty="0" smtClean="0"/>
              <a:t>す→　つきりかた 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cách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làm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cách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nấu</a:t>
            </a:r>
            <a:r>
              <a:rPr lang="en-US" altLang="ja-JP" dirty="0" smtClean="0"/>
              <a:t>)</a:t>
            </a:r>
          </a:p>
          <a:p>
            <a:r>
              <a:rPr lang="ja-JP" altLang="en-US" dirty="0"/>
              <a:t>カレ</a:t>
            </a:r>
            <a:r>
              <a:rPr lang="ja-JP" altLang="en-US" dirty="0" smtClean="0"/>
              <a:t>ーの　つくりかた 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cách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nấu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món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cà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ri</a:t>
            </a:r>
            <a:r>
              <a:rPr lang="en-US" altLang="ja-JP" dirty="0" smtClean="0"/>
              <a:t>)</a:t>
            </a:r>
          </a:p>
          <a:p>
            <a:r>
              <a:rPr lang="ja-JP" altLang="en-US" dirty="0"/>
              <a:t>かきま</a:t>
            </a:r>
            <a:r>
              <a:rPr lang="ja-JP" altLang="en-US" dirty="0" smtClean="0"/>
              <a:t>す→　かきかた 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cách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viết</a:t>
            </a:r>
            <a:r>
              <a:rPr lang="en-US" altLang="ja-JP" dirty="0" smtClean="0"/>
              <a:t>)</a:t>
            </a:r>
          </a:p>
          <a:p>
            <a:r>
              <a:rPr lang="ja-JP" altLang="en-US" dirty="0"/>
              <a:t>カレ</a:t>
            </a:r>
            <a:r>
              <a:rPr lang="ja-JP" altLang="en-US" dirty="0" smtClean="0"/>
              <a:t>ーの　つくりかたを　教えてください。</a:t>
            </a:r>
            <a:endParaRPr lang="en-US" altLang="ja-JP" dirty="0" smtClean="0"/>
          </a:p>
          <a:p>
            <a:r>
              <a:rPr lang="ja-JP" altLang="en-US" dirty="0" smtClean="0"/>
              <a:t>電子レンジの　つかいかたが　わかりませんから、おしえてください。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2896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3212" y="1550234"/>
            <a:ext cx="4343400" cy="38100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38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V</a:t>
            </a:r>
            <a:r>
              <a:rPr lang="ja-JP" altLang="en-US" sz="88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ます</a:t>
            </a:r>
            <a:endParaRPr lang="en-US" sz="88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256212" y="864434"/>
            <a:ext cx="6781800" cy="1143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48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V</a:t>
            </a:r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ました／ません／ましょう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56212" y="2200432"/>
            <a:ext cx="6781800" cy="1143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48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V</a:t>
            </a:r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ます＋に　行きます／来ます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56212" y="3530809"/>
            <a:ext cx="6781800" cy="1143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48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V</a:t>
            </a:r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ます＋たいです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56212" y="4896163"/>
            <a:ext cx="6781800" cy="11430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48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V</a:t>
            </a:r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ます＋方（かた）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7" name="Multiply 6"/>
          <p:cNvSpPr/>
          <p:nvPr/>
        </p:nvSpPr>
        <p:spPr>
          <a:xfrm>
            <a:off x="5865812" y="2132977"/>
            <a:ext cx="838200" cy="1434058"/>
          </a:xfrm>
          <a:prstGeom prst="mathMultiply">
            <a:avLst>
              <a:gd name="adj1" fmla="val 12790"/>
            </a:avLst>
          </a:prstGeom>
          <a:solidFill>
            <a:srgbClr val="FF0000"/>
          </a:solidFill>
          <a:ln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5886709" y="3467102"/>
            <a:ext cx="838200" cy="1434058"/>
          </a:xfrm>
          <a:prstGeom prst="mathMultiply">
            <a:avLst>
              <a:gd name="adj1" fmla="val 12790"/>
            </a:avLst>
          </a:prstGeom>
          <a:solidFill>
            <a:srgbClr val="FF0000"/>
          </a:solidFill>
          <a:ln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5886709" y="4814342"/>
            <a:ext cx="838200" cy="1434058"/>
          </a:xfrm>
          <a:prstGeom prst="mathMultiply">
            <a:avLst>
              <a:gd name="adj1" fmla="val 12790"/>
            </a:avLst>
          </a:prstGeom>
          <a:solidFill>
            <a:srgbClr val="FF0000"/>
          </a:solidFill>
          <a:ln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1016069">
            <a:off x="1237469" y="5176538"/>
            <a:ext cx="4037353" cy="1143000"/>
          </a:xfrm>
          <a:prstGeom prst="righ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Tạo DANH TỪ </a:t>
            </a:r>
            <a:r>
              <a:rPr lang="en-US" sz="2000" dirty="0" err="1"/>
              <a:t>từ</a:t>
            </a:r>
            <a:r>
              <a:rPr lang="en-US" sz="2000" dirty="0"/>
              <a:t> ĐỘNG TỪ</a:t>
            </a:r>
          </a:p>
        </p:txBody>
      </p:sp>
      <p:cxnSp>
        <p:nvCxnSpPr>
          <p:cNvPr id="12" name="Straight Arrow Connector 11"/>
          <p:cNvCxnSpPr>
            <a:stCxn id="2" idx="3"/>
            <a:endCxn id="3" idx="1"/>
          </p:cNvCxnSpPr>
          <p:nvPr/>
        </p:nvCxnSpPr>
        <p:spPr>
          <a:xfrm flipV="1">
            <a:off x="4646612" y="1435934"/>
            <a:ext cx="609600" cy="201930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" idx="3"/>
            <a:endCxn id="4" idx="1"/>
          </p:cNvCxnSpPr>
          <p:nvPr/>
        </p:nvCxnSpPr>
        <p:spPr>
          <a:xfrm flipV="1">
            <a:off x="4646612" y="2771932"/>
            <a:ext cx="609600" cy="683302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3"/>
            <a:endCxn id="5" idx="1"/>
          </p:cNvCxnSpPr>
          <p:nvPr/>
        </p:nvCxnSpPr>
        <p:spPr>
          <a:xfrm>
            <a:off x="4646612" y="3455234"/>
            <a:ext cx="609600" cy="647075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3"/>
            <a:endCxn id="6" idx="1"/>
          </p:cNvCxnSpPr>
          <p:nvPr/>
        </p:nvCxnSpPr>
        <p:spPr>
          <a:xfrm>
            <a:off x="4646612" y="3455234"/>
            <a:ext cx="609600" cy="2012429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unched Tape 18"/>
          <p:cNvSpPr/>
          <p:nvPr/>
        </p:nvSpPr>
        <p:spPr>
          <a:xfrm rot="21301085">
            <a:off x="9668584" y="5048563"/>
            <a:ext cx="1752600" cy="838200"/>
          </a:xfrm>
          <a:prstGeom prst="flowChartPunchedTap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CÁCH…</a:t>
            </a:r>
          </a:p>
        </p:txBody>
      </p:sp>
    </p:spTree>
    <p:extLst>
      <p:ext uri="{BB962C8B-B14F-4D97-AF65-F5344CB8AC3E}">
        <p14:creationId xmlns:p14="http://schemas.microsoft.com/office/powerpoint/2010/main" val="285071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7237412" y="1905000"/>
            <a:ext cx="3200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分かります。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4646612" y="1905000"/>
            <a:ext cx="1676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英語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4265612" y="3040063"/>
            <a:ext cx="24384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中国語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2" name="TextBox 6"/>
          <p:cNvSpPr txBox="1">
            <a:spLocks noChangeArrowheads="1"/>
          </p:cNvSpPr>
          <p:nvPr/>
        </p:nvSpPr>
        <p:spPr bwMode="auto">
          <a:xfrm>
            <a:off x="3884612" y="4267200"/>
            <a:ext cx="23622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日本語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4418012" y="5707063"/>
            <a:ext cx="20574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漢字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4" name="TextBox 10"/>
          <p:cNvSpPr txBox="1">
            <a:spLocks noChangeArrowheads="1"/>
          </p:cNvSpPr>
          <p:nvPr/>
        </p:nvSpPr>
        <p:spPr bwMode="auto">
          <a:xfrm>
            <a:off x="4356100" y="5457825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2400">
                <a:latin typeface="NtMotoyaKyotai" panose="02020200000000000000" pitchFamily="18" charset="-128"/>
                <a:ea typeface="NtMotoyaKyotai" panose="02020200000000000000" pitchFamily="18" charset="-128"/>
              </a:rPr>
              <a:t>かんじ</a:t>
            </a:r>
            <a:endParaRPr lang="en-US" sz="105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5" name="TextBox 6"/>
          <p:cNvSpPr txBox="1">
            <a:spLocks noChangeArrowheads="1"/>
          </p:cNvSpPr>
          <p:nvPr/>
        </p:nvSpPr>
        <p:spPr bwMode="auto">
          <a:xfrm>
            <a:off x="2055812" y="1905000"/>
            <a:ext cx="25908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わたしは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6" name="TextBox 6"/>
          <p:cNvSpPr txBox="1">
            <a:spLocks noChangeArrowheads="1"/>
          </p:cNvSpPr>
          <p:nvPr/>
        </p:nvSpPr>
        <p:spPr bwMode="auto">
          <a:xfrm>
            <a:off x="941387" y="3040063"/>
            <a:ext cx="3248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こいびとは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7" name="TextBox 6"/>
          <p:cNvSpPr txBox="1">
            <a:spLocks noChangeArrowheads="1"/>
          </p:cNvSpPr>
          <p:nvPr/>
        </p:nvSpPr>
        <p:spPr bwMode="auto">
          <a:xfrm>
            <a:off x="1903412" y="4267200"/>
            <a:ext cx="2438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 sz="44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B</a:t>
            </a:r>
            <a:r>
              <a:rPr lang="ja-JP" altLang="en-US" sz="44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さんは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8" name="TextBox 6"/>
          <p:cNvSpPr txBox="1">
            <a:spLocks noChangeArrowheads="1"/>
          </p:cNvSpPr>
          <p:nvPr/>
        </p:nvSpPr>
        <p:spPr bwMode="auto">
          <a:xfrm>
            <a:off x="2055812" y="5707063"/>
            <a:ext cx="25146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あなたは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9" name="TextBox 6"/>
          <p:cNvSpPr txBox="1">
            <a:spLocks noChangeArrowheads="1"/>
          </p:cNvSpPr>
          <p:nvPr/>
        </p:nvSpPr>
        <p:spPr bwMode="auto">
          <a:xfrm>
            <a:off x="6932612" y="3040063"/>
            <a:ext cx="39624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分かります。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0" name="TextBox 6"/>
          <p:cNvSpPr txBox="1">
            <a:spLocks noChangeArrowheads="1"/>
          </p:cNvSpPr>
          <p:nvPr/>
        </p:nvSpPr>
        <p:spPr bwMode="auto">
          <a:xfrm>
            <a:off x="7237412" y="5707063"/>
            <a:ext cx="36576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分かりますか。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1" name="TextBox 6"/>
          <p:cNvSpPr txBox="1">
            <a:spLocks noChangeArrowheads="1"/>
          </p:cNvSpPr>
          <p:nvPr/>
        </p:nvSpPr>
        <p:spPr bwMode="auto">
          <a:xfrm>
            <a:off x="6780212" y="4267200"/>
            <a:ext cx="3657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分かりません。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2" name="Oval Callout 31"/>
          <p:cNvSpPr/>
          <p:nvPr/>
        </p:nvSpPr>
        <p:spPr>
          <a:xfrm>
            <a:off x="8852255" y="1181100"/>
            <a:ext cx="1447800" cy="762000"/>
          </a:xfrm>
          <a:prstGeom prst="wedgeEllipseCallout">
            <a:avLst>
              <a:gd name="adj1" fmla="val -66948"/>
              <a:gd name="adj2" fmla="val 8154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Hiểu, biết</a:t>
            </a:r>
          </a:p>
        </p:txBody>
      </p:sp>
      <p:sp>
        <p:nvSpPr>
          <p:cNvPr id="33" name="Oval Callout 32"/>
          <p:cNvSpPr/>
          <p:nvPr/>
        </p:nvSpPr>
        <p:spPr>
          <a:xfrm>
            <a:off x="10171112" y="3674896"/>
            <a:ext cx="1447800" cy="762000"/>
          </a:xfrm>
          <a:prstGeom prst="wedgeEllipseCallout">
            <a:avLst>
              <a:gd name="adj1" fmla="val -118678"/>
              <a:gd name="adj2" fmla="val 5430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Không hiểu</a:t>
            </a:r>
          </a:p>
        </p:txBody>
      </p:sp>
      <p:sp>
        <p:nvSpPr>
          <p:cNvPr id="34" name="Oval Callout 33"/>
          <p:cNvSpPr/>
          <p:nvPr/>
        </p:nvSpPr>
        <p:spPr>
          <a:xfrm>
            <a:off x="10509650" y="5267596"/>
            <a:ext cx="1447800" cy="762000"/>
          </a:xfrm>
          <a:prstGeom prst="wedgeEllipseCallout">
            <a:avLst>
              <a:gd name="adj1" fmla="val -169304"/>
              <a:gd name="adj2" fmla="val 3126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Có hiểu không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6170612" y="1905000"/>
            <a:ext cx="990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が　　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6170612" y="3040063"/>
            <a:ext cx="9906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が　　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5789612" y="4267200"/>
            <a:ext cx="990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が　　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6246812" y="5707063"/>
            <a:ext cx="9906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4400">
                <a:latin typeface="NtMotoyaKyotai" panose="02020200000000000000" pitchFamily="18" charset="-128"/>
                <a:ea typeface="NtMotoyaKyotai" panose="02020200000000000000" pitchFamily="18" charset="-128"/>
              </a:rPr>
              <a:t>が　　</a:t>
            </a:r>
            <a:endParaRPr lang="en-US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9" name="TextBox 6"/>
          <p:cNvSpPr txBox="1">
            <a:spLocks noChangeArrowheads="1"/>
          </p:cNvSpPr>
          <p:nvPr/>
        </p:nvSpPr>
        <p:spPr bwMode="auto">
          <a:xfrm rot="701746">
            <a:off x="1197716" y="504585"/>
            <a:ext cx="829796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/>
            <a:tailEnd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5400" dirty="0">
                <a:latin typeface="NtMotoyaKyotai" pitchFamily="18" charset="-128"/>
                <a:ea typeface="NtMotoyaKyotai" pitchFamily="18" charset="-128"/>
              </a:rPr>
              <a:t>～は　～が　わかります。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323012" y="1981200"/>
            <a:ext cx="685800" cy="6858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323012" y="3081338"/>
            <a:ext cx="685800" cy="6858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927725" y="4310063"/>
            <a:ext cx="685800" cy="6858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399212" y="5791200"/>
            <a:ext cx="685800" cy="6858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4" name="TextBox 10"/>
          <p:cNvSpPr txBox="1">
            <a:spLocks noChangeArrowheads="1"/>
          </p:cNvSpPr>
          <p:nvPr/>
        </p:nvSpPr>
        <p:spPr bwMode="auto">
          <a:xfrm>
            <a:off x="4725987" y="1630363"/>
            <a:ext cx="137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24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えいご</a:t>
            </a:r>
            <a:endParaRPr lang="en-US" sz="105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5" name="TextBox 10"/>
          <p:cNvSpPr txBox="1">
            <a:spLocks noChangeArrowheads="1"/>
          </p:cNvSpPr>
          <p:nvPr/>
        </p:nvSpPr>
        <p:spPr bwMode="auto">
          <a:xfrm>
            <a:off x="4149725" y="2828925"/>
            <a:ext cx="2514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2400">
                <a:latin typeface="NtMotoyaKyotai" panose="02020200000000000000" pitchFamily="18" charset="-128"/>
                <a:ea typeface="NtMotoyaKyotai" panose="02020200000000000000" pitchFamily="18" charset="-128"/>
              </a:rPr>
              <a:t>ちゅうごくご</a:t>
            </a:r>
            <a:endParaRPr lang="en-US" sz="105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6" name="TextBox 10"/>
          <p:cNvSpPr txBox="1">
            <a:spLocks noChangeArrowheads="1"/>
          </p:cNvSpPr>
          <p:nvPr/>
        </p:nvSpPr>
        <p:spPr bwMode="auto">
          <a:xfrm>
            <a:off x="4141787" y="4021138"/>
            <a:ext cx="1676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2400">
                <a:latin typeface="NtMotoyaKyotai" panose="02020200000000000000" pitchFamily="18" charset="-128"/>
                <a:ea typeface="NtMotoyaKyotai" panose="02020200000000000000" pitchFamily="18" charset="-128"/>
              </a:rPr>
              <a:t>にほんご</a:t>
            </a:r>
            <a:endParaRPr lang="en-US" sz="105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7" name="Cloud Callout 46"/>
          <p:cNvSpPr/>
          <p:nvPr/>
        </p:nvSpPr>
        <p:spPr>
          <a:xfrm rot="219708">
            <a:off x="8823430" y="3455401"/>
            <a:ext cx="3290888" cy="2438400"/>
          </a:xfrm>
          <a:prstGeom prst="cloudCallout">
            <a:avLst>
              <a:gd name="adj1" fmla="val -42633"/>
              <a:gd name="adj2" fmla="val 4032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HIỂU, BIẾT (</a:t>
            </a:r>
            <a:r>
              <a:rPr lang="en-US" sz="2000" dirty="0" err="1"/>
              <a:t>cái</a:t>
            </a:r>
            <a:r>
              <a:rPr lang="en-US" sz="2000" dirty="0"/>
              <a:t> </a:t>
            </a:r>
            <a:r>
              <a:rPr lang="en-US" sz="2000" dirty="0" err="1"/>
              <a:t>gì</a:t>
            </a:r>
            <a:r>
              <a:rPr lang="en-US" sz="2000" dirty="0"/>
              <a:t>)</a:t>
            </a:r>
          </a:p>
          <a:p>
            <a:pPr algn="ctr">
              <a:defRPr/>
            </a:pP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</a:p>
          <a:p>
            <a:pPr algn="ctr">
              <a:defRPr/>
            </a:pP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hiểu</a:t>
            </a:r>
            <a:r>
              <a:rPr lang="en-US" sz="2000" dirty="0"/>
              <a:t>, </a:t>
            </a:r>
            <a:r>
              <a:rPr lang="en-US" sz="2000" dirty="0" err="1"/>
              <a:t>biết</a:t>
            </a:r>
            <a:r>
              <a:rPr lang="en-US" sz="2000" dirty="0"/>
              <a:t> </a:t>
            </a:r>
          </a:p>
          <a:p>
            <a:pPr algn="ctr">
              <a:defRPr/>
            </a:pP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cái</a:t>
            </a:r>
            <a:r>
              <a:rPr lang="en-US" sz="2000" dirty="0"/>
              <a:t> </a:t>
            </a:r>
            <a:r>
              <a:rPr lang="en-US" sz="2000" dirty="0" err="1"/>
              <a:t>gì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xét</a:t>
            </a:r>
            <a:r>
              <a:rPr lang="en-US" sz="2000" dirty="0"/>
              <a:t> </a:t>
            </a:r>
          </a:p>
          <a:p>
            <a:pPr algn="ctr">
              <a:defRPr/>
            </a:pP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mặt</a:t>
            </a:r>
            <a:r>
              <a:rPr lang="en-US" sz="2000" dirty="0"/>
              <a:t> </a:t>
            </a:r>
            <a:r>
              <a:rPr lang="en-US" sz="2000" dirty="0" err="1"/>
              <a:t>kiến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endParaRPr lang="en-US" sz="2000" dirty="0"/>
          </a:p>
        </p:txBody>
      </p:sp>
      <p:sp>
        <p:nvSpPr>
          <p:cNvPr id="48" name="TextBox 10"/>
          <p:cNvSpPr txBox="1">
            <a:spLocks noChangeArrowheads="1"/>
          </p:cNvSpPr>
          <p:nvPr/>
        </p:nvSpPr>
        <p:spPr bwMode="auto">
          <a:xfrm>
            <a:off x="7029941" y="1707665"/>
            <a:ext cx="8147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24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わ</a:t>
            </a:r>
            <a:endParaRPr lang="en-US" sz="105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977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 animBg="1"/>
      <p:bldP spid="33" grpId="0" animBg="1"/>
      <p:bldP spid="34" grpId="0" animBg="1"/>
      <p:bldP spid="35" grpId="0"/>
      <p:bldP spid="36" grpId="0"/>
      <p:bldP spid="37" grpId="0"/>
      <p:bldP spid="38" grpId="0"/>
      <p:bldP spid="40" grpId="0" animBg="1"/>
      <p:bldP spid="41" grpId="0" animBg="1"/>
      <p:bldP spid="42" grpId="0" animBg="1"/>
      <p:bldP spid="43" grpId="0" animBg="1"/>
      <p:bldP spid="44" grpId="0"/>
      <p:bldP spid="45" grpId="0"/>
      <p:bldP spid="46" grpId="0"/>
      <p:bldP spid="47" grpId="0" animBg="1"/>
      <p:bldP spid="4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762000"/>
            <a:ext cx="11734800" cy="60960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5400" dirty="0" err="1" smtClean="0"/>
              <a:t>Hãy</a:t>
            </a:r>
            <a:r>
              <a:rPr lang="en-US" sz="5400" dirty="0" smtClean="0"/>
              <a:t> </a:t>
            </a:r>
            <a:r>
              <a:rPr lang="en-US" sz="5400" dirty="0" err="1" smtClean="0"/>
              <a:t>dạy</a:t>
            </a:r>
            <a:r>
              <a:rPr lang="en-US" sz="5400" dirty="0" smtClean="0"/>
              <a:t> </a:t>
            </a:r>
            <a:r>
              <a:rPr lang="en-US" sz="5400" dirty="0" err="1" smtClean="0"/>
              <a:t>tôi</a:t>
            </a:r>
            <a:r>
              <a:rPr lang="en-US" sz="5400" dirty="0" smtClean="0"/>
              <a:t> </a:t>
            </a:r>
            <a:r>
              <a:rPr lang="en-US" sz="5400" dirty="0" err="1" smtClean="0"/>
              <a:t>cách</a:t>
            </a:r>
            <a:r>
              <a:rPr lang="en-US" sz="5400" dirty="0" smtClean="0"/>
              <a:t> </a:t>
            </a:r>
            <a:r>
              <a:rPr lang="en-US" sz="5400" dirty="0" err="1" smtClean="0"/>
              <a:t>sử</a:t>
            </a:r>
            <a:r>
              <a:rPr lang="en-US" sz="5400" dirty="0" smtClean="0"/>
              <a:t> </a:t>
            </a:r>
            <a:r>
              <a:rPr lang="en-US" sz="5400" dirty="0" err="1" smtClean="0"/>
              <a:t>dụng</a:t>
            </a:r>
            <a:r>
              <a:rPr lang="en-US" sz="5400" dirty="0" smtClean="0"/>
              <a:t> DVD </a:t>
            </a:r>
            <a:r>
              <a:rPr lang="en-US" sz="5400" dirty="0" err="1" smtClean="0"/>
              <a:t>với</a:t>
            </a:r>
            <a:r>
              <a:rPr lang="en-US" sz="5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5400" dirty="0" err="1" smtClean="0"/>
              <a:t>Hãy</a:t>
            </a:r>
            <a:r>
              <a:rPr lang="en-US" sz="5400" dirty="0" smtClean="0"/>
              <a:t> </a:t>
            </a:r>
            <a:r>
              <a:rPr lang="en-US" sz="5400" dirty="0" err="1" smtClean="0"/>
              <a:t>dạy</a:t>
            </a:r>
            <a:r>
              <a:rPr lang="en-US" sz="5400" dirty="0" smtClean="0"/>
              <a:t> </a:t>
            </a:r>
            <a:r>
              <a:rPr lang="en-US" sz="5400" dirty="0" err="1" smtClean="0"/>
              <a:t>tôi</a:t>
            </a:r>
            <a:r>
              <a:rPr lang="en-US" sz="5400" dirty="0" smtClean="0"/>
              <a:t> </a:t>
            </a:r>
            <a:r>
              <a:rPr lang="en-US" sz="5400" dirty="0" err="1" smtClean="0"/>
              <a:t>cách</a:t>
            </a:r>
            <a:r>
              <a:rPr lang="en-US" sz="5400" dirty="0" smtClean="0"/>
              <a:t> </a:t>
            </a:r>
            <a:r>
              <a:rPr lang="en-US" sz="5400" dirty="0" err="1" smtClean="0"/>
              <a:t>mua</a:t>
            </a:r>
            <a:r>
              <a:rPr lang="en-US" sz="5400" dirty="0" smtClean="0"/>
              <a:t> </a:t>
            </a:r>
            <a:r>
              <a:rPr lang="en-US" sz="5400" dirty="0" err="1" smtClean="0"/>
              <a:t>vé</a:t>
            </a:r>
            <a:r>
              <a:rPr lang="en-US" sz="5400" dirty="0" smtClean="0"/>
              <a:t> </a:t>
            </a:r>
            <a:r>
              <a:rPr lang="en-US" sz="5400" dirty="0" err="1" smtClean="0"/>
              <a:t>với</a:t>
            </a:r>
            <a:r>
              <a:rPr lang="en-US" sz="5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5400" dirty="0" err="1" smtClean="0"/>
              <a:t>Tôi</a:t>
            </a:r>
            <a:r>
              <a:rPr lang="en-US" sz="5400" dirty="0" smtClean="0"/>
              <a:t> </a:t>
            </a:r>
            <a:r>
              <a:rPr lang="en-US" sz="5400" dirty="0" err="1" smtClean="0"/>
              <a:t>không</a:t>
            </a:r>
            <a:r>
              <a:rPr lang="en-US" sz="5400" dirty="0" smtClean="0"/>
              <a:t> </a:t>
            </a:r>
            <a:r>
              <a:rPr lang="en-US" sz="5400" dirty="0" err="1" smtClean="0"/>
              <a:t>biết</a:t>
            </a:r>
            <a:r>
              <a:rPr lang="en-US" sz="5400" dirty="0" smtClean="0"/>
              <a:t> </a:t>
            </a:r>
            <a:r>
              <a:rPr lang="en-US" sz="5400" dirty="0" err="1" smtClean="0"/>
              <a:t>cách</a:t>
            </a:r>
            <a:r>
              <a:rPr lang="en-US" sz="5400" dirty="0" smtClean="0"/>
              <a:t> </a:t>
            </a:r>
            <a:r>
              <a:rPr lang="en-US" sz="5400" dirty="0" err="1" smtClean="0"/>
              <a:t>thái</a:t>
            </a:r>
            <a:r>
              <a:rPr lang="en-US" sz="5400" dirty="0" smtClean="0"/>
              <a:t> </a:t>
            </a:r>
            <a:r>
              <a:rPr lang="en-US" sz="5400" dirty="0" err="1" smtClean="0"/>
              <a:t>rau</a:t>
            </a:r>
            <a:r>
              <a:rPr lang="en-US" sz="5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5400" dirty="0" err="1" smtClean="0"/>
              <a:t>Tôi</a:t>
            </a:r>
            <a:r>
              <a:rPr lang="en-US" sz="5400" dirty="0" smtClean="0"/>
              <a:t> </a:t>
            </a:r>
            <a:r>
              <a:rPr lang="en-US" sz="5400" dirty="0" err="1" smtClean="0"/>
              <a:t>không</a:t>
            </a:r>
            <a:r>
              <a:rPr lang="en-US" sz="5400" dirty="0" smtClean="0"/>
              <a:t> </a:t>
            </a:r>
            <a:r>
              <a:rPr lang="en-US" sz="5400" dirty="0" err="1" smtClean="0"/>
              <a:t>biết</a:t>
            </a:r>
            <a:r>
              <a:rPr lang="en-US" sz="5400" dirty="0" smtClean="0"/>
              <a:t> </a:t>
            </a:r>
            <a:r>
              <a:rPr lang="en-US" sz="5400" dirty="0" err="1" smtClean="0"/>
              <a:t>cách</a:t>
            </a:r>
            <a:r>
              <a:rPr lang="en-US" sz="5400" dirty="0" smtClean="0"/>
              <a:t> </a:t>
            </a:r>
            <a:r>
              <a:rPr lang="en-US" sz="5400" dirty="0" err="1" smtClean="0"/>
              <a:t>làm</a:t>
            </a:r>
            <a:r>
              <a:rPr lang="en-US" sz="5400" dirty="0" smtClean="0"/>
              <a:t> </a:t>
            </a:r>
            <a:r>
              <a:rPr lang="en-US" sz="5400" dirty="0" err="1" smtClean="0"/>
              <a:t>cà</a:t>
            </a:r>
            <a:r>
              <a:rPr lang="en-US" sz="5400" dirty="0" smtClean="0"/>
              <a:t> </a:t>
            </a:r>
            <a:r>
              <a:rPr lang="en-US" sz="5400" dirty="0" err="1" smtClean="0"/>
              <a:t>ri</a:t>
            </a:r>
            <a:r>
              <a:rPr lang="en-US" sz="5400" dirty="0" smtClean="0"/>
              <a:t>. </a:t>
            </a:r>
            <a:r>
              <a:rPr lang="en-US" sz="5400" dirty="0" err="1" smtClean="0"/>
              <a:t>Hãy</a:t>
            </a:r>
            <a:r>
              <a:rPr lang="en-US" sz="5400" dirty="0" smtClean="0"/>
              <a:t> </a:t>
            </a:r>
            <a:r>
              <a:rPr lang="en-US" sz="5400" dirty="0" err="1" smtClean="0"/>
              <a:t>dạy</a:t>
            </a:r>
            <a:r>
              <a:rPr lang="en-US" sz="5400" dirty="0" smtClean="0"/>
              <a:t> </a:t>
            </a:r>
            <a:r>
              <a:rPr lang="en-US" sz="5400" dirty="0" err="1" smtClean="0"/>
              <a:t>tôi</a:t>
            </a:r>
            <a:r>
              <a:rPr lang="en-US" sz="5400" dirty="0" smtClean="0"/>
              <a:t> </a:t>
            </a:r>
            <a:r>
              <a:rPr lang="en-US" sz="5400" dirty="0" err="1" smtClean="0"/>
              <a:t>với</a:t>
            </a:r>
            <a:r>
              <a:rPr lang="en-US" sz="5400" dirty="0" smtClean="0"/>
              <a:t>.</a:t>
            </a:r>
            <a:endParaRPr lang="en-US" sz="5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481240" y="4814176"/>
            <a:ext cx="3276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 dirty="0" err="1"/>
              <a:t>Hãy</a:t>
            </a:r>
            <a:r>
              <a:rPr lang="en-US" sz="2400" i="1" dirty="0"/>
              <a:t> </a:t>
            </a:r>
            <a:r>
              <a:rPr lang="en-US" sz="2400" i="1" dirty="0" err="1"/>
              <a:t>lấy</a:t>
            </a:r>
            <a:r>
              <a:rPr lang="en-US" sz="2400" i="1" dirty="0"/>
              <a:t> </a:t>
            </a:r>
            <a:r>
              <a:rPr lang="en-US" sz="2400" i="1" dirty="0" err="1"/>
              <a:t>cho</a:t>
            </a:r>
            <a:r>
              <a:rPr lang="en-US" sz="2400" i="1" dirty="0"/>
              <a:t> </a:t>
            </a:r>
            <a:r>
              <a:rPr lang="en-US" sz="2400" i="1" dirty="0" err="1"/>
              <a:t>tôi</a:t>
            </a:r>
            <a:r>
              <a:rPr lang="en-US" sz="2400" i="1" dirty="0"/>
              <a:t> </a:t>
            </a:r>
            <a:r>
              <a:rPr lang="en-US" sz="2400" i="1" dirty="0" err="1"/>
              <a:t>cái</a:t>
            </a:r>
            <a:r>
              <a:rPr lang="en-US" sz="2400" i="1" dirty="0"/>
              <a:t> </a:t>
            </a:r>
            <a:r>
              <a:rPr lang="en-US" sz="2400" i="1" dirty="0" err="1"/>
              <a:t>đĩa</a:t>
            </a:r>
            <a:r>
              <a:rPr lang="en-US" sz="2400" i="1" dirty="0"/>
              <a:t>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91577" y="4814176"/>
            <a:ext cx="3276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 dirty="0" err="1"/>
              <a:t>Hãy</a:t>
            </a:r>
            <a:r>
              <a:rPr lang="en-US" sz="2400" i="1" dirty="0"/>
              <a:t> </a:t>
            </a:r>
            <a:r>
              <a:rPr lang="en-US" sz="2400" i="1" dirty="0" err="1"/>
              <a:t>lấy</a:t>
            </a:r>
            <a:r>
              <a:rPr lang="en-US" sz="2400" i="1" dirty="0"/>
              <a:t> </a:t>
            </a:r>
            <a:r>
              <a:rPr lang="en-US" sz="2400" i="1" dirty="0" err="1"/>
              <a:t>cho</a:t>
            </a:r>
            <a:r>
              <a:rPr lang="en-US" sz="2400" i="1" dirty="0"/>
              <a:t> </a:t>
            </a:r>
            <a:r>
              <a:rPr lang="en-US" sz="2400" i="1" dirty="0" err="1"/>
              <a:t>tôi</a:t>
            </a:r>
            <a:r>
              <a:rPr lang="en-US" sz="2400" i="1" dirty="0"/>
              <a:t> </a:t>
            </a:r>
            <a:r>
              <a:rPr lang="en-US" sz="2400" i="1" dirty="0" err="1"/>
              <a:t>lọ</a:t>
            </a:r>
            <a:r>
              <a:rPr lang="en-US" sz="2400" i="1" dirty="0"/>
              <a:t> </a:t>
            </a:r>
            <a:r>
              <a:rPr lang="en-US" sz="2400" i="1" dirty="0" err="1"/>
              <a:t>muối</a:t>
            </a:r>
            <a:r>
              <a:rPr lang="en-US" sz="2400" i="1" dirty="0"/>
              <a:t>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5" y="2895600"/>
            <a:ext cx="2981325" cy="1533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90" y="1001725"/>
            <a:ext cx="2571750" cy="17811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812" y="1897192"/>
            <a:ext cx="2943225" cy="1552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3962" y="295274"/>
            <a:ext cx="1543050" cy="2952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7604" y="1519237"/>
            <a:ext cx="2143125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2449" y="1904219"/>
            <a:ext cx="1543050" cy="2952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ounded Rectangle 9"/>
          <p:cNvSpPr/>
          <p:nvPr/>
        </p:nvSpPr>
        <p:spPr>
          <a:xfrm>
            <a:off x="2431694" y="74796"/>
            <a:ext cx="7320318" cy="1314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dirty="0"/>
              <a:t>『</a:t>
            </a:r>
            <a:r>
              <a:rPr lang="ja-JP" altLang="en-US" sz="6000" dirty="0"/>
              <a:t>どの</a:t>
            </a:r>
            <a:r>
              <a:rPr lang="en-US" altLang="ja-JP" sz="6000" dirty="0"/>
              <a:t>』</a:t>
            </a:r>
            <a:r>
              <a:rPr lang="en-US" altLang="ja-JP" sz="2800" dirty="0"/>
              <a:t>VS</a:t>
            </a:r>
            <a:r>
              <a:rPr lang="en-US" altLang="ja-JP" sz="6000" dirty="0"/>
              <a:t>『</a:t>
            </a:r>
            <a:r>
              <a:rPr lang="ja-JP" altLang="en-US" sz="6000" dirty="0"/>
              <a:t>どれ</a:t>
            </a:r>
            <a:r>
              <a:rPr lang="en-US" altLang="ja-JP" sz="6000" dirty="0"/>
              <a:t>』</a:t>
            </a:r>
            <a:endParaRPr lang="en-US" sz="6000" dirty="0"/>
          </a:p>
        </p:txBody>
      </p:sp>
      <p:sp>
        <p:nvSpPr>
          <p:cNvPr id="11" name="TextBox 10"/>
          <p:cNvSpPr txBox="1"/>
          <p:nvPr/>
        </p:nvSpPr>
        <p:spPr>
          <a:xfrm>
            <a:off x="265601" y="4654525"/>
            <a:ext cx="5495436" cy="70788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お皿を取ってください。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65568" y="4654525"/>
            <a:ext cx="5495436" cy="70788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塩を取ってください。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09727" y="4546197"/>
            <a:ext cx="16219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さら　　と</a:t>
            </a:r>
            <a:endParaRPr lang="en-US" alt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665568" y="4526571"/>
            <a:ext cx="16219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しお　　と</a:t>
            </a:r>
            <a:endParaRPr lang="en-US" alt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08612" y="5485058"/>
            <a:ext cx="1752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 dirty="0" err="1"/>
              <a:t>Cái</a:t>
            </a:r>
            <a:r>
              <a:rPr lang="en-US" sz="2400" i="1" dirty="0"/>
              <a:t> </a:t>
            </a:r>
            <a:r>
              <a:rPr lang="en-US" sz="2400" i="1" dirty="0" err="1"/>
              <a:t>nào</a:t>
            </a:r>
            <a:r>
              <a:rPr lang="en-US" sz="2400" i="1" dirty="0"/>
              <a:t> ạ?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5601" y="5566845"/>
            <a:ext cx="3695211" cy="70788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4000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どの</a:t>
            </a: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皿ですか。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13812" y="5566845"/>
            <a:ext cx="3247192" cy="70788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4000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どれ</a:t>
            </a: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ですか。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618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0" grpId="0" animBg="1"/>
      <p:bldP spid="11" grpId="0" animBg="1"/>
      <p:bldP spid="12" grpId="0" animBg="1"/>
      <p:bldP spid="15" grpId="0"/>
      <p:bldP spid="16" grpId="0"/>
      <p:bldP spid="17" grpId="0"/>
      <p:bldP spid="18" grpId="0" animBg="1"/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482375" y="611143"/>
            <a:ext cx="4038600" cy="6671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>
                <a:latin typeface="HGSoeiKakupoptai" panose="040B0A09000000000000" pitchFamily="49" charset="-128"/>
                <a:ea typeface="HGSoeiKakupoptai" panose="040B0A09000000000000" pitchFamily="49" charset="-128"/>
              </a:rPr>
              <a:t>第７課</a:t>
            </a:r>
            <a:endParaRPr lang="en-US" sz="2800" dirty="0"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457911" y="2439839"/>
            <a:ext cx="6426958" cy="238600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みんなで　</a:t>
            </a:r>
            <a:endParaRPr lang="en-US" altLang="ja-JP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  <a:p>
            <a:pPr algn="ctr"/>
            <a:r>
              <a:rPr lang="ja-JP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楽しいパーティー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 rot="721955">
            <a:off x="9390745" y="1528410"/>
            <a:ext cx="2309116" cy="116372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/>
              <a:t>パート</a:t>
            </a:r>
            <a:endParaRPr lang="en-US" sz="3600" dirty="0"/>
          </a:p>
          <a:p>
            <a:r>
              <a:rPr lang="en-US" sz="3600" dirty="0"/>
              <a:t>PART </a:t>
            </a:r>
          </a:p>
        </p:txBody>
      </p:sp>
      <p:sp>
        <p:nvSpPr>
          <p:cNvPr id="5" name="Rounded Rectangle 4"/>
          <p:cNvSpPr/>
          <p:nvPr/>
        </p:nvSpPr>
        <p:spPr>
          <a:xfrm rot="829033">
            <a:off x="11022992" y="1766357"/>
            <a:ext cx="548672" cy="12231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dirty="0"/>
              <a:t>３</a:t>
            </a:r>
            <a:endParaRPr lang="en-US" sz="9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661" y="673071"/>
            <a:ext cx="1371600" cy="5919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290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2160" r:id="rId2" imgW="11433240" imgH="6400800"/>
        </mc:Choice>
        <mc:Fallback>
          <p:control r:id="rId2" imgW="11433240" imgH="6400800">
            <p:pic>
              <p:nvPicPr>
                <p:cNvPr id="2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68300" y="228600"/>
                  <a:ext cx="11430000" cy="6400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18554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1433944">
            <a:off x="590473" y="200721"/>
            <a:ext cx="4607452" cy="107721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3200" dirty="0">
                <a:solidFill>
                  <a:srgbClr val="FFFFFF"/>
                </a:solidFill>
                <a:latin typeface="Tahoma" charset="0"/>
                <a:cs typeface="Tahoma" charset="0"/>
              </a:rPr>
              <a:t>CÁC MẪU CÂU VỚI ĐỘNG TỪ DẠNG -TE</a:t>
            </a:r>
            <a:endParaRPr lang="en-US" sz="3200" b="1" dirty="0">
              <a:solidFill>
                <a:srgbClr val="FF0000"/>
              </a:solidFill>
              <a:latin typeface="Tahoma" charset="0"/>
              <a:cs typeface="Tahoma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764866" y="3608388"/>
            <a:ext cx="1604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Đợi xe buýt.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270066" y="3608388"/>
            <a:ext cx="3509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anose="020B0604020202020204" pitchFamily="34" charset="0"/>
              </a:rPr>
              <a:t>Đang </a:t>
            </a:r>
            <a:r>
              <a:rPr lang="en-US" sz="1800">
                <a:latin typeface="Arial" panose="020B0604020202020204" pitchFamily="34" charset="0"/>
              </a:rPr>
              <a:t>đợi xe buýt.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64866" y="4724400"/>
            <a:ext cx="1604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Hút thuốc lá.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270066" y="4724400"/>
            <a:ext cx="3509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anose="020B0604020202020204" pitchFamily="34" charset="0"/>
              </a:rPr>
              <a:t>Đang</a:t>
            </a:r>
            <a:r>
              <a:rPr lang="en-US" sz="1800">
                <a:latin typeface="Arial" panose="020B0604020202020204" pitchFamily="34" charset="0"/>
              </a:rPr>
              <a:t> hút thuốc lá.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764866" y="5943600"/>
            <a:ext cx="3052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Học tiếng Nhật.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270066" y="5943600"/>
            <a:ext cx="480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anose="020B0604020202020204" pitchFamily="34" charset="0"/>
              </a:rPr>
              <a:t>Đang</a:t>
            </a:r>
            <a:r>
              <a:rPr lang="en-US" sz="1800">
                <a:latin typeface="Arial" panose="020B0604020202020204" pitchFamily="34" charset="0"/>
              </a:rPr>
              <a:t> học tiếng Nhật.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12466" y="3186113"/>
            <a:ext cx="2817813" cy="461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バスをまちます。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93829" y="3048000"/>
            <a:ext cx="4795837" cy="584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バスを　まって　います。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45804" y="4265613"/>
            <a:ext cx="3019425" cy="461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タバコを　すいます。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93829" y="4127500"/>
            <a:ext cx="5634037" cy="5857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タバコを　すって　います。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45804" y="5495925"/>
            <a:ext cx="3248025" cy="461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日本語を　勉強します。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93829" y="5359400"/>
            <a:ext cx="5634037" cy="584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日本語を　勉強して　います。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89412" y="1752600"/>
            <a:ext cx="3510450" cy="5847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200" b="1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latin typeface="NtMotoyaKyotai" pitchFamily="18" charset="-128"/>
                <a:ea typeface="NtMotoyaKyotai" pitchFamily="18" charset="-128"/>
              </a:rPr>
              <a:t>Ｖて＋います</a:t>
            </a:r>
            <a:endParaRPr lang="en-US" sz="3200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73216" y="2419350"/>
            <a:ext cx="1684338" cy="4000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ja-JP" sz="2000" i="1" dirty="0">
                <a:latin typeface="Arial" pitchFamily="34" charset="0"/>
                <a:ea typeface="NtMotoyaKyotai" pitchFamily="18" charset="-128"/>
                <a:cs typeface="Arial" pitchFamily="34" charset="0"/>
              </a:rPr>
              <a:t>(</a:t>
            </a:r>
            <a:r>
              <a:rPr lang="en-US" altLang="ja-JP" sz="2000" i="1" dirty="0" err="1">
                <a:latin typeface="Arial" pitchFamily="34" charset="0"/>
                <a:ea typeface="NtMotoyaKyotai" pitchFamily="18" charset="-128"/>
                <a:cs typeface="Arial" pitchFamily="34" charset="0"/>
              </a:rPr>
              <a:t>Đang</a:t>
            </a:r>
            <a:r>
              <a:rPr lang="en-US" altLang="ja-JP" sz="2000" i="1" dirty="0">
                <a:latin typeface="Arial" pitchFamily="34" charset="0"/>
                <a:ea typeface="NtMotoyaKyotai" pitchFamily="18" charset="-128"/>
                <a:cs typeface="Arial" pitchFamily="34" charset="0"/>
              </a:rPr>
              <a:t>…)</a:t>
            </a:r>
            <a:endParaRPr lang="en-US" sz="2000" i="1" dirty="0">
              <a:latin typeface="Arial" pitchFamily="34" charset="0"/>
              <a:ea typeface="NtMotoyaKyotai" pitchFamily="18" charset="-128"/>
              <a:cs typeface="Arial" pitchFamily="34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 rot="620646">
            <a:off x="8057716" y="1327150"/>
            <a:ext cx="2501900" cy="1927225"/>
          </a:xfrm>
          <a:prstGeom prst="wedgeRoundRectCallout">
            <a:avLst>
              <a:gd name="adj1" fmla="val -73880"/>
              <a:gd name="adj2" fmla="val -1061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800" dirty="0" err="1"/>
              <a:t>Câu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r>
              <a:rPr lang="en-US" sz="2800" dirty="0"/>
              <a:t> </a:t>
            </a:r>
            <a:r>
              <a:rPr lang="en-US" sz="2800" dirty="0" err="1"/>
              <a:t>diễn</a:t>
            </a:r>
            <a:r>
              <a:rPr lang="en-US" sz="2800" dirty="0"/>
              <a:t>:</a:t>
            </a:r>
          </a:p>
          <a:p>
            <a:pPr algn="ctr" eaLnBrk="1" hangingPunct="1">
              <a:defRPr/>
            </a:pP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</a:p>
          <a:p>
            <a:pPr algn="ctr" eaLnBrk="1" hangingPunct="1">
              <a:defRPr/>
            </a:pP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đang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7479866" y="3048000"/>
            <a:ext cx="1981200" cy="60007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479866" y="4135438"/>
            <a:ext cx="1981200" cy="60007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013266" y="5343525"/>
            <a:ext cx="1981200" cy="60007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806516" y="3048000"/>
            <a:ext cx="1454150" cy="600075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957329" y="4124325"/>
            <a:ext cx="1684337" cy="600075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004954" y="5359400"/>
            <a:ext cx="1682750" cy="600075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2029979" y="1803400"/>
            <a:ext cx="1982787" cy="1073150"/>
            <a:chOff x="494506" y="1651575"/>
            <a:chExt cx="1981201" cy="1073268"/>
          </a:xfrm>
        </p:grpSpPr>
        <p:sp>
          <p:nvSpPr>
            <p:cNvPr id="25" name="Rounded Rectangular Callout 24"/>
            <p:cNvSpPr/>
            <p:nvPr/>
          </p:nvSpPr>
          <p:spPr>
            <a:xfrm rot="21069462">
              <a:off x="494506" y="1657926"/>
              <a:ext cx="1981201" cy="1066917"/>
            </a:xfrm>
            <a:prstGeom prst="wedgeRoundRectCallout">
              <a:avLst>
                <a:gd name="adj1" fmla="val 86560"/>
                <a:gd name="adj2" fmla="val 93526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6" name="Rounded Rectangular Callout 25"/>
            <p:cNvSpPr/>
            <p:nvPr/>
          </p:nvSpPr>
          <p:spPr>
            <a:xfrm rot="21069462">
              <a:off x="494506" y="1651575"/>
              <a:ext cx="1981201" cy="1066917"/>
            </a:xfrm>
            <a:prstGeom prst="wedgeRoundRectCallout">
              <a:avLst>
                <a:gd name="adj1" fmla="val 82555"/>
                <a:gd name="adj2" fmla="val 204298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7" name="Rounded Rectangular Callout 26"/>
            <p:cNvSpPr/>
            <p:nvPr/>
          </p:nvSpPr>
          <p:spPr>
            <a:xfrm rot="21069462">
              <a:off x="494506" y="1651575"/>
              <a:ext cx="1981201" cy="1066917"/>
            </a:xfrm>
            <a:prstGeom prst="wedgeRoundRectCallout">
              <a:avLst>
                <a:gd name="adj1" fmla="val 73956"/>
                <a:gd name="adj2" fmla="val 324936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ja-JP" altLang="en-US" sz="4800">
                  <a:solidFill>
                    <a:srgbClr val="000000"/>
                  </a:solidFill>
                  <a:latin typeface="Calibri" panose="020F0502020204030204" pitchFamily="34" charset="0"/>
                </a:rPr>
                <a:t>なに</a:t>
              </a:r>
              <a:endParaRPr 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 rot="20947870">
            <a:off x="1887564" y="3059053"/>
            <a:ext cx="8260527" cy="2154436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  <a:scene3d>
            <a:camera prst="perspectiveRelaxedModerately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endParaRPr lang="en-US" altLang="ja-JP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  <a:p>
            <a:pPr algn="ctr" eaLnBrk="1" hangingPunct="1">
              <a:defRPr/>
            </a:pPr>
            <a:r>
              <a:rPr lang="ja-JP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なにを　していますか。</a:t>
            </a:r>
            <a:endParaRPr lang="en-US" altLang="ja-JP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  <a:p>
            <a:pPr algn="ctr" eaLnBrk="1" hangingPunct="1">
              <a:defRPr/>
            </a:pP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139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unched Tape 1"/>
          <p:cNvSpPr/>
          <p:nvPr/>
        </p:nvSpPr>
        <p:spPr>
          <a:xfrm rot="300565">
            <a:off x="8534205" y="-77603"/>
            <a:ext cx="3526701" cy="1559137"/>
          </a:xfrm>
          <a:prstGeom prst="flowChartPunchedTap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あります</a:t>
            </a:r>
            <a:endParaRPr lang="en-US" altLang="ja-JP" sz="32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  <a:p>
            <a:pPr algn="ctr"/>
            <a:r>
              <a:rPr lang="en-US" sz="32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“</a:t>
            </a:r>
            <a:r>
              <a:rPr lang="en-US" sz="3200" dirty="0" err="1">
                <a:latin typeface="HGMaruGothicMPRO" panose="020F0609000000000000" pitchFamily="49" charset="-128"/>
                <a:ea typeface="HGMaruGothicMPRO" panose="020F0609000000000000" pitchFamily="49" charset="-128"/>
              </a:rPr>
              <a:t>Có</a:t>
            </a:r>
            <a:r>
              <a:rPr lang="en-US" sz="32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 / </a:t>
            </a:r>
            <a:r>
              <a:rPr lang="en-US" sz="3200" dirty="0" err="1">
                <a:latin typeface="HGMaruGothicMPRO" panose="020F0609000000000000" pitchFamily="49" charset="-128"/>
                <a:ea typeface="HGMaruGothicMPRO" panose="020F0609000000000000" pitchFamily="49" charset="-128"/>
              </a:rPr>
              <a:t>Tồn</a:t>
            </a:r>
            <a:r>
              <a:rPr lang="en-US" sz="32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 </a:t>
            </a:r>
            <a:r>
              <a:rPr lang="en-US" sz="3200" dirty="0" err="1">
                <a:latin typeface="HGMaruGothicMPRO" panose="020F0609000000000000" pitchFamily="49" charset="-128"/>
                <a:ea typeface="HGMaruGothicMPRO" panose="020F0609000000000000" pitchFamily="49" charset="-128"/>
              </a:rPr>
              <a:t>tại</a:t>
            </a:r>
            <a:r>
              <a:rPr lang="en-US" sz="32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”</a:t>
            </a: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46629" y="867320"/>
            <a:ext cx="6324600" cy="769441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perspectiveContrastingRightFacing"/>
            <a:lightRig rig="threePt" dir="t"/>
          </a:scene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4400" b="1" dirty="0">
                <a:latin typeface="NtMotoyaKyotai" pitchFamily="18" charset="-128"/>
                <a:ea typeface="NtMotoyaKyotai" pitchFamily="18" charset="-128"/>
              </a:rPr>
              <a:t>～に　～が　あります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　　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65212" y="2054630"/>
            <a:ext cx="7696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私の町に　公園が　ありません。</a:t>
            </a:r>
            <a:endParaRPr lang="en-US" altLang="en-US" sz="36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2" y="2871017"/>
            <a:ext cx="7086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あそこに　デパートが　あります。</a:t>
            </a:r>
            <a:endParaRPr lang="en-US" altLang="en-US" sz="36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6018212" y="3857896"/>
            <a:ext cx="5486400" cy="769441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perspectiveHeroicExtremeLeftFacing"/>
            <a:lightRig rig="threePt" dir="t"/>
          </a:scene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4400" b="1" dirty="0">
                <a:latin typeface="NtMotoyaKyotai" pitchFamily="18" charset="-128"/>
                <a:ea typeface="NtMotoyaKyotai" pitchFamily="18" charset="-128"/>
              </a:rPr>
              <a:t>～に　～が　います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　　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970212" y="5080817"/>
            <a:ext cx="7086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教室に　学生が　いません。</a:t>
            </a:r>
            <a:endParaRPr lang="en-US" altLang="en-US" sz="36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970212" y="5842817"/>
            <a:ext cx="7543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あそこに　だれも　いません。</a:t>
            </a:r>
            <a:endParaRPr lang="en-US" altLang="en-US" sz="36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9" name="Oval Callout 18"/>
          <p:cNvSpPr/>
          <p:nvPr/>
        </p:nvSpPr>
        <p:spPr>
          <a:xfrm rot="284145">
            <a:off x="5685429" y="265161"/>
            <a:ext cx="2895600" cy="1066800"/>
          </a:xfrm>
          <a:prstGeom prst="wedgeEllipseCallout">
            <a:avLst>
              <a:gd name="adj1" fmla="val -75134"/>
              <a:gd name="adj2" fmla="val 1726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Dùng</a:t>
            </a:r>
            <a:r>
              <a:rPr lang="en-US" i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cho</a:t>
            </a:r>
            <a:r>
              <a:rPr lang="en-US" i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đồ</a:t>
            </a:r>
            <a:r>
              <a:rPr lang="en-US" i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vật</a:t>
            </a:r>
            <a:endParaRPr lang="en-US" i="1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0" name="Oval Callout 19"/>
          <p:cNvSpPr/>
          <p:nvPr/>
        </p:nvSpPr>
        <p:spPr>
          <a:xfrm rot="21262951">
            <a:off x="3503902" y="3874858"/>
            <a:ext cx="2895600" cy="1066800"/>
          </a:xfrm>
          <a:prstGeom prst="wedgeEllipseCallout">
            <a:avLst>
              <a:gd name="adj1" fmla="val 73008"/>
              <a:gd name="adj2" fmla="val -838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Dùng</a:t>
            </a:r>
            <a:r>
              <a:rPr lang="en-US" i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cho</a:t>
            </a:r>
            <a:r>
              <a:rPr lang="en-US" i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người</a:t>
            </a:r>
            <a:r>
              <a:rPr lang="en-US" i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và</a:t>
            </a:r>
            <a:r>
              <a:rPr lang="en-US" i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động</a:t>
            </a:r>
            <a:r>
              <a:rPr lang="en-US" i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vật</a:t>
            </a:r>
            <a:endParaRPr lang="en-US" i="1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34642" y="1891885"/>
            <a:ext cx="304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まち　　　　こうえん</a:t>
            </a:r>
            <a:endParaRPr lang="en-US" altLang="en-US" sz="20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961754" y="4906712"/>
            <a:ext cx="304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きょうしつ　　がくせい</a:t>
            </a:r>
            <a:endParaRPr lang="en-US" altLang="en-US" sz="20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543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50"/>
                            </p:stCondLst>
                            <p:childTnLst>
                              <p:par>
                                <p:cTn id="5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7" grpId="0"/>
      <p:bldP spid="8" grpId="0"/>
      <p:bldP spid="19" grpId="0" animBg="1"/>
      <p:bldP spid="20" grpId="0" animBg="1"/>
      <p:bldP spid="11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0957">
            <a:off x="10056812" y="152400"/>
            <a:ext cx="1882228" cy="1252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23438">
            <a:off x="327269" y="496017"/>
            <a:ext cx="2333625" cy="19621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04791">
            <a:off x="9062497" y="2397680"/>
            <a:ext cx="2600325" cy="1752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16653">
            <a:off x="1494081" y="4724400"/>
            <a:ext cx="2390775" cy="190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2761151" y="711125"/>
            <a:ext cx="5543061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映画を　見てください。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19338" y="2838190"/>
            <a:ext cx="5851674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音楽を　聞いてください。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87985" y="4886794"/>
            <a:ext cx="5911627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テニスを　してください。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37351" y="304800"/>
            <a:ext cx="37904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えいが　　　　　み</a:t>
            </a:r>
            <a:endParaRPr lang="en-US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597677" y="2461964"/>
            <a:ext cx="37904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おんがく　　　　き</a:t>
            </a:r>
            <a:endParaRPr lang="en-US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Flowchart: Punched Tape 10"/>
          <p:cNvSpPr/>
          <p:nvPr/>
        </p:nvSpPr>
        <p:spPr>
          <a:xfrm rot="21285276">
            <a:off x="246830" y="2704788"/>
            <a:ext cx="2496830" cy="801286"/>
          </a:xfrm>
          <a:prstGeom prst="flowChartPunchedTap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haparral Pro" panose="02060503040505020203" pitchFamily="18" charset="0"/>
              </a:rPr>
              <a:t>MỆNH LỆNH</a:t>
            </a:r>
          </a:p>
        </p:txBody>
      </p:sp>
      <p:sp>
        <p:nvSpPr>
          <p:cNvPr id="12" name="Flowchart: Punched Tape 11"/>
          <p:cNvSpPr/>
          <p:nvPr/>
        </p:nvSpPr>
        <p:spPr>
          <a:xfrm rot="21285276">
            <a:off x="321224" y="3431627"/>
            <a:ext cx="2468268" cy="801286"/>
          </a:xfrm>
          <a:prstGeom prst="flowChartPunchedTap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haparral Pro" panose="02060503040505020203" pitchFamily="18" charset="0"/>
              </a:rPr>
              <a:t>TIẾP DIỄN</a:t>
            </a:r>
          </a:p>
        </p:txBody>
      </p:sp>
      <p:sp>
        <p:nvSpPr>
          <p:cNvPr id="13" name="Flowchart: Punched Tape 12"/>
          <p:cNvSpPr/>
          <p:nvPr/>
        </p:nvSpPr>
        <p:spPr>
          <a:xfrm rot="21285276">
            <a:off x="394556" y="4122125"/>
            <a:ext cx="2946474" cy="801286"/>
          </a:xfrm>
          <a:prstGeom prst="flowChartPunchedTap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haparral Pro" panose="02060503040505020203" pitchFamily="18" charset="0"/>
              </a:rPr>
              <a:t>To be continued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1151" y="1485463"/>
            <a:ext cx="5543061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映画を　見ています。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14002" y="3601281"/>
            <a:ext cx="5851674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音楽を　聞いています。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87985" y="5669892"/>
            <a:ext cx="5911627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テニスを　しています。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221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36612" y="2393950"/>
            <a:ext cx="4441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i="1">
                <a:latin typeface="Arial" panose="020B0604020202020204" pitchFamily="34" charset="0"/>
              </a:rPr>
              <a:t>Bây giờ tôi </a:t>
            </a:r>
            <a:r>
              <a:rPr lang="en-US" sz="1800" i="1">
                <a:solidFill>
                  <a:srgbClr val="FF0000"/>
                </a:solidFill>
                <a:latin typeface="Arial" panose="020B0604020202020204" pitchFamily="34" charset="0"/>
              </a:rPr>
              <a:t>đang</a:t>
            </a:r>
            <a:r>
              <a:rPr lang="en-US" sz="1800" i="1">
                <a:latin typeface="Arial" panose="020B0604020202020204" pitchFamily="34" charset="0"/>
              </a:rPr>
              <a:t> nghe bài hát tiếng Nhật.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6612" y="1828800"/>
            <a:ext cx="7667625" cy="5842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今　日本語の　うたを　聞いています。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36612" y="4125913"/>
            <a:ext cx="7947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i="1" dirty="0" err="1">
                <a:latin typeface="Arial" panose="020B0604020202020204" pitchFamily="34" charset="0"/>
              </a:rPr>
              <a:t>Bây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giờ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bạn</a:t>
            </a:r>
            <a:r>
              <a:rPr lang="en-US" sz="1800" i="1" dirty="0">
                <a:latin typeface="Arial" panose="020B0604020202020204" pitchFamily="34" charset="0"/>
              </a:rPr>
              <a:t> Sơn </a:t>
            </a:r>
            <a:r>
              <a:rPr lang="en-US" sz="1800" i="1" dirty="0" err="1">
                <a:solidFill>
                  <a:srgbClr val="FF0000"/>
                </a:solidFill>
                <a:latin typeface="Arial" panose="020B0604020202020204" pitchFamily="34" charset="0"/>
              </a:rPr>
              <a:t>đang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nói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chuyện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với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 smtClean="0">
                <a:latin typeface="Arial" panose="020B0604020202020204" pitchFamily="34" charset="0"/>
              </a:rPr>
              <a:t>cô</a:t>
            </a:r>
            <a:r>
              <a:rPr lang="en-US" sz="1800" i="1" dirty="0" smtClean="0">
                <a:latin typeface="Arial" panose="020B0604020202020204" pitchFamily="34" charset="0"/>
              </a:rPr>
              <a:t> </a:t>
            </a:r>
            <a:r>
              <a:rPr lang="en-US" sz="1800" i="1" dirty="0" err="1" smtClean="0">
                <a:latin typeface="Arial" panose="020B0604020202020204" pitchFamily="34" charset="0"/>
              </a:rPr>
              <a:t>Thủy</a:t>
            </a:r>
            <a:r>
              <a:rPr lang="en-US" sz="1800" i="1" dirty="0" smtClean="0">
                <a:latin typeface="Arial" panose="020B0604020202020204" pitchFamily="34" charset="0"/>
              </a:rPr>
              <a:t> ở </a:t>
            </a:r>
            <a:r>
              <a:rPr lang="en-US" sz="1800" i="1" dirty="0" err="1">
                <a:latin typeface="Arial" panose="020B0604020202020204" pitchFamily="34" charset="0"/>
              </a:rPr>
              <a:t>phòng</a:t>
            </a:r>
            <a:r>
              <a:rPr lang="en-US" sz="1800" i="1" dirty="0">
                <a:latin typeface="Arial" panose="020B0604020202020204" pitchFamily="34" charset="0"/>
              </a:rPr>
              <a:t> 201 </a:t>
            </a:r>
            <a:r>
              <a:rPr lang="en-US" sz="1800" i="1" dirty="0" err="1">
                <a:latin typeface="Arial" panose="020B0604020202020204" pitchFamily="34" charset="0"/>
              </a:rPr>
              <a:t>tầng</a:t>
            </a:r>
            <a:r>
              <a:rPr lang="en-US" sz="1800" i="1" dirty="0">
                <a:latin typeface="Arial" panose="020B0604020202020204" pitchFamily="34" charset="0"/>
              </a:rPr>
              <a:t> 2.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6612" y="3048000"/>
            <a:ext cx="11125200" cy="9541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今　</a:t>
            </a:r>
            <a:r>
              <a:rPr lang="en-US" altLang="ja-JP" sz="2800" dirty="0">
                <a:latin typeface="NtMotoyaKyotai" pitchFamily="18" charset="-128"/>
                <a:ea typeface="NtMotoyaKyotai" pitchFamily="18" charset="-128"/>
              </a:rPr>
              <a:t>Son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さんは　２階の２０１の　きょうしつで　</a:t>
            </a:r>
            <a:r>
              <a:rPr lang="en-US" altLang="ja-JP" sz="2800" dirty="0" err="1" smtClean="0">
                <a:latin typeface="NtMotoyaKyotai" pitchFamily="18" charset="-128"/>
                <a:ea typeface="NtMotoyaKyotai" pitchFamily="18" charset="-128"/>
              </a:rPr>
              <a:t>Thuy</a:t>
            </a: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先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生と　</a:t>
            </a:r>
            <a:r>
              <a:rPr lang="ja-JP" altLang="en-US" sz="2800" dirty="0">
                <a:solidFill>
                  <a:srgbClr val="92D050"/>
                </a:solidFill>
                <a:latin typeface="NtMotoyaKyotai" pitchFamily="18" charset="-128"/>
                <a:ea typeface="NtMotoyaKyotai" pitchFamily="18" charset="-128"/>
              </a:rPr>
              <a:t>はなしています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836612" y="5878513"/>
            <a:ext cx="8328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i="1">
                <a:latin typeface="Arial" panose="020B0604020202020204" pitchFamily="34" charset="0"/>
              </a:rPr>
              <a:t>Bây giờ tôi </a:t>
            </a:r>
            <a:r>
              <a:rPr lang="en-US" sz="1800" i="1">
                <a:solidFill>
                  <a:srgbClr val="FF0000"/>
                </a:solidFill>
                <a:latin typeface="Arial" panose="020B0604020202020204" pitchFamily="34" charset="0"/>
              </a:rPr>
              <a:t>đang</a:t>
            </a:r>
            <a:r>
              <a:rPr lang="en-US" sz="1800" i="1">
                <a:latin typeface="Arial" panose="020B0604020202020204" pitchFamily="34" charset="0"/>
              </a:rPr>
              <a:t> đứng ở ga Hà Nội nên </a:t>
            </a:r>
            <a:r>
              <a:rPr lang="en-US" sz="1800" i="1">
                <a:solidFill>
                  <a:srgbClr val="FF0000"/>
                </a:solidFill>
                <a:latin typeface="Arial" panose="020B0604020202020204" pitchFamily="34" charset="0"/>
              </a:rPr>
              <a:t>hãy</a:t>
            </a:r>
            <a:r>
              <a:rPr lang="en-US" sz="1800" i="1">
                <a:latin typeface="Arial" panose="020B0604020202020204" pitchFamily="34" charset="0"/>
              </a:rPr>
              <a:t> đến đón tôi ngay.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6612" y="4800600"/>
            <a:ext cx="11352213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今　ハノイ駅の　前で　立っていますから、すぐ　むかえに　きて　ください。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 rot="21363580">
            <a:off x="152818" y="252724"/>
            <a:ext cx="2953340" cy="762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ja-JP" sz="44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Especial Kay" pitchFamily="2" charset="0"/>
              </a:rPr>
              <a:t>PRACTICE</a:t>
            </a:r>
            <a:endParaRPr lang="en-US" sz="4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Especial Kay" pitchFamily="2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360612" y="4683125"/>
            <a:ext cx="1084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えき</a:t>
            </a:r>
            <a:endParaRPr lang="en-US" sz="180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341813" y="4697413"/>
            <a:ext cx="1885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た</a:t>
            </a:r>
            <a:endParaRPr lang="en-US" sz="180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656012" y="2895600"/>
            <a:ext cx="1905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smtClean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  か</a:t>
            </a:r>
            <a:r>
              <a:rPr lang="ja-JP" altLang="en-US" sz="180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い</a:t>
            </a:r>
            <a:endParaRPr lang="en-US" sz="180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752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  <p:bldP spid="6" grpId="0"/>
      <p:bldP spid="7" grpId="0" animBg="1"/>
      <p:bldP spid="10" grpId="0"/>
      <p:bldP spid="11" grpId="0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13271" y="1722368"/>
            <a:ext cx="11811000" cy="945946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28600" y="2750948"/>
            <a:ext cx="11811000" cy="1493494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6434" y="4351971"/>
            <a:ext cx="11811000" cy="237201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683206" y="309797"/>
            <a:ext cx="7391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dirty="0">
                <a:latin typeface="HGSSoeiKakupoptai" panose="040B0A00000000000000" pitchFamily="50" charset="-128"/>
                <a:ea typeface="HGSSoeiKakupoptai" panose="040B0A00000000000000" pitchFamily="50" charset="-128"/>
              </a:rPr>
              <a:t>『</a:t>
            </a:r>
            <a:r>
              <a:rPr lang="ja-JP" altLang="en-US" sz="4400" dirty="0">
                <a:latin typeface="HGSSoeiKakupoptai" panose="040B0A00000000000000" pitchFamily="50" charset="-128"/>
                <a:ea typeface="HGSSoeiKakupoptai" panose="040B0A00000000000000" pitchFamily="50" charset="-128"/>
              </a:rPr>
              <a:t>ましょうか</a:t>
            </a:r>
            <a:r>
              <a:rPr lang="en-US" altLang="ja-JP" sz="4400" dirty="0">
                <a:latin typeface="HGSSoeiKakupoptai" panose="040B0A00000000000000" pitchFamily="50" charset="-128"/>
                <a:ea typeface="HGSSoeiKakupoptai" panose="040B0A00000000000000" pitchFamily="50" charset="-128"/>
              </a:rPr>
              <a:t>』</a:t>
            </a:r>
            <a:r>
              <a:rPr lang="ja-JP" altLang="en-US" sz="4400" dirty="0">
                <a:latin typeface="HGSSoeiKakupoptai" panose="040B0A00000000000000" pitchFamily="50" charset="-128"/>
                <a:ea typeface="HGSSoeiKakupoptai" panose="040B0A00000000000000" pitchFamily="50" charset="-128"/>
              </a:rPr>
              <a:t>の使い方</a:t>
            </a:r>
            <a:endParaRPr lang="en-US" sz="4400" dirty="0">
              <a:latin typeface="HGSSoeiKakupoptai" panose="040B0A00000000000000" pitchFamily="50" charset="-128"/>
              <a:ea typeface="HGSSoeiKakupoptai" panose="040B0A00000000000000" pitchFamily="50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8688" y="2815188"/>
            <a:ext cx="880241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切符が２枚ありますが、一緒に行きませんか？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8688" y="3530025"/>
            <a:ext cx="9212778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切符が２枚ありますが、一緒に行きましょうか？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4037" y="1929825"/>
            <a:ext cx="880241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切符が２枚ありますが、一緒に行きましょう。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924" y="4567029"/>
            <a:ext cx="3877985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手伝いましょうか？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0924" y="5339380"/>
            <a:ext cx="6476453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あなたの荷物を運びましょうか。 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6273" y="6139213"/>
            <a:ext cx="551946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いすを持ってきましょうか。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0" name="Wave 9"/>
          <p:cNvSpPr/>
          <p:nvPr/>
        </p:nvSpPr>
        <p:spPr>
          <a:xfrm rot="21225577">
            <a:off x="7150651" y="4721613"/>
            <a:ext cx="4404342" cy="1447800"/>
          </a:xfrm>
          <a:prstGeom prst="wav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Shall I do </a:t>
            </a:r>
            <a:r>
              <a:rPr lang="en-US" sz="3200" dirty="0" err="1"/>
              <a:t>smt</a:t>
            </a:r>
            <a:r>
              <a:rPr lang="en-US" sz="3200" dirty="0"/>
              <a:t> for you!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989012" y="1752600"/>
            <a:ext cx="64839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きっぷ　　　まい　　　　　　　</a:t>
            </a:r>
            <a:r>
              <a:rPr lang="ja-JP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r>
              <a:rPr lang="ja-JP" altLang="en-US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           </a:t>
            </a:r>
            <a:r>
              <a:rPr lang="ja-JP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　いっしょ　</a:t>
            </a:r>
            <a:r>
              <a:rPr lang="ja-JP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 </a:t>
            </a:r>
            <a:r>
              <a:rPr lang="ja-JP" altLang="en-US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  </a:t>
            </a:r>
            <a:r>
              <a:rPr lang="ja-JP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い</a:t>
            </a:r>
            <a:endParaRPr lang="en-US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70572" y="4366974"/>
            <a:ext cx="12614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てつだ</a:t>
            </a:r>
            <a:endParaRPr lang="en-US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399283" y="5124322"/>
            <a:ext cx="29441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 に</a:t>
            </a:r>
            <a:r>
              <a:rPr lang="ja-JP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もつ</a:t>
            </a:r>
            <a:r>
              <a:rPr lang="ja-JP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r>
              <a:rPr lang="ja-JP" altLang="en-US" sz="2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   </a:t>
            </a:r>
            <a:r>
              <a:rPr lang="ja-JP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　はこ</a:t>
            </a:r>
            <a:endParaRPr lang="en-US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110928" y="5942200"/>
            <a:ext cx="29441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も</a:t>
            </a:r>
            <a:endParaRPr lang="en-US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0" name="Wave 19"/>
          <p:cNvSpPr/>
          <p:nvPr/>
        </p:nvSpPr>
        <p:spPr>
          <a:xfrm rot="21225577">
            <a:off x="9595347" y="1840171"/>
            <a:ext cx="2070026" cy="710340"/>
          </a:xfrm>
          <a:prstGeom prst="wav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Let’s (do </a:t>
            </a:r>
            <a:r>
              <a:rPr lang="en-US" sz="2400" dirty="0" err="1"/>
              <a:t>smt</a:t>
            </a:r>
            <a:r>
              <a:rPr lang="en-US" sz="2400" dirty="0"/>
              <a:t>)</a:t>
            </a:r>
          </a:p>
        </p:txBody>
      </p:sp>
      <p:sp>
        <p:nvSpPr>
          <p:cNvPr id="21" name="Wave 20"/>
          <p:cNvSpPr/>
          <p:nvPr/>
        </p:nvSpPr>
        <p:spPr>
          <a:xfrm rot="21225577">
            <a:off x="9453473" y="2947768"/>
            <a:ext cx="2496984" cy="1056982"/>
          </a:xfrm>
          <a:prstGeom prst="wav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Do you want to </a:t>
            </a:r>
          </a:p>
          <a:p>
            <a:pPr algn="ctr"/>
            <a:r>
              <a:rPr lang="en-US" sz="2000" dirty="0"/>
              <a:t>(do </a:t>
            </a:r>
            <a:r>
              <a:rPr lang="en-US" sz="2000" dirty="0" err="1"/>
              <a:t>smt</a:t>
            </a:r>
            <a:r>
              <a:rPr lang="en-US" sz="2000" dirty="0"/>
              <a:t>) with me?</a:t>
            </a:r>
          </a:p>
        </p:txBody>
      </p:sp>
    </p:spTree>
    <p:extLst>
      <p:ext uri="{BB962C8B-B14F-4D97-AF65-F5344CB8AC3E}">
        <p14:creationId xmlns:p14="http://schemas.microsoft.com/office/powerpoint/2010/main" val="46402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  <p:bldP spid="9" grpId="0" animBg="1"/>
      <p:bldP spid="2" grpId="0" animBg="1"/>
      <p:bldP spid="3" grpId="0"/>
      <p:bldP spid="4" grpId="0"/>
      <p:bldP spid="5" grpId="0"/>
      <p:bldP spid="6" grpId="0"/>
      <p:bldP spid="7" grpId="0"/>
      <p:bldP spid="8" grpId="0"/>
      <p:bldP spid="10" grpId="0" animBg="1"/>
      <p:bldP spid="16" grpId="0"/>
      <p:bldP spid="17" grpId="0"/>
      <p:bldP spid="18" grpId="0"/>
      <p:bldP spid="19" grpId="0"/>
      <p:bldP spid="20" grpId="0" animBg="1"/>
      <p:bldP spid="2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0"/>
            <a:ext cx="11125200" cy="6858000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sz="4800" dirty="0" err="1" smtClean="0"/>
              <a:t>Vmasu</a:t>
            </a:r>
            <a:r>
              <a:rPr lang="en-US" sz="4800" dirty="0" smtClean="0"/>
              <a:t> </a:t>
            </a:r>
            <a:r>
              <a:rPr lang="ja-JP" altLang="en-US" sz="4800" dirty="0" smtClean="0"/>
              <a:t>→　</a:t>
            </a:r>
            <a:r>
              <a:rPr lang="en-US" altLang="ja-JP" sz="4800" dirty="0" smtClean="0"/>
              <a:t>V</a:t>
            </a:r>
            <a:r>
              <a:rPr lang="ja-JP" altLang="en-US" sz="4800" dirty="0" smtClean="0"/>
              <a:t>ましょうか。</a:t>
            </a:r>
            <a:endParaRPr lang="en-US" altLang="ja-JP" sz="4800" dirty="0" smtClean="0"/>
          </a:p>
          <a:p>
            <a:pPr marL="457200" indent="-457200">
              <a:buNone/>
            </a:pPr>
            <a:r>
              <a:rPr lang="vi-VN" sz="3500" dirty="0" smtClean="0"/>
              <a:t>Để tôi làm...(đề nghị mình làm gì đó)</a:t>
            </a:r>
            <a:endParaRPr lang="en-US" sz="4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4700" dirty="0" err="1" smtClean="0"/>
              <a:t>Tôi</a:t>
            </a:r>
            <a:r>
              <a:rPr lang="en-US" sz="4700" dirty="0" smtClean="0"/>
              <a:t> </a:t>
            </a:r>
            <a:r>
              <a:rPr lang="en-US" sz="4700" dirty="0" err="1" smtClean="0"/>
              <a:t>mở</a:t>
            </a:r>
            <a:r>
              <a:rPr lang="en-US" sz="4700" dirty="0" smtClean="0"/>
              <a:t> </a:t>
            </a:r>
            <a:r>
              <a:rPr lang="en-US" sz="4700" dirty="0" err="1" smtClean="0"/>
              <a:t>cửa</a:t>
            </a:r>
            <a:r>
              <a:rPr lang="en-US" sz="4700" dirty="0" smtClean="0"/>
              <a:t> </a:t>
            </a:r>
            <a:r>
              <a:rPr lang="en-US" sz="4700" dirty="0" err="1" smtClean="0"/>
              <a:t>sổ</a:t>
            </a:r>
            <a:r>
              <a:rPr lang="en-US" sz="4700" dirty="0" smtClean="0"/>
              <a:t> </a:t>
            </a:r>
            <a:r>
              <a:rPr lang="en-US" sz="4700" dirty="0" err="1" smtClean="0"/>
              <a:t>nhé</a:t>
            </a:r>
            <a:r>
              <a:rPr lang="en-US" sz="4700" dirty="0" smtClean="0"/>
              <a:t>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700" dirty="0" err="1" smtClean="0"/>
              <a:t>Tôi</a:t>
            </a:r>
            <a:r>
              <a:rPr lang="en-US" sz="4700" dirty="0" smtClean="0"/>
              <a:t> </a:t>
            </a:r>
            <a:r>
              <a:rPr lang="en-US" sz="4700" dirty="0" err="1" smtClean="0"/>
              <a:t>lấy</a:t>
            </a:r>
            <a:r>
              <a:rPr lang="en-US" sz="4700" dirty="0" smtClean="0"/>
              <a:t> </a:t>
            </a:r>
            <a:r>
              <a:rPr lang="en-US" sz="4700" dirty="0" err="1" smtClean="0"/>
              <a:t>đồ</a:t>
            </a:r>
            <a:r>
              <a:rPr lang="en-US" sz="4700" dirty="0" smtClean="0"/>
              <a:t> </a:t>
            </a:r>
            <a:r>
              <a:rPr lang="en-US" sz="4700" dirty="0" err="1" smtClean="0"/>
              <a:t>ăn</a:t>
            </a:r>
            <a:r>
              <a:rPr lang="en-US" sz="4700" dirty="0" smtClean="0"/>
              <a:t> </a:t>
            </a:r>
            <a:r>
              <a:rPr lang="en-US" sz="4700" dirty="0" err="1" smtClean="0"/>
              <a:t>cho</a:t>
            </a:r>
            <a:r>
              <a:rPr lang="en-US" sz="4700" dirty="0" smtClean="0"/>
              <a:t> </a:t>
            </a:r>
            <a:r>
              <a:rPr lang="en-US" sz="4700" dirty="0" err="1" smtClean="0"/>
              <a:t>nhé</a:t>
            </a:r>
            <a:r>
              <a:rPr lang="en-US" sz="4700" dirty="0" smtClean="0"/>
              <a:t>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700" dirty="0" err="1" smtClean="0"/>
              <a:t>Để</a:t>
            </a:r>
            <a:r>
              <a:rPr lang="en-US" sz="4700" dirty="0" smtClean="0"/>
              <a:t> </a:t>
            </a:r>
            <a:r>
              <a:rPr lang="en-US" sz="4700" dirty="0" err="1" smtClean="0"/>
              <a:t>tôi</a:t>
            </a:r>
            <a:r>
              <a:rPr lang="en-US" sz="4700" dirty="0" smtClean="0"/>
              <a:t> </a:t>
            </a:r>
            <a:r>
              <a:rPr lang="en-US" sz="4700" dirty="0" err="1" smtClean="0"/>
              <a:t>cầm</a:t>
            </a:r>
            <a:r>
              <a:rPr lang="en-US" sz="4700" dirty="0" smtClean="0"/>
              <a:t> </a:t>
            </a:r>
            <a:r>
              <a:rPr lang="en-US" sz="4700" dirty="0" err="1" smtClean="0"/>
              <a:t>cặp</a:t>
            </a:r>
            <a:r>
              <a:rPr lang="en-US" sz="4700" dirty="0" smtClean="0"/>
              <a:t> </a:t>
            </a:r>
            <a:r>
              <a:rPr lang="en-US" sz="4700" dirty="0" err="1" smtClean="0"/>
              <a:t>sách</a:t>
            </a:r>
            <a:r>
              <a:rPr lang="en-US" sz="4700" dirty="0" smtClean="0"/>
              <a:t> </a:t>
            </a:r>
            <a:r>
              <a:rPr lang="en-US" sz="4700" dirty="0" err="1" smtClean="0"/>
              <a:t>cho</a:t>
            </a:r>
            <a:r>
              <a:rPr lang="en-US" sz="4700" dirty="0" smtClean="0"/>
              <a:t> </a:t>
            </a:r>
            <a:r>
              <a:rPr lang="en-US" sz="4700" dirty="0" err="1" smtClean="0"/>
              <a:t>nhé</a:t>
            </a:r>
            <a:r>
              <a:rPr lang="en-US" sz="4700" dirty="0" smtClean="0"/>
              <a:t>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700" dirty="0" err="1" smtClean="0"/>
              <a:t>Tôi</a:t>
            </a:r>
            <a:r>
              <a:rPr lang="en-US" sz="4700" dirty="0" smtClean="0"/>
              <a:t> </a:t>
            </a:r>
            <a:r>
              <a:rPr lang="en-US" sz="4700" dirty="0" err="1" smtClean="0"/>
              <a:t>giúp</a:t>
            </a:r>
            <a:r>
              <a:rPr lang="en-US" sz="4700" dirty="0" smtClean="0"/>
              <a:t> </a:t>
            </a:r>
            <a:r>
              <a:rPr lang="en-US" sz="4700" dirty="0" err="1" smtClean="0"/>
              <a:t>bạn</a:t>
            </a:r>
            <a:r>
              <a:rPr lang="en-US" sz="4700" dirty="0" smtClean="0"/>
              <a:t> </a:t>
            </a:r>
            <a:r>
              <a:rPr lang="en-US" sz="4700" dirty="0" err="1" smtClean="0"/>
              <a:t>nhé</a:t>
            </a:r>
            <a:r>
              <a:rPr lang="en-US" sz="4700" dirty="0" smtClean="0"/>
              <a:t>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700" dirty="0" err="1" smtClean="0"/>
              <a:t>Tôi</a:t>
            </a:r>
            <a:r>
              <a:rPr lang="en-US" sz="4700" dirty="0" smtClean="0"/>
              <a:t> </a:t>
            </a:r>
            <a:r>
              <a:rPr lang="en-US" sz="4700" dirty="0" err="1" smtClean="0"/>
              <a:t>dọn</a:t>
            </a:r>
            <a:r>
              <a:rPr lang="en-US" sz="4700" dirty="0" smtClean="0"/>
              <a:t> </a:t>
            </a:r>
            <a:r>
              <a:rPr lang="en-US" sz="4700" dirty="0" err="1" smtClean="0"/>
              <a:t>phòng</a:t>
            </a:r>
            <a:r>
              <a:rPr lang="en-US" sz="4700" dirty="0" smtClean="0"/>
              <a:t> </a:t>
            </a:r>
            <a:r>
              <a:rPr lang="en-US" sz="4700" dirty="0" err="1" smtClean="0"/>
              <a:t>cho</a:t>
            </a:r>
            <a:r>
              <a:rPr lang="en-US" sz="4700" dirty="0" smtClean="0"/>
              <a:t> </a:t>
            </a:r>
            <a:r>
              <a:rPr lang="en-US" sz="4700" dirty="0" err="1" smtClean="0"/>
              <a:t>anh</a:t>
            </a:r>
            <a:r>
              <a:rPr lang="en-US" sz="4700" dirty="0" smtClean="0"/>
              <a:t> </a:t>
            </a:r>
            <a:r>
              <a:rPr lang="en-US" sz="4700" dirty="0" err="1" smtClean="0"/>
              <a:t>nhé</a:t>
            </a:r>
            <a:r>
              <a:rPr lang="en-US" sz="4700" dirty="0" smtClean="0"/>
              <a:t>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700" dirty="0" err="1" smtClean="0"/>
              <a:t>Em</a:t>
            </a:r>
            <a:r>
              <a:rPr lang="en-US" sz="4700" dirty="0" smtClean="0"/>
              <a:t> </a:t>
            </a:r>
            <a:r>
              <a:rPr lang="en-US" sz="4700" dirty="0" err="1" smtClean="0"/>
              <a:t>giặt</a:t>
            </a:r>
            <a:r>
              <a:rPr lang="en-US" sz="4700" dirty="0" smtClean="0"/>
              <a:t> </a:t>
            </a:r>
            <a:r>
              <a:rPr lang="en-US" sz="4700" dirty="0" err="1" smtClean="0"/>
              <a:t>quần</a:t>
            </a:r>
            <a:r>
              <a:rPr lang="en-US" sz="4700" dirty="0" smtClean="0"/>
              <a:t> </a:t>
            </a:r>
            <a:r>
              <a:rPr lang="en-US" sz="4700" dirty="0" err="1" smtClean="0"/>
              <a:t>áo</a:t>
            </a:r>
            <a:r>
              <a:rPr lang="en-US" sz="4700" dirty="0" smtClean="0"/>
              <a:t> </a:t>
            </a:r>
            <a:r>
              <a:rPr lang="en-US" sz="4700" dirty="0" err="1" smtClean="0"/>
              <a:t>cho</a:t>
            </a:r>
            <a:r>
              <a:rPr lang="en-US" sz="4700" dirty="0" smtClean="0"/>
              <a:t> </a:t>
            </a:r>
            <a:r>
              <a:rPr lang="en-US" sz="4700" dirty="0" err="1" smtClean="0"/>
              <a:t>anh</a:t>
            </a:r>
            <a:r>
              <a:rPr lang="en-US" sz="4700" dirty="0" smtClean="0"/>
              <a:t> </a:t>
            </a:r>
            <a:r>
              <a:rPr lang="en-US" sz="4700" dirty="0" err="1" smtClean="0"/>
              <a:t>nhé</a:t>
            </a:r>
            <a:r>
              <a:rPr lang="en-US" sz="4700" dirty="0" smtClean="0"/>
              <a:t>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0"/>
            <a:ext cx="11125200" cy="685800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None/>
            </a:pPr>
            <a:r>
              <a:rPr lang="en-US" sz="4800" dirty="0" err="1" smtClean="0"/>
              <a:t>Vmasu</a:t>
            </a:r>
            <a:r>
              <a:rPr lang="en-US" sz="4800" dirty="0" smtClean="0"/>
              <a:t> </a:t>
            </a:r>
            <a:r>
              <a:rPr lang="ja-JP" altLang="en-US" sz="4800" smtClean="0"/>
              <a:t>→　</a:t>
            </a:r>
            <a:r>
              <a:rPr lang="en-US" altLang="ja-JP" sz="4800" dirty="0" smtClean="0"/>
              <a:t>V</a:t>
            </a:r>
            <a:r>
              <a:rPr lang="ja-JP" altLang="en-US" sz="4800" smtClean="0"/>
              <a:t>ましょうか。</a:t>
            </a:r>
            <a:endParaRPr lang="en-US" altLang="ja-JP" sz="4800" dirty="0" smtClean="0"/>
          </a:p>
          <a:p>
            <a:pPr marL="457200" indent="-457200">
              <a:buNone/>
            </a:pPr>
            <a:r>
              <a:rPr lang="vi-VN" sz="3500" dirty="0" smtClean="0"/>
              <a:t>Để tôi làm...(đề nghị mình làm gì đó)</a:t>
            </a:r>
            <a:endParaRPr lang="en-US" sz="4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4700" dirty="0" err="1" smtClean="0"/>
              <a:t>Tôi</a:t>
            </a:r>
            <a:r>
              <a:rPr lang="en-US" sz="4700" dirty="0" smtClean="0"/>
              <a:t> </a:t>
            </a:r>
            <a:r>
              <a:rPr lang="en-US" sz="4700" dirty="0" err="1" smtClean="0"/>
              <a:t>mở</a:t>
            </a:r>
            <a:r>
              <a:rPr lang="en-US" sz="4700" dirty="0" smtClean="0"/>
              <a:t> </a:t>
            </a:r>
            <a:r>
              <a:rPr lang="en-US" sz="4700" dirty="0" err="1" smtClean="0"/>
              <a:t>cửa</a:t>
            </a:r>
            <a:r>
              <a:rPr lang="en-US" sz="4700" dirty="0" smtClean="0"/>
              <a:t> </a:t>
            </a:r>
            <a:r>
              <a:rPr lang="en-US" sz="4700" dirty="0" err="1" smtClean="0"/>
              <a:t>sổ</a:t>
            </a:r>
            <a:r>
              <a:rPr lang="en-US" sz="4700" dirty="0" smtClean="0"/>
              <a:t> </a:t>
            </a:r>
            <a:r>
              <a:rPr lang="en-US" sz="4700" dirty="0" err="1" smtClean="0"/>
              <a:t>nhé</a:t>
            </a:r>
            <a:r>
              <a:rPr lang="en-US" sz="4700" dirty="0" smtClean="0"/>
              <a:t>!</a:t>
            </a:r>
            <a:br>
              <a:rPr lang="en-US" sz="4700" dirty="0" smtClean="0"/>
            </a:br>
            <a:r>
              <a:rPr lang="ja-JP" altLang="en-US" sz="4700" smtClean="0"/>
              <a:t>まどを　あけましょうか。</a:t>
            </a:r>
            <a:endParaRPr lang="en-US" sz="47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4700" dirty="0" err="1" smtClean="0"/>
              <a:t>Tôi</a:t>
            </a:r>
            <a:r>
              <a:rPr lang="en-US" sz="4700" dirty="0" smtClean="0"/>
              <a:t> </a:t>
            </a:r>
            <a:r>
              <a:rPr lang="en-US" sz="4700" dirty="0" err="1" smtClean="0"/>
              <a:t>lấy</a:t>
            </a:r>
            <a:r>
              <a:rPr lang="en-US" sz="4700" dirty="0" smtClean="0"/>
              <a:t> </a:t>
            </a:r>
            <a:r>
              <a:rPr lang="en-US" sz="4700" dirty="0" err="1" smtClean="0"/>
              <a:t>đồ</a:t>
            </a:r>
            <a:r>
              <a:rPr lang="en-US" sz="4700" dirty="0" smtClean="0"/>
              <a:t> </a:t>
            </a:r>
            <a:r>
              <a:rPr lang="en-US" sz="4700" dirty="0" err="1" smtClean="0"/>
              <a:t>ăn</a:t>
            </a:r>
            <a:r>
              <a:rPr lang="en-US" sz="4700" dirty="0" smtClean="0"/>
              <a:t> </a:t>
            </a:r>
            <a:r>
              <a:rPr lang="en-US" sz="4700" dirty="0" err="1" smtClean="0"/>
              <a:t>cho</a:t>
            </a:r>
            <a:r>
              <a:rPr lang="en-US" sz="4700" dirty="0" smtClean="0"/>
              <a:t> </a:t>
            </a:r>
            <a:r>
              <a:rPr lang="en-US" sz="4700" dirty="0" err="1" smtClean="0"/>
              <a:t>nhé</a:t>
            </a:r>
            <a:r>
              <a:rPr lang="en-US" sz="4700" dirty="0" smtClean="0"/>
              <a:t>!</a:t>
            </a:r>
            <a:br>
              <a:rPr lang="en-US" sz="4700" dirty="0" smtClean="0"/>
            </a:br>
            <a:r>
              <a:rPr lang="ja-JP" altLang="en-US" sz="4700" smtClean="0"/>
              <a:t>りょうりを　とりましょうか。</a:t>
            </a:r>
            <a:endParaRPr lang="en-US" sz="47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4700" dirty="0" err="1" smtClean="0"/>
              <a:t>Để</a:t>
            </a:r>
            <a:r>
              <a:rPr lang="en-US" sz="4700" dirty="0" smtClean="0"/>
              <a:t> </a:t>
            </a:r>
            <a:r>
              <a:rPr lang="en-US" sz="4700" dirty="0" err="1" smtClean="0"/>
              <a:t>tôi</a:t>
            </a:r>
            <a:r>
              <a:rPr lang="en-US" sz="4700" dirty="0" smtClean="0"/>
              <a:t> </a:t>
            </a:r>
            <a:r>
              <a:rPr lang="en-US" sz="4700" dirty="0" err="1" smtClean="0"/>
              <a:t>cầm</a:t>
            </a:r>
            <a:r>
              <a:rPr lang="en-US" sz="4700" dirty="0" smtClean="0"/>
              <a:t> </a:t>
            </a:r>
            <a:r>
              <a:rPr lang="en-US" sz="4700" dirty="0" err="1" smtClean="0"/>
              <a:t>cặp</a:t>
            </a:r>
            <a:r>
              <a:rPr lang="en-US" sz="4700" dirty="0" smtClean="0"/>
              <a:t> </a:t>
            </a:r>
            <a:r>
              <a:rPr lang="en-US" sz="4700" dirty="0" err="1" smtClean="0"/>
              <a:t>sách</a:t>
            </a:r>
            <a:r>
              <a:rPr lang="en-US" sz="4700" dirty="0" smtClean="0"/>
              <a:t> </a:t>
            </a:r>
            <a:r>
              <a:rPr lang="en-US" sz="4700" dirty="0" err="1" smtClean="0"/>
              <a:t>cho</a:t>
            </a:r>
            <a:r>
              <a:rPr lang="en-US" sz="4700" dirty="0" smtClean="0"/>
              <a:t> </a:t>
            </a:r>
            <a:r>
              <a:rPr lang="en-US" sz="4700" dirty="0" err="1" smtClean="0"/>
              <a:t>nhé</a:t>
            </a:r>
            <a:r>
              <a:rPr lang="en-US" sz="4700" dirty="0" smtClean="0"/>
              <a:t>!</a:t>
            </a:r>
            <a:br>
              <a:rPr lang="en-US" sz="4700" dirty="0" smtClean="0"/>
            </a:br>
            <a:r>
              <a:rPr lang="ja-JP" altLang="en-US" sz="4700" smtClean="0"/>
              <a:t>かばんを　もちましょうか。</a:t>
            </a:r>
            <a:endParaRPr lang="en-US" sz="47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4700" dirty="0" err="1" smtClean="0"/>
              <a:t>Tôi</a:t>
            </a:r>
            <a:r>
              <a:rPr lang="en-US" sz="4700" dirty="0" smtClean="0"/>
              <a:t> </a:t>
            </a:r>
            <a:r>
              <a:rPr lang="en-US" sz="4700" dirty="0" err="1" smtClean="0"/>
              <a:t>giúp</a:t>
            </a:r>
            <a:r>
              <a:rPr lang="en-US" sz="4700" dirty="0" smtClean="0"/>
              <a:t> </a:t>
            </a:r>
            <a:r>
              <a:rPr lang="en-US" sz="4700" dirty="0" err="1" smtClean="0"/>
              <a:t>bạn</a:t>
            </a:r>
            <a:r>
              <a:rPr lang="en-US" sz="4700" dirty="0" smtClean="0"/>
              <a:t> </a:t>
            </a:r>
            <a:r>
              <a:rPr lang="en-US" sz="4700" dirty="0" err="1" smtClean="0"/>
              <a:t>nhé</a:t>
            </a:r>
            <a:r>
              <a:rPr lang="en-US" sz="4700" dirty="0" smtClean="0"/>
              <a:t>!</a:t>
            </a:r>
            <a:br>
              <a:rPr lang="en-US" sz="4700" dirty="0" smtClean="0"/>
            </a:br>
            <a:r>
              <a:rPr lang="ja-JP" altLang="en-US" sz="4700" smtClean="0"/>
              <a:t>てつだいましょうか。</a:t>
            </a:r>
            <a:endParaRPr lang="en-US" sz="47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4700" dirty="0" err="1" smtClean="0"/>
              <a:t>Tôi</a:t>
            </a:r>
            <a:r>
              <a:rPr lang="en-US" sz="4700" dirty="0" smtClean="0"/>
              <a:t> </a:t>
            </a:r>
            <a:r>
              <a:rPr lang="en-US" sz="4700" dirty="0" err="1" smtClean="0"/>
              <a:t>dọn</a:t>
            </a:r>
            <a:r>
              <a:rPr lang="en-US" sz="4700" dirty="0" smtClean="0"/>
              <a:t> </a:t>
            </a:r>
            <a:r>
              <a:rPr lang="en-US" sz="4700" dirty="0" err="1" smtClean="0"/>
              <a:t>phòng</a:t>
            </a:r>
            <a:r>
              <a:rPr lang="en-US" sz="4700" dirty="0" smtClean="0"/>
              <a:t> </a:t>
            </a:r>
            <a:r>
              <a:rPr lang="en-US" sz="4700" dirty="0" err="1" smtClean="0"/>
              <a:t>cho</a:t>
            </a:r>
            <a:r>
              <a:rPr lang="en-US" sz="4700" dirty="0" smtClean="0"/>
              <a:t> </a:t>
            </a:r>
            <a:r>
              <a:rPr lang="en-US" sz="4700" dirty="0" err="1" smtClean="0"/>
              <a:t>anh</a:t>
            </a:r>
            <a:r>
              <a:rPr lang="en-US" sz="4700" dirty="0" smtClean="0"/>
              <a:t> </a:t>
            </a:r>
            <a:r>
              <a:rPr lang="en-US" sz="4700" dirty="0" err="1" smtClean="0"/>
              <a:t>nhé</a:t>
            </a:r>
            <a:r>
              <a:rPr lang="en-US" sz="4700" dirty="0" smtClean="0"/>
              <a:t>!</a:t>
            </a:r>
            <a:br>
              <a:rPr lang="en-US" sz="4700" dirty="0" smtClean="0"/>
            </a:br>
            <a:r>
              <a:rPr lang="ja-JP" altLang="en-US" sz="4700" smtClean="0"/>
              <a:t>へやを　そうじしましょうか。</a:t>
            </a:r>
            <a:endParaRPr lang="en-US" sz="47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4700" dirty="0" err="1" smtClean="0"/>
              <a:t>Em</a:t>
            </a:r>
            <a:r>
              <a:rPr lang="en-US" sz="4700" dirty="0" smtClean="0"/>
              <a:t> </a:t>
            </a:r>
            <a:r>
              <a:rPr lang="en-US" sz="4700" dirty="0" err="1" smtClean="0"/>
              <a:t>giặt</a:t>
            </a:r>
            <a:r>
              <a:rPr lang="en-US" sz="4700" dirty="0" smtClean="0"/>
              <a:t> </a:t>
            </a:r>
            <a:r>
              <a:rPr lang="en-US" sz="4700" dirty="0" err="1" smtClean="0"/>
              <a:t>quần</a:t>
            </a:r>
            <a:r>
              <a:rPr lang="en-US" sz="4700" dirty="0" smtClean="0"/>
              <a:t> </a:t>
            </a:r>
            <a:r>
              <a:rPr lang="en-US" sz="4700" dirty="0" err="1" smtClean="0"/>
              <a:t>áo</a:t>
            </a:r>
            <a:r>
              <a:rPr lang="en-US" sz="4700" dirty="0" smtClean="0"/>
              <a:t> </a:t>
            </a:r>
            <a:r>
              <a:rPr lang="en-US" sz="4700" dirty="0" err="1" smtClean="0"/>
              <a:t>cho</a:t>
            </a:r>
            <a:r>
              <a:rPr lang="en-US" sz="4700" dirty="0" smtClean="0"/>
              <a:t> </a:t>
            </a:r>
            <a:r>
              <a:rPr lang="en-US" sz="4700" dirty="0" err="1" smtClean="0"/>
              <a:t>anh</a:t>
            </a:r>
            <a:r>
              <a:rPr lang="en-US" sz="4700" dirty="0" smtClean="0"/>
              <a:t> </a:t>
            </a:r>
            <a:r>
              <a:rPr lang="en-US" sz="4700" dirty="0" err="1" smtClean="0"/>
              <a:t>nhé</a:t>
            </a:r>
            <a:r>
              <a:rPr lang="en-US" sz="4700" dirty="0" smtClean="0"/>
              <a:t>!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sz="4700" smtClean="0"/>
              <a:t>ふくを　せんたくしましょうか。</a:t>
            </a:r>
            <a:endParaRPr lang="en-US" sz="47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74803" y="356936"/>
            <a:ext cx="523363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dirty="0">
                <a:latin typeface="HGSSoeiKakupoptai" panose="040B0A00000000000000" pitchFamily="50" charset="-128"/>
                <a:ea typeface="HGSSoeiKakupoptai" panose="040B0A00000000000000" pitchFamily="50" charset="-128"/>
              </a:rPr>
              <a:t>『</a:t>
            </a:r>
            <a:r>
              <a:rPr lang="ja-JP" altLang="en-US" sz="4400" dirty="0">
                <a:latin typeface="HGSSoeiKakupoptai" panose="040B0A00000000000000" pitchFamily="50" charset="-128"/>
                <a:ea typeface="HGSSoeiKakupoptai" panose="040B0A00000000000000" pitchFamily="50" charset="-128"/>
              </a:rPr>
              <a:t>まだ</a:t>
            </a:r>
            <a:r>
              <a:rPr lang="en-US" altLang="ja-JP" sz="4400" dirty="0">
                <a:latin typeface="HGSSoeiKakupoptai" panose="040B0A00000000000000" pitchFamily="50" charset="-128"/>
                <a:ea typeface="HGSSoeiKakupoptai" panose="040B0A00000000000000" pitchFamily="50" charset="-128"/>
              </a:rPr>
              <a:t>』</a:t>
            </a:r>
            <a:r>
              <a:rPr lang="en-US" altLang="ja-JP" sz="2800" dirty="0">
                <a:latin typeface="HGSSoeiKakupoptai" panose="040B0A00000000000000" pitchFamily="50" charset="-128"/>
                <a:ea typeface="HGSSoeiKakupoptai" panose="040B0A00000000000000" pitchFamily="50" charset="-128"/>
              </a:rPr>
              <a:t>VS</a:t>
            </a:r>
            <a:r>
              <a:rPr lang="en-US" altLang="ja-JP" sz="4400" dirty="0">
                <a:latin typeface="HGSSoeiKakupoptai" panose="040B0A00000000000000" pitchFamily="50" charset="-128"/>
                <a:ea typeface="HGSSoeiKakupoptai" panose="040B0A00000000000000" pitchFamily="50" charset="-128"/>
              </a:rPr>
              <a:t>『</a:t>
            </a:r>
            <a:r>
              <a:rPr lang="ja-JP" altLang="en-US" sz="4400" dirty="0">
                <a:latin typeface="HGSSoeiKakupoptai" panose="040B0A00000000000000" pitchFamily="50" charset="-128"/>
                <a:ea typeface="HGSSoeiKakupoptai" panose="040B0A00000000000000" pitchFamily="50" charset="-128"/>
              </a:rPr>
              <a:t>もう</a:t>
            </a:r>
            <a:r>
              <a:rPr lang="en-US" altLang="ja-JP" sz="4400" dirty="0">
                <a:latin typeface="HGSSoeiKakupoptai" panose="040B0A00000000000000" pitchFamily="50" charset="-128"/>
                <a:ea typeface="HGSSoeiKakupoptai" panose="040B0A00000000000000" pitchFamily="50" charset="-128"/>
              </a:rPr>
              <a:t>』</a:t>
            </a:r>
            <a:endParaRPr lang="en-US" sz="4400" dirty="0">
              <a:latin typeface="HGSSoeiKakupoptai" panose="040B0A00000000000000" pitchFamily="50" charset="-128"/>
              <a:ea typeface="HGSSoeiKakupoptai" panose="040B0A00000000000000" pitchFamily="50" charset="-128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894012" y="1905000"/>
            <a:ext cx="7086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A</a:t>
            </a:r>
            <a:r>
              <a:rPr lang="ja-JP" altLang="en-US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：もう　宿題を　しましたか。</a:t>
            </a:r>
            <a:endParaRPr lang="en-US" altLang="en-US" sz="36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94012" y="3581400"/>
            <a:ext cx="55384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C</a:t>
            </a:r>
            <a:r>
              <a:rPr lang="ja-JP" altLang="en-US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：いいえ、まだ　です。</a:t>
            </a:r>
            <a:endParaRPr lang="en-US" altLang="en-US" sz="36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51412" y="1704945"/>
            <a:ext cx="152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しゅくだい</a:t>
            </a:r>
            <a:endParaRPr lang="en-US" altLang="en-US" sz="20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94012" y="2751386"/>
            <a:ext cx="7086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B</a:t>
            </a:r>
            <a:r>
              <a:rPr lang="ja-JP" altLang="en-US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：はい、もう　しました。</a:t>
            </a:r>
            <a:endParaRPr lang="en-US" altLang="en-US" sz="36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94012" y="4406417"/>
            <a:ext cx="7315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D</a:t>
            </a:r>
            <a:r>
              <a:rPr lang="ja-JP" altLang="en-US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：いいえ、まだ　していません。</a:t>
            </a:r>
            <a:endParaRPr lang="en-US" altLang="en-US" sz="36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3212" y="2551331"/>
            <a:ext cx="11587248" cy="430666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41284" y="2567703"/>
            <a:ext cx="4419600" cy="646331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お金が　あります。</a:t>
            </a:r>
            <a:endParaRPr lang="en-US" altLang="en-US" sz="360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22812">
            <a:off x="187080" y="952306"/>
            <a:ext cx="2619375" cy="1743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881781" y="2567702"/>
            <a:ext cx="4689762" cy="646331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お金が　ありません。</a:t>
            </a:r>
            <a:endParaRPr lang="en-US" altLang="en-US" sz="360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93298">
            <a:off x="9180155" y="1008311"/>
            <a:ext cx="2619375" cy="1743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84412" y="3711781"/>
            <a:ext cx="7696200" cy="769441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400" b="1" dirty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お金が　まだ　あります。</a:t>
            </a:r>
            <a:endParaRPr lang="en-US" altLang="en-US" sz="4400" b="1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284412" y="4664241"/>
            <a:ext cx="8392984" cy="769441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400" b="1" dirty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お金が　まだ　ありません。</a:t>
            </a:r>
            <a:endParaRPr lang="en-US" altLang="en-US" sz="4400" b="1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284412" y="5580569"/>
            <a:ext cx="8392984" cy="769441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400" b="1" dirty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お金が　もう　ありません。</a:t>
            </a:r>
            <a:endParaRPr lang="en-US" altLang="en-US" sz="4400" b="1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015528" y="3728683"/>
            <a:ext cx="4191000" cy="7694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ular Callout 16"/>
          <p:cNvSpPr/>
          <p:nvPr/>
        </p:nvSpPr>
        <p:spPr>
          <a:xfrm rot="559611">
            <a:off x="8608435" y="2538664"/>
            <a:ext cx="2515177" cy="1103531"/>
          </a:xfrm>
          <a:prstGeom prst="wedgeRoundRectCallout">
            <a:avLst>
              <a:gd name="adj1" fmla="val -56128"/>
              <a:gd name="adj2" fmla="val 83972"/>
              <a:gd name="adj3" fmla="val 16667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VẪN CÓ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015528" y="4688160"/>
            <a:ext cx="4965084" cy="7694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049366" y="5591847"/>
            <a:ext cx="4965084" cy="7694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ular Callout 17"/>
          <p:cNvSpPr/>
          <p:nvPr/>
        </p:nvSpPr>
        <p:spPr>
          <a:xfrm rot="559611">
            <a:off x="9569122" y="3724094"/>
            <a:ext cx="2515177" cy="1103531"/>
          </a:xfrm>
          <a:prstGeom prst="wedgeRoundRectCallout">
            <a:avLst>
              <a:gd name="adj1" fmla="val -43690"/>
              <a:gd name="adj2" fmla="val 88952"/>
              <a:gd name="adj3" fmla="val 16667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VẪN CHƯA CÓ</a:t>
            </a:r>
          </a:p>
        </p:txBody>
      </p:sp>
      <p:sp>
        <p:nvSpPr>
          <p:cNvPr id="21" name="Rounded Rectangular Callout 20"/>
          <p:cNvSpPr/>
          <p:nvPr/>
        </p:nvSpPr>
        <p:spPr>
          <a:xfrm rot="21176624">
            <a:off x="986108" y="4893876"/>
            <a:ext cx="2515177" cy="1103531"/>
          </a:xfrm>
          <a:prstGeom prst="wedgeRoundRectCallout">
            <a:avLst>
              <a:gd name="adj1" fmla="val 103412"/>
              <a:gd name="adj2" fmla="val 78440"/>
              <a:gd name="adj3" fmla="val 16667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KHÔNG CÓ NỮA</a:t>
            </a:r>
          </a:p>
        </p:txBody>
      </p:sp>
    </p:spTree>
    <p:extLst>
      <p:ext uri="{BB962C8B-B14F-4D97-AF65-F5344CB8AC3E}">
        <p14:creationId xmlns:p14="http://schemas.microsoft.com/office/powerpoint/2010/main" val="260098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12" grpId="0" animBg="1"/>
      <p:bldP spid="8" grpId="0" animBg="1"/>
      <p:bldP spid="10" grpId="0" animBg="1"/>
      <p:bldP spid="13" grpId="0" animBg="1"/>
      <p:bldP spid="15" grpId="0" animBg="1"/>
      <p:bldP spid="16" grpId="0" animBg="1"/>
      <p:bldP spid="14" grpId="0" animBg="1"/>
      <p:bldP spid="17" grpId="0" animBg="1"/>
      <p:bldP spid="19" grpId="0" animBg="1"/>
      <p:bldP spid="20" grpId="0" animBg="1"/>
      <p:bldP spid="18" grpId="0" animBg="1"/>
      <p:bldP spid="2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まだ　あります：</a:t>
            </a:r>
            <a:r>
              <a:rPr lang="en-US" altLang="ja-JP" dirty="0" smtClean="0"/>
              <a:t>Van co</a:t>
            </a:r>
            <a:r>
              <a:rPr lang="ja-JP" altLang="en-US" dirty="0" smtClean="0"/>
              <a:t>、Ｖａｎ　ｃｏｎ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も</a:t>
            </a:r>
            <a:r>
              <a:rPr lang="ja-JP" altLang="en-US" dirty="0" smtClean="0"/>
              <a:t>う　ありません：ｋｈｏｎｇｃｏｎ　ＮｕＡ</a:t>
            </a:r>
            <a:endParaRPr lang="en-US" altLang="ja-JP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ja-JP" altLang="en-US" dirty="0"/>
              <a:t>サラダ</a:t>
            </a:r>
            <a:r>
              <a:rPr lang="ja-JP" altLang="en-US" dirty="0" smtClean="0"/>
              <a:t>は　まだ　ありますか？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はい</a:t>
            </a:r>
            <a:r>
              <a:rPr lang="ja-JP" altLang="en-US" dirty="0" smtClean="0"/>
              <a:t>、まだ　あります。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いいえ</a:t>
            </a:r>
            <a:r>
              <a:rPr lang="ja-JP" altLang="en-US" dirty="0" smtClean="0"/>
              <a:t>、　もう　ありません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8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1293812" y="914400"/>
            <a:ext cx="9448800" cy="1248842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4000" dirty="0" err="1"/>
              <a:t>Hỏi</a:t>
            </a:r>
            <a:r>
              <a:rPr lang="en-US" sz="4000" dirty="0"/>
              <a:t> </a:t>
            </a:r>
            <a:r>
              <a:rPr lang="en-US" sz="4000" dirty="0" err="1"/>
              <a:t>cho</a:t>
            </a:r>
            <a:r>
              <a:rPr lang="en-US" sz="4000" dirty="0"/>
              <a:t> </a:t>
            </a:r>
            <a:r>
              <a:rPr lang="en-US" sz="4000" dirty="0" err="1"/>
              <a:t>đối</a:t>
            </a:r>
            <a:r>
              <a:rPr lang="en-US" sz="4000" dirty="0"/>
              <a:t> </a:t>
            </a:r>
            <a:r>
              <a:rPr lang="en-US" sz="4000" dirty="0" err="1"/>
              <a:t>tượng</a:t>
            </a:r>
            <a:r>
              <a:rPr lang="en-US" sz="4000" dirty="0"/>
              <a:t> </a:t>
            </a:r>
            <a:r>
              <a:rPr lang="en-US" sz="4000" dirty="0" err="1"/>
              <a:t>là</a:t>
            </a:r>
            <a:r>
              <a:rPr lang="en-US" sz="4000" dirty="0"/>
              <a:t> </a:t>
            </a:r>
            <a:r>
              <a:rPr lang="en-US" sz="4000" dirty="0" err="1"/>
              <a:t>chủ</a:t>
            </a:r>
            <a:r>
              <a:rPr lang="en-US" sz="4000" dirty="0"/>
              <a:t> </a:t>
            </a:r>
            <a:r>
              <a:rPr lang="en-US" sz="4000" dirty="0" err="1"/>
              <a:t>thể</a:t>
            </a:r>
            <a:r>
              <a:rPr lang="en-US" sz="4000" dirty="0"/>
              <a:t> </a:t>
            </a:r>
            <a:r>
              <a:rPr lang="en-US" sz="4000" dirty="0" err="1"/>
              <a:t>của</a:t>
            </a:r>
            <a:r>
              <a:rPr lang="en-US" sz="4000" dirty="0"/>
              <a:t> </a:t>
            </a:r>
            <a:r>
              <a:rPr lang="en-US" sz="4000" dirty="0" err="1"/>
              <a:t>câu</a:t>
            </a:r>
            <a:endParaRPr lang="en-US" sz="4000" dirty="0"/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36612" y="2851150"/>
            <a:ext cx="4441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i="1" dirty="0" err="1">
                <a:latin typeface="Arial" panose="020B0604020202020204" pitchFamily="34" charset="0"/>
              </a:rPr>
              <a:t>Ngày</a:t>
            </a:r>
            <a:r>
              <a:rPr lang="en-US" sz="1800" i="1" dirty="0">
                <a:latin typeface="Arial" panose="020B0604020202020204" pitchFamily="34" charset="0"/>
              </a:rPr>
              <a:t> mai </a:t>
            </a:r>
            <a:r>
              <a:rPr lang="en-US" sz="1800" i="1" dirty="0" err="1">
                <a:latin typeface="Arial" panose="020B0604020202020204" pitchFamily="34" charset="0"/>
              </a:rPr>
              <a:t>bạn</a:t>
            </a:r>
            <a:r>
              <a:rPr lang="en-US" sz="1800" i="1" dirty="0">
                <a:latin typeface="Arial" panose="020B0604020202020204" pitchFamily="34" charset="0"/>
              </a:rPr>
              <a:t> Lan </a:t>
            </a:r>
            <a:r>
              <a:rPr lang="en-US" sz="1800" i="1" dirty="0" err="1">
                <a:latin typeface="Arial" panose="020B0604020202020204" pitchFamily="34" charset="0"/>
              </a:rPr>
              <a:t>sẽ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mang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bánh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ngọt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tới</a:t>
            </a:r>
            <a:r>
              <a:rPr lang="en-US" sz="1800" i="1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6612" y="2286000"/>
            <a:ext cx="9372600" cy="5842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明日　ランさんは　ケーキを　持ってきます。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36612" y="4222750"/>
            <a:ext cx="4724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i="1" dirty="0">
                <a:latin typeface="Arial" panose="020B0604020202020204" pitchFamily="34" charset="0"/>
              </a:rPr>
              <a:t>Anh Kim </a:t>
            </a:r>
            <a:r>
              <a:rPr lang="en-US" sz="1800" i="1" dirty="0" err="1">
                <a:latin typeface="Arial" panose="020B0604020202020204" pitchFamily="34" charset="0"/>
              </a:rPr>
              <a:t>đang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nói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chuyện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với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altLang="ja-JP" sz="1800" i="1" dirty="0" err="1" smtClean="0">
                <a:latin typeface="Arial" panose="020B0604020202020204" pitchFamily="34" charset="0"/>
              </a:rPr>
              <a:t>Chị</a:t>
            </a:r>
            <a:r>
              <a:rPr lang="ja-JP" altLang="en-US" sz="1800" i="1" dirty="0" smtClean="0">
                <a:latin typeface="Arial" panose="020B0604020202020204" pitchFamily="34" charset="0"/>
              </a:rPr>
              <a:t>　</a:t>
            </a:r>
            <a:r>
              <a:rPr lang="en-US" altLang="ja-JP" sz="1800" i="1" dirty="0" smtClean="0">
                <a:latin typeface="Arial" panose="020B0604020202020204" pitchFamily="34" charset="0"/>
              </a:rPr>
              <a:t>Mai</a:t>
            </a:r>
            <a:r>
              <a:rPr lang="en-US" sz="1800" i="1" dirty="0" smtClean="0">
                <a:latin typeface="Arial" panose="020B0604020202020204" pitchFamily="34" charset="0"/>
              </a:rPr>
              <a:t>.</a:t>
            </a:r>
            <a:endParaRPr lang="en-US" sz="1800" i="1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6612" y="3657600"/>
            <a:ext cx="9372600" cy="5842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キムさんは　</a:t>
            </a:r>
            <a:r>
              <a:rPr lang="ja-JP" altLang="en-US" sz="3200" dirty="0" smtClean="0">
                <a:latin typeface="NtMotoyaKyotai" pitchFamily="18" charset="-128"/>
                <a:ea typeface="NtMotoyaKyotai" pitchFamily="18" charset="-128"/>
              </a:rPr>
              <a:t>マイさんと</a:t>
            </a: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　話しています。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836612" y="5726668"/>
            <a:ext cx="518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1800" i="1" dirty="0" err="1">
                <a:latin typeface="Arial" panose="020B0604020202020204" pitchFamily="34" charset="0"/>
              </a:rPr>
              <a:t>Thầy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giáo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sẽ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không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đi</a:t>
            </a:r>
            <a:r>
              <a:rPr lang="en-US" sz="1800" i="1" dirty="0">
                <a:latin typeface="Arial" panose="020B0604020202020204" pitchFamily="34" charset="0"/>
              </a:rPr>
              <a:t> du </a:t>
            </a:r>
            <a:r>
              <a:rPr lang="en-US" sz="1800" i="1" dirty="0" err="1">
                <a:latin typeface="Arial" panose="020B0604020202020204" pitchFamily="34" charset="0"/>
              </a:rPr>
              <a:t>lịch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cùng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mọi</a:t>
            </a:r>
            <a:r>
              <a:rPr lang="en-US" sz="1800" i="1" dirty="0">
                <a:latin typeface="Arial" panose="020B0604020202020204" pitchFamily="34" charset="0"/>
              </a:rPr>
              <a:t> </a:t>
            </a:r>
            <a:r>
              <a:rPr lang="en-US" sz="1800" i="1" dirty="0" err="1">
                <a:latin typeface="Arial" panose="020B0604020202020204" pitchFamily="34" charset="0"/>
              </a:rPr>
              <a:t>người</a:t>
            </a:r>
            <a:r>
              <a:rPr lang="en-US" sz="1800" i="1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6612" y="5123417"/>
            <a:ext cx="9372600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先生は　みんなと一</a:t>
            </a:r>
            <a:r>
              <a:rPr lang="ja-JP" altLang="en-US" sz="3200" dirty="0">
                <a:latin typeface="HGSeikaishotaiPRO" panose="03000609000000000000" pitchFamily="65" charset="-128"/>
                <a:ea typeface="HGSeikaishotaiPRO" panose="03000609000000000000" pitchFamily="65" charset="-128"/>
              </a:rPr>
              <a:t>緒</a:t>
            </a: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に　旅行に　行きません。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916372" y="2163242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も</a:t>
            </a:r>
            <a:endParaRPr lang="en-US" sz="180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309332" y="3530062"/>
            <a:ext cx="914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369292" y="4984230"/>
            <a:ext cx="24708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smtClean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　い</a:t>
            </a:r>
            <a:r>
              <a:rPr lang="ja-JP" altLang="en-US" sz="1800" dirty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っしょ</a:t>
            </a:r>
            <a:r>
              <a:rPr lang="ja-JP" altLang="en-US" sz="180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r>
              <a:rPr lang="ja-JP" altLang="en-US" sz="1800" smtClean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　　　</a:t>
            </a:r>
            <a:r>
              <a:rPr lang="ja-JP" altLang="en-US" sz="1800" dirty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　りょこう</a:t>
            </a:r>
            <a:endParaRPr lang="en-US" sz="180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875212" y="2286000"/>
            <a:ext cx="1752600" cy="584200"/>
          </a:xfrm>
          <a:prstGeom prst="roundRect">
            <a:avLst/>
          </a:prstGeom>
          <a:noFill/>
          <a:ln>
            <a:solidFill>
              <a:srgbClr val="00B0F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065212" y="2266950"/>
            <a:ext cx="1219200" cy="584200"/>
          </a:xfrm>
          <a:prstGeom prst="roundRect">
            <a:avLst/>
          </a:prstGeom>
          <a:noFill/>
          <a:ln>
            <a:solidFill>
              <a:srgbClr val="00B0F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004532" y="3648075"/>
            <a:ext cx="2166080" cy="584200"/>
          </a:xfrm>
          <a:prstGeom prst="roundRect">
            <a:avLst/>
          </a:prstGeom>
          <a:noFill/>
          <a:ln>
            <a:solidFill>
              <a:srgbClr val="00B0F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000252" y="5103887"/>
            <a:ext cx="1360360" cy="584200"/>
          </a:xfrm>
          <a:prstGeom prst="roundRect">
            <a:avLst/>
          </a:prstGeom>
          <a:noFill/>
          <a:ln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620758" y="3649993"/>
            <a:ext cx="2078974" cy="584200"/>
          </a:xfrm>
          <a:prstGeom prst="roundRect">
            <a:avLst/>
          </a:prstGeom>
          <a:noFill/>
          <a:ln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417905" y="2269761"/>
            <a:ext cx="2078974" cy="584200"/>
          </a:xfrm>
          <a:prstGeom prst="roundRect">
            <a:avLst/>
          </a:prstGeom>
          <a:noFill/>
          <a:ln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1316881">
            <a:off x="561824" y="533400"/>
            <a:ext cx="2634520" cy="83820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latin typeface="+mj-ea"/>
                <a:ea typeface="+mj-ea"/>
              </a:rPr>
              <a:t>だれが</a:t>
            </a:r>
            <a:endParaRPr lang="en-US" sz="4800" dirty="0">
              <a:latin typeface="+mj-ea"/>
              <a:ea typeface="+mj-ea"/>
            </a:endParaRPr>
          </a:p>
        </p:txBody>
      </p:sp>
      <p:sp>
        <p:nvSpPr>
          <p:cNvPr id="19" name="Rounded Rectangle 18"/>
          <p:cNvSpPr/>
          <p:nvPr/>
        </p:nvSpPr>
        <p:spPr>
          <a:xfrm rot="21316881">
            <a:off x="3403084" y="454703"/>
            <a:ext cx="2634520" cy="838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>
                <a:latin typeface="+mj-ea"/>
                <a:ea typeface="+mj-ea"/>
              </a:rPr>
              <a:t>いつが</a:t>
            </a:r>
            <a:endParaRPr lang="en-US" sz="4800" dirty="0">
              <a:latin typeface="+mj-ea"/>
              <a:ea typeface="+mj-ea"/>
            </a:endParaRPr>
          </a:p>
        </p:txBody>
      </p:sp>
      <p:sp>
        <p:nvSpPr>
          <p:cNvPr id="20" name="Rounded Rectangle 19"/>
          <p:cNvSpPr/>
          <p:nvPr/>
        </p:nvSpPr>
        <p:spPr>
          <a:xfrm rot="21316881">
            <a:off x="6221553" y="367201"/>
            <a:ext cx="2634520" cy="838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latin typeface="+mj-ea"/>
                <a:ea typeface="+mj-ea"/>
              </a:rPr>
              <a:t>どこが</a:t>
            </a:r>
            <a:endParaRPr lang="en-US" sz="4800" dirty="0">
              <a:latin typeface="+mj-ea"/>
              <a:ea typeface="+mj-ea"/>
            </a:endParaRPr>
          </a:p>
        </p:txBody>
      </p:sp>
      <p:sp>
        <p:nvSpPr>
          <p:cNvPr id="21" name="Rounded Rectangle 20"/>
          <p:cNvSpPr/>
          <p:nvPr/>
        </p:nvSpPr>
        <p:spPr>
          <a:xfrm rot="21316881">
            <a:off x="9096224" y="347852"/>
            <a:ext cx="2634520" cy="838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latin typeface="+mj-ea"/>
                <a:ea typeface="+mj-ea"/>
              </a:rPr>
              <a:t>なにが</a:t>
            </a:r>
            <a:endParaRPr lang="en-US" sz="4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83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" grpId="0"/>
      <p:bldP spid="3" grpId="0" animBg="1"/>
      <p:bldP spid="4" grpId="0"/>
      <p:bldP spid="5" grpId="0" animBg="1"/>
      <p:bldP spid="6" grpId="0"/>
      <p:bldP spid="7" grpId="0" animBg="1"/>
      <p:bldP spid="8" grpId="0"/>
      <p:bldP spid="9" grpId="0"/>
      <p:bldP spid="10" grpId="0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だれ</a:t>
            </a:r>
            <a:r>
              <a:rPr lang="ja-JP" altLang="en-US" dirty="0" smtClean="0"/>
              <a:t>が　</a:t>
            </a:r>
            <a:r>
              <a:rPr lang="en-US" altLang="ja-JP" dirty="0" smtClean="0"/>
              <a:t>V</a:t>
            </a:r>
            <a:r>
              <a:rPr lang="ja-JP" altLang="en-US" dirty="0" smtClean="0"/>
              <a:t>ますか／</a:t>
            </a:r>
            <a:r>
              <a:rPr lang="en-US" altLang="ja-JP" dirty="0" smtClean="0"/>
              <a:t>V</a:t>
            </a:r>
            <a:r>
              <a:rPr lang="ja-JP" altLang="en-US" dirty="0" smtClean="0"/>
              <a:t>ましたか／</a:t>
            </a:r>
            <a:r>
              <a:rPr lang="en-US" altLang="ja-JP" dirty="0" smtClean="0"/>
              <a:t>V</a:t>
            </a:r>
            <a:r>
              <a:rPr lang="ja-JP" altLang="en-US" dirty="0" smtClean="0"/>
              <a:t>ていますか？</a:t>
            </a:r>
            <a:endParaRPr lang="en-US" altLang="ja-JP" dirty="0" smtClean="0"/>
          </a:p>
          <a:p>
            <a:r>
              <a:rPr lang="en-US" altLang="ja-JP" dirty="0" smtClean="0"/>
              <a:t>N</a:t>
            </a:r>
            <a:r>
              <a:rPr lang="ja-JP" altLang="en-US" dirty="0" smtClean="0"/>
              <a:t>が　</a:t>
            </a:r>
            <a:r>
              <a:rPr lang="en-US" altLang="ja-JP" dirty="0" smtClean="0"/>
              <a:t>V</a:t>
            </a:r>
            <a:r>
              <a:rPr lang="ja-JP" altLang="en-US" dirty="0" smtClean="0"/>
              <a:t>ます／</a:t>
            </a:r>
            <a:r>
              <a:rPr lang="en-US" altLang="ja-JP" dirty="0" smtClean="0"/>
              <a:t>V</a:t>
            </a:r>
            <a:r>
              <a:rPr lang="ja-JP" altLang="en-US" dirty="0" smtClean="0"/>
              <a:t>ました／</a:t>
            </a:r>
            <a:r>
              <a:rPr lang="en-US" altLang="ja-JP" dirty="0" smtClean="0"/>
              <a:t>V</a:t>
            </a:r>
            <a:r>
              <a:rPr lang="ja-JP" altLang="en-US" dirty="0" smtClean="0"/>
              <a:t>ています。</a:t>
            </a:r>
            <a:endParaRPr lang="en-US" altLang="ja-JP" dirty="0" smtClean="0"/>
          </a:p>
          <a:p>
            <a:r>
              <a:rPr lang="ja-JP" altLang="en-US" dirty="0" smtClean="0"/>
              <a:t>だれが　りょうりを　つくりましたか。</a:t>
            </a:r>
            <a:endParaRPr lang="en-US" altLang="ja-JP" dirty="0" smtClean="0"/>
          </a:p>
          <a:p>
            <a:r>
              <a:rPr lang="ja-JP" altLang="en-US" dirty="0"/>
              <a:t>ワ</a:t>
            </a:r>
            <a:r>
              <a:rPr lang="ja-JP" altLang="en-US" dirty="0" smtClean="0"/>
              <a:t>ンさんが　つくりました。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54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457200"/>
            <a:ext cx="11658600" cy="6248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vi-VN" dirty="0" smtClean="0"/>
              <a:t>Hãy rửa đĩa.</a:t>
            </a:r>
          </a:p>
          <a:p>
            <a:pPr marL="457200" indent="-457200">
              <a:buFont typeface="+mj-lt"/>
              <a:buAutoNum type="arabicPeriod"/>
            </a:pPr>
            <a:r>
              <a:rPr lang="vi-VN" dirty="0" smtClean="0"/>
              <a:t>Hãy lấy lọ muối.</a:t>
            </a:r>
          </a:p>
          <a:p>
            <a:pPr marL="457200" indent="-457200">
              <a:buFont typeface="+mj-lt"/>
              <a:buAutoNum type="arabicPeriod"/>
            </a:pPr>
            <a:r>
              <a:rPr lang="vi-VN" dirty="0" smtClean="0"/>
              <a:t>Hãy giúp tôi với.</a:t>
            </a:r>
          </a:p>
          <a:p>
            <a:pPr marL="457200" indent="-457200">
              <a:buFont typeface="+mj-lt"/>
              <a:buAutoNum type="arabicPeriod"/>
            </a:pPr>
            <a:r>
              <a:rPr lang="vi-VN" dirty="0" smtClean="0"/>
              <a:t>Hãy chụp ảnh.</a:t>
            </a:r>
          </a:p>
          <a:p>
            <a:pPr marL="457200" indent="-457200">
              <a:buFont typeface="+mj-lt"/>
              <a:buAutoNum type="arabicPeriod"/>
            </a:pPr>
            <a:r>
              <a:rPr lang="vi-VN" dirty="0" smtClean="0"/>
              <a:t>Hãy nghe tiếng Nhật đi.</a:t>
            </a:r>
          </a:p>
          <a:p>
            <a:pPr marL="457200" indent="-457200">
              <a:buFont typeface="+mj-lt"/>
              <a:buAutoNum type="arabicPeriod"/>
            </a:pPr>
            <a:r>
              <a:rPr lang="vi-VN" dirty="0" smtClean="0"/>
              <a:t>Hãy ăn nhiều vào.</a:t>
            </a:r>
          </a:p>
          <a:p>
            <a:pPr marL="457200" indent="-457200">
              <a:buFont typeface="+mj-lt"/>
              <a:buAutoNum type="arabicPeriod"/>
            </a:pPr>
            <a:r>
              <a:rPr lang="vi-VN" dirty="0" smtClean="0"/>
              <a:t>Hãy mang ghế đến đây.</a:t>
            </a:r>
          </a:p>
          <a:p>
            <a:pPr marL="457200" indent="-457200">
              <a:buFont typeface="+mj-lt"/>
              <a:buAutoNum type="arabicPeriod"/>
            </a:pPr>
            <a:r>
              <a:rPr lang="vi-VN" dirty="0" smtClean="0"/>
              <a:t>Hãy để cốc lên bàn.</a:t>
            </a:r>
          </a:p>
          <a:p>
            <a:pPr marL="457200" indent="-457200">
              <a:buFont typeface="+mj-lt"/>
              <a:buAutoNum type="arabicPeriod"/>
            </a:pPr>
            <a:r>
              <a:rPr lang="vi-VN" dirty="0" smtClean="0"/>
              <a:t>Hãy cho bánh vào tủ lạnh.</a:t>
            </a:r>
          </a:p>
          <a:p>
            <a:pPr marL="457200" indent="-457200">
              <a:buFont typeface="+mj-lt"/>
              <a:buAutoNum type="arabicPeriod"/>
            </a:pPr>
            <a:r>
              <a:rPr lang="vi-VN" dirty="0" smtClean="0"/>
              <a:t>ngày mai hãy đến lúc 9 giờ.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Process 11"/>
          <p:cNvSpPr/>
          <p:nvPr/>
        </p:nvSpPr>
        <p:spPr>
          <a:xfrm>
            <a:off x="1293812" y="1981200"/>
            <a:ext cx="9829800" cy="304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17812" y="2819400"/>
            <a:ext cx="6934200" cy="5238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(1)      [ở 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đâu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]   [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có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/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tồn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tại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]   [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ai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/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cái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gì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7812" y="3657600"/>
            <a:ext cx="6934200" cy="5238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(2)      [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ai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/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cái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gì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]   [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có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/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tồn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tại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]   [ở </a:t>
            </a:r>
            <a:r>
              <a:rPr lang="en-US" sz="28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đâu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]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08212" y="457200"/>
            <a:ext cx="7315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ロビーに　テレビが　あります。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208212" y="1411288"/>
            <a:ext cx="7315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事務所に　田中さんが　います。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309812" y="1143000"/>
            <a:ext cx="1905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じむしょ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208212" y="4953000"/>
            <a:ext cx="7315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テレビは　ロビーに　あります。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08212" y="5983288"/>
            <a:ext cx="7315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田中さんは　事務所に　います。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027612" y="5715000"/>
            <a:ext cx="1905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じむしょ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22612" y="2209800"/>
            <a:ext cx="6324600" cy="5847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20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</a:rPr>
              <a:t>～に　～が　あります／います。</a:t>
            </a:r>
            <a:endParaRPr lang="en-US" altLang="en-US" sz="3200">
              <a:solidFill>
                <a:srgbClr val="FFFFFF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198812" y="4191000"/>
            <a:ext cx="6324600" cy="5847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20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</a:rPr>
              <a:t>～は　～に　あります／います。</a:t>
            </a:r>
            <a:endParaRPr lang="en-US" altLang="en-US" sz="3200">
              <a:solidFill>
                <a:srgbClr val="FFFFFF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Rounded Rectangular Callout 12"/>
          <p:cNvSpPr/>
          <p:nvPr/>
        </p:nvSpPr>
        <p:spPr>
          <a:xfrm rot="21423907">
            <a:off x="746413" y="285606"/>
            <a:ext cx="8558104" cy="1684061"/>
          </a:xfrm>
          <a:prstGeom prst="wedgeRoundRectCallout">
            <a:avLst>
              <a:gd name="adj1" fmla="val -3130"/>
              <a:gd name="adj2" fmla="val 82273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mẫu</a:t>
            </a:r>
            <a:r>
              <a:rPr lang="en-US" sz="2800" dirty="0"/>
              <a:t> </a:t>
            </a:r>
            <a:r>
              <a:rPr lang="en-US" sz="2800" dirty="0" err="1"/>
              <a:t>câu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muốn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 err="1"/>
              <a:t>nhấn</a:t>
            </a:r>
            <a:r>
              <a:rPr lang="en-US" sz="2800" dirty="0"/>
              <a:t> </a:t>
            </a:r>
            <a:r>
              <a:rPr lang="en-US" sz="2800" dirty="0" err="1"/>
              <a:t>mạnh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r>
              <a:rPr lang="en-US" sz="2800" dirty="0"/>
              <a:t> </a:t>
            </a:r>
            <a:r>
              <a:rPr lang="en-US" sz="2800" dirty="0" err="1"/>
              <a:t>trí</a:t>
            </a:r>
            <a:r>
              <a:rPr lang="en-US" sz="2800" dirty="0"/>
              <a:t> </a:t>
            </a:r>
            <a:r>
              <a:rPr lang="en-US" sz="2800" dirty="0" err="1"/>
              <a:t>tồn</a:t>
            </a:r>
            <a:r>
              <a:rPr lang="en-US" sz="2800" dirty="0"/>
              <a:t> </a:t>
            </a:r>
            <a:r>
              <a:rPr lang="en-US" sz="2800" dirty="0" err="1"/>
              <a:t>tại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vật</a:t>
            </a:r>
            <a:r>
              <a:rPr lang="en-US" sz="2800" dirty="0"/>
              <a:t>.</a:t>
            </a:r>
          </a:p>
          <a:p>
            <a:pPr algn="ctr"/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câu</a:t>
            </a:r>
            <a:r>
              <a:rPr lang="en-US" sz="2800" dirty="0"/>
              <a:t> </a:t>
            </a:r>
            <a:r>
              <a:rPr lang="en-US" sz="2800" dirty="0" err="1"/>
              <a:t>hỏi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muốn</a:t>
            </a:r>
            <a:r>
              <a:rPr lang="en-US" sz="2800" dirty="0"/>
              <a:t> </a:t>
            </a:r>
            <a:r>
              <a:rPr lang="en-US" sz="2800" dirty="0" err="1"/>
              <a:t>biết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ở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r>
              <a:rPr lang="en-US" sz="2800" dirty="0"/>
              <a:t> </a:t>
            </a:r>
            <a:r>
              <a:rPr lang="en-US" sz="2800" dirty="0" err="1"/>
              <a:t>trí</a:t>
            </a:r>
            <a:r>
              <a:rPr lang="en-US" sz="2800" dirty="0"/>
              <a:t>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/</a:t>
            </a:r>
            <a:r>
              <a:rPr lang="en-US" sz="2800" dirty="0" err="1"/>
              <a:t>tồn</a:t>
            </a:r>
            <a:r>
              <a:rPr lang="en-US" sz="2800" dirty="0"/>
              <a:t> </a:t>
            </a:r>
            <a:r>
              <a:rPr lang="en-US" sz="2800" dirty="0" err="1"/>
              <a:t>tại</a:t>
            </a:r>
            <a:r>
              <a:rPr lang="en-US" sz="2800" dirty="0"/>
              <a:t> </a:t>
            </a:r>
            <a:r>
              <a:rPr lang="en-US" sz="2800" dirty="0" err="1"/>
              <a:t>ai</a:t>
            </a:r>
            <a:r>
              <a:rPr lang="en-US" sz="2800" dirty="0"/>
              <a:t>/</a:t>
            </a:r>
            <a:r>
              <a:rPr lang="en-US" sz="2800" dirty="0" err="1"/>
              <a:t>cái</a:t>
            </a:r>
            <a:r>
              <a:rPr lang="en-US" sz="2800" dirty="0"/>
              <a:t> </a:t>
            </a:r>
            <a:r>
              <a:rPr lang="en-US" sz="2800" dirty="0" err="1"/>
              <a:t>gì</a:t>
            </a:r>
            <a:r>
              <a:rPr lang="en-US" sz="2800" dirty="0"/>
              <a:t>.</a:t>
            </a:r>
          </a:p>
        </p:txBody>
      </p:sp>
      <p:sp>
        <p:nvSpPr>
          <p:cNvPr id="14" name="Rounded Rectangular Callout 13"/>
          <p:cNvSpPr/>
          <p:nvPr/>
        </p:nvSpPr>
        <p:spPr>
          <a:xfrm rot="21423907">
            <a:off x="877020" y="4876811"/>
            <a:ext cx="9774013" cy="1828778"/>
          </a:xfrm>
          <a:prstGeom prst="wedgeRoundRectCallout">
            <a:avLst>
              <a:gd name="adj1" fmla="val -7054"/>
              <a:gd name="adj2" fmla="val -66952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mẫu</a:t>
            </a:r>
            <a:r>
              <a:rPr lang="en-US" sz="2800" dirty="0"/>
              <a:t> </a:t>
            </a:r>
            <a:r>
              <a:rPr lang="en-US" sz="2800" dirty="0" err="1"/>
              <a:t>câu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muốn</a:t>
            </a:r>
            <a:r>
              <a:rPr lang="en-US" sz="2800" dirty="0"/>
              <a:t> </a:t>
            </a:r>
          </a:p>
          <a:p>
            <a:pPr algn="ctr"/>
            <a:r>
              <a:rPr lang="en-US" sz="2800" dirty="0" err="1"/>
              <a:t>nhấn</a:t>
            </a:r>
            <a:r>
              <a:rPr lang="en-US" sz="2800" dirty="0"/>
              <a:t> </a:t>
            </a:r>
            <a:r>
              <a:rPr lang="en-US" sz="2800" dirty="0" err="1"/>
              <a:t>mạnh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tượng</a:t>
            </a:r>
            <a:r>
              <a:rPr lang="en-US" sz="2800" dirty="0"/>
              <a:t> (</a:t>
            </a:r>
            <a:r>
              <a:rPr lang="en-US" sz="2800" dirty="0" err="1"/>
              <a:t>người</a:t>
            </a:r>
            <a:r>
              <a:rPr lang="en-US" sz="2800" dirty="0"/>
              <a:t> hay </a:t>
            </a:r>
            <a:r>
              <a:rPr lang="en-US" sz="2800" dirty="0" err="1"/>
              <a:t>vật</a:t>
            </a:r>
            <a:r>
              <a:rPr lang="en-US" sz="2800" dirty="0"/>
              <a:t>)</a:t>
            </a:r>
          </a:p>
          <a:p>
            <a:pPr algn="ctr"/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câu</a:t>
            </a:r>
            <a:r>
              <a:rPr lang="en-US" sz="2800" dirty="0"/>
              <a:t> </a:t>
            </a:r>
            <a:r>
              <a:rPr lang="en-US" sz="2800" dirty="0" err="1"/>
              <a:t>hỏi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muốn</a:t>
            </a:r>
            <a:r>
              <a:rPr lang="en-US" sz="2800" dirty="0"/>
              <a:t> </a:t>
            </a:r>
            <a:r>
              <a:rPr lang="en-US" sz="2800" dirty="0" err="1"/>
              <a:t>biết</a:t>
            </a:r>
            <a:r>
              <a:rPr lang="en-US" sz="2800" dirty="0"/>
              <a:t> </a:t>
            </a:r>
          </a:p>
          <a:p>
            <a:pPr algn="ctr"/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tượng</a:t>
            </a:r>
            <a:r>
              <a:rPr lang="en-US" sz="2800" dirty="0"/>
              <a:t> (</a:t>
            </a:r>
            <a:r>
              <a:rPr lang="en-US" sz="2800" dirty="0" err="1"/>
              <a:t>người</a:t>
            </a:r>
            <a:r>
              <a:rPr lang="en-US" sz="2800" dirty="0"/>
              <a:t> hay </a:t>
            </a:r>
            <a:r>
              <a:rPr lang="en-US" sz="2800" dirty="0" err="1"/>
              <a:t>vật</a:t>
            </a:r>
            <a:r>
              <a:rPr lang="en-US" sz="2800" dirty="0"/>
              <a:t>)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đang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/</a:t>
            </a:r>
            <a:r>
              <a:rPr lang="en-US" sz="2800" dirty="0" err="1"/>
              <a:t>tồn</a:t>
            </a:r>
            <a:r>
              <a:rPr lang="en-US" sz="2800" dirty="0"/>
              <a:t> </a:t>
            </a:r>
            <a:r>
              <a:rPr lang="en-US" sz="2800" dirty="0" err="1"/>
              <a:t>tại</a:t>
            </a:r>
            <a:r>
              <a:rPr lang="en-US" sz="2800" dirty="0"/>
              <a:t>/</a:t>
            </a:r>
            <a:r>
              <a:rPr lang="en-US" sz="2800" dirty="0" err="1"/>
              <a:t>nằm</a:t>
            </a:r>
            <a:r>
              <a:rPr lang="en-US" sz="2800" dirty="0"/>
              <a:t> ở </a:t>
            </a:r>
            <a:r>
              <a:rPr lang="en-US" sz="2800" dirty="0" err="1"/>
              <a:t>vị</a:t>
            </a:r>
            <a:r>
              <a:rPr lang="en-US" sz="2800" dirty="0"/>
              <a:t> </a:t>
            </a:r>
            <a:r>
              <a:rPr lang="en-US" sz="2800" dirty="0" err="1"/>
              <a:t>trí</a:t>
            </a:r>
            <a:r>
              <a:rPr lang="en-US" sz="2800" dirty="0"/>
              <a:t> </a:t>
            </a:r>
            <a:r>
              <a:rPr lang="en-US" sz="2800" dirty="0" err="1"/>
              <a:t>nào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7172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3" grpId="0" animBg="1"/>
      <p:bldP spid="4" grpId="0"/>
      <p:bldP spid="5" grpId="0"/>
      <p:bldP spid="6" grpId="0"/>
      <p:bldP spid="7" grpId="0"/>
      <p:bldP spid="8" grpId="0"/>
      <p:bldP spid="9" grpId="0"/>
      <p:bldP spid="13" grpId="0" animBg="1"/>
      <p:bldP spid="1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228600"/>
            <a:ext cx="10439402" cy="64008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vi-VN" sz="3600" dirty="0" smtClean="0"/>
              <a:t>Hãy rửa đĩa.</a:t>
            </a:r>
            <a:br>
              <a:rPr lang="vi-VN" sz="3600" dirty="0" smtClean="0"/>
            </a:br>
            <a:r>
              <a:rPr lang="ja-JP" altLang="en-US" sz="3600" smtClean="0"/>
              <a:t>おさらを　あらってください。</a:t>
            </a:r>
            <a:endParaRPr lang="vi-VN" sz="3600" dirty="0" smtClean="0"/>
          </a:p>
          <a:p>
            <a:pPr marL="457200" indent="-457200">
              <a:buFont typeface="+mj-lt"/>
              <a:buAutoNum type="arabicPeriod"/>
            </a:pPr>
            <a:r>
              <a:rPr lang="vi-VN" sz="3600" dirty="0" smtClean="0"/>
              <a:t>Hãy lấy lọ muối.</a:t>
            </a:r>
            <a:r>
              <a:rPr lang="ja-JP" altLang="en-US" sz="3600" smtClean="0"/>
              <a:t>　とります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ja-JP" altLang="en-US" sz="3600" smtClean="0"/>
              <a:t>しおを　とってください。</a:t>
            </a:r>
            <a:endParaRPr lang="vi-VN" sz="3600" dirty="0" smtClean="0"/>
          </a:p>
          <a:p>
            <a:pPr marL="457200" indent="-457200">
              <a:buFont typeface="+mj-lt"/>
              <a:buAutoNum type="arabicPeriod"/>
            </a:pPr>
            <a:r>
              <a:rPr lang="vi-VN" sz="3600" dirty="0" smtClean="0"/>
              <a:t>Hãy giúp tôi với.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ja-JP" altLang="en-US" sz="3600" smtClean="0"/>
              <a:t>わたしを　てつだってください。</a:t>
            </a:r>
            <a:endParaRPr lang="vi-VN" sz="3600" dirty="0" smtClean="0"/>
          </a:p>
          <a:p>
            <a:pPr marL="457200" indent="-457200">
              <a:buFont typeface="+mj-lt"/>
              <a:buAutoNum type="arabicPeriod"/>
            </a:pPr>
            <a:r>
              <a:rPr lang="vi-VN" sz="3600" dirty="0" smtClean="0"/>
              <a:t>Hãy chụp ảnh.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ja-JP" altLang="en-US" sz="3600" smtClean="0"/>
              <a:t>しゃしんを　とってください。</a:t>
            </a:r>
            <a:endParaRPr lang="vi-VN" sz="3600" dirty="0" smtClean="0"/>
          </a:p>
          <a:p>
            <a:pPr marL="457200" indent="-457200">
              <a:buFont typeface="+mj-lt"/>
              <a:buAutoNum type="arabicPeriod"/>
            </a:pPr>
            <a:r>
              <a:rPr lang="vi-VN" sz="3600" dirty="0" smtClean="0"/>
              <a:t>Hãy nghe tiếng Nhật đi.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ja-JP" altLang="en-US" sz="3600" smtClean="0"/>
              <a:t>日本語を　きいてください。</a:t>
            </a:r>
            <a:endParaRPr lang="vi-VN" sz="3600" dirty="0" smtClean="0"/>
          </a:p>
          <a:p>
            <a:endParaRPr lang="en-US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304800"/>
            <a:ext cx="11734800" cy="65532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vi-VN" sz="3600" dirty="0" smtClean="0"/>
              <a:t>Hãy ăn nhiều vào.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ja-JP" altLang="en-US" sz="3600" smtClean="0"/>
              <a:t>たくさん　たべてください。</a:t>
            </a:r>
            <a:endParaRPr lang="vi-VN" sz="3600" dirty="0" smtClean="0"/>
          </a:p>
          <a:p>
            <a:pPr marL="457200" indent="-457200">
              <a:buFont typeface="+mj-lt"/>
              <a:buAutoNum type="arabicPeriod"/>
            </a:pPr>
            <a:r>
              <a:rPr lang="vi-VN" sz="3600" dirty="0" smtClean="0"/>
              <a:t>Hãy mang ghế đến đây.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ja-JP" altLang="en-US" sz="3600" smtClean="0"/>
              <a:t>いすを　もってきてください。</a:t>
            </a:r>
            <a:endParaRPr lang="vi-VN" sz="3600" dirty="0" smtClean="0"/>
          </a:p>
          <a:p>
            <a:pPr marL="457200" indent="-457200">
              <a:buFont typeface="+mj-lt"/>
              <a:buAutoNum type="arabicPeriod"/>
            </a:pPr>
            <a:r>
              <a:rPr lang="vi-VN" sz="3600" dirty="0" smtClean="0"/>
              <a:t>Hãy để cốc lên bàn.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ja-JP" altLang="en-US" sz="3600" smtClean="0"/>
              <a:t>テーブルのうえに　コップを　おいてください。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ja-JP" altLang="en-US" sz="3600" smtClean="0"/>
              <a:t>（おきます）</a:t>
            </a:r>
            <a:endParaRPr lang="vi-VN" sz="3600" dirty="0" smtClean="0"/>
          </a:p>
          <a:p>
            <a:pPr marL="457200" indent="-457200">
              <a:buFont typeface="+mj-lt"/>
              <a:buAutoNum type="arabicPeriod"/>
            </a:pPr>
            <a:r>
              <a:rPr lang="vi-VN" sz="3600" dirty="0" smtClean="0"/>
              <a:t>Hãy cho bánh vào tủ lạnh.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ja-JP" altLang="en-US" sz="3600" smtClean="0"/>
              <a:t>れいぞうこに　ケーキをいれてください。</a:t>
            </a:r>
            <a:endParaRPr lang="vi-VN" sz="3600" dirty="0" smtClean="0"/>
          </a:p>
          <a:p>
            <a:pPr marL="457200" indent="-457200">
              <a:buFont typeface="+mj-lt"/>
              <a:buAutoNum type="arabicPeriod"/>
            </a:pPr>
            <a:r>
              <a:rPr lang="vi-VN" sz="3600" dirty="0" smtClean="0"/>
              <a:t>ngày mai hãy đến lúc 9 giờ.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ja-JP" altLang="en-US" sz="3600" smtClean="0"/>
              <a:t>あした　９じに　きてください。</a:t>
            </a:r>
            <a:endParaRPr lang="en-US" sz="3600" dirty="0" smtClean="0"/>
          </a:p>
          <a:p>
            <a:endParaRPr lang="en-US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818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65412" y="1639887"/>
            <a:ext cx="1752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つくえ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65412" y="2327275"/>
            <a:ext cx="1752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かばん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65412" y="3048000"/>
            <a:ext cx="1752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テレビ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70612" y="1639887"/>
            <a:ext cx="1143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うえ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70612" y="2286000"/>
            <a:ext cx="1143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した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70612" y="3810000"/>
            <a:ext cx="3429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まえ／うしろ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0612" y="3048000"/>
            <a:ext cx="1143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なか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70612" y="4572000"/>
            <a:ext cx="3429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そば／となり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170612" y="5334000"/>
            <a:ext cx="3429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ひだり／みぎ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170612" y="6096000"/>
            <a:ext cx="3429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ちかく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665412" y="3810000"/>
            <a:ext cx="1752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ほんや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665412" y="4611687"/>
            <a:ext cx="1752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はなや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665412" y="5334000"/>
            <a:ext cx="2133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ぎんこう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665412" y="6019800"/>
            <a:ext cx="2133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わたし</a:t>
            </a:r>
            <a:endParaRPr lang="en-US" altLang="en-US" sz="360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027612" y="3278187"/>
            <a:ext cx="762000" cy="6461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  <a:cs typeface="Arial" charset="0"/>
              </a:rPr>
              <a:t>の</a:t>
            </a:r>
            <a:endParaRPr lang="en-US" altLang="en-US" sz="3600">
              <a:solidFill>
                <a:srgbClr val="FFFFFF"/>
              </a:solidFill>
              <a:latin typeface="NtMotoyaKyotai" pitchFamily="18" charset="-128"/>
              <a:ea typeface="NtMotoyaKyotai" pitchFamily="18" charset="-128"/>
              <a:cs typeface="Arial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2361406" y="4115593"/>
            <a:ext cx="48768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3579812" y="4114800"/>
            <a:ext cx="4878387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284412" y="382587"/>
            <a:ext cx="2133600" cy="461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ja-JP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Danh từ</a:t>
            </a:r>
            <a:endParaRPr lang="en-US" altLang="en-US" sz="2400">
              <a:solidFill>
                <a:srgbClr val="FFFFFF"/>
              </a:solidFill>
              <a:latin typeface="Tahoma" pitchFamily="34" charset="0"/>
              <a:ea typeface="ＭＳ Ｐゴシック" pitchFamily="50" charset="-128"/>
              <a:cs typeface="Tahoma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5637212" y="382587"/>
            <a:ext cx="2133600" cy="461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ja-JP" sz="2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Từ chỉ vị trí</a:t>
            </a:r>
            <a:endParaRPr lang="en-US" altLang="en-US" sz="2400">
              <a:solidFill>
                <a:srgbClr val="FFFFFF"/>
              </a:solidFill>
              <a:latin typeface="Tahoma" pitchFamily="34" charset="0"/>
              <a:ea typeface="ＭＳ Ｐゴシック" pitchFamily="50" charset="-128"/>
              <a:cs typeface="Tahoma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018212" y="839787"/>
            <a:ext cx="1371600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ja-JP" sz="20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Danh từ</a:t>
            </a:r>
            <a:endParaRPr lang="en-US" altLang="en-US" sz="2000">
              <a:solidFill>
                <a:srgbClr val="FFFFFF"/>
              </a:solidFill>
              <a:latin typeface="Tahoma" pitchFamily="34" charset="0"/>
              <a:ea typeface="ＭＳ Ｐゴシック" pitchFamily="50" charset="-128"/>
              <a:cs typeface="Tahoma" pitchFamily="34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646612" y="382587"/>
            <a:ext cx="762000" cy="6461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  <a:cs typeface="Arial" charset="0"/>
              </a:rPr>
              <a:t>の</a:t>
            </a:r>
            <a:endParaRPr lang="en-US" altLang="en-US" sz="3600">
              <a:solidFill>
                <a:srgbClr val="FFFFFF"/>
              </a:solidFill>
              <a:latin typeface="NtMotoyaKyotai" pitchFamily="18" charset="-128"/>
              <a:ea typeface="NtMotoyaKyotai" pitchFamily="18" charset="-128"/>
              <a:cs typeface="Arial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999412" y="611187"/>
            <a:ext cx="685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837612" y="306387"/>
            <a:ext cx="2971800" cy="9233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ja-JP" sz="54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Danh từ</a:t>
            </a:r>
            <a:endParaRPr lang="en-US" altLang="en-US" sz="5400">
              <a:solidFill>
                <a:srgbClr val="FFFFFF"/>
              </a:solidFill>
              <a:latin typeface="Tahoma" pitchFamily="34" charset="0"/>
              <a:ea typeface="ＭＳ Ｐゴシック" pitchFamily="50" charset="-128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33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03318">
            <a:off x="122819" y="318333"/>
            <a:ext cx="3298531" cy="23914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65707">
            <a:off x="8006997" y="2373015"/>
            <a:ext cx="4077281" cy="29560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434420" y="685800"/>
            <a:ext cx="7086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A</a:t>
            </a:r>
            <a:r>
              <a:rPr lang="ja-JP" altLang="en-US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：本は　どこに　ありますか。</a:t>
            </a:r>
            <a:endParaRPr lang="en-US" altLang="en-US" sz="36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34420" y="1524000"/>
            <a:ext cx="7086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B</a:t>
            </a:r>
            <a:r>
              <a:rPr lang="ja-JP" altLang="en-US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：（本は）机の上に　あります。</a:t>
            </a:r>
            <a:endParaRPr lang="en-US" altLang="en-US" sz="36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2712" y="4114298"/>
            <a:ext cx="7696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A</a:t>
            </a:r>
            <a:r>
              <a:rPr lang="ja-JP" altLang="en-US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：ぼうしは　どこに　ありますか。</a:t>
            </a:r>
            <a:endParaRPr lang="en-US" altLang="en-US" sz="36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2712" y="4952498"/>
            <a:ext cx="94869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B</a:t>
            </a:r>
            <a:r>
              <a:rPr lang="ja-JP" altLang="en-US" sz="36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：（ぼうしは）いすの後ろに　あります。</a:t>
            </a:r>
            <a:endParaRPr lang="en-US" altLang="en-US" sz="36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13282" y="2029164"/>
            <a:ext cx="18956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つくえ　うえ</a:t>
            </a:r>
            <a:endParaRPr lang="en-US" altLang="en-US" sz="20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32362" y="5415988"/>
            <a:ext cx="1013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うし</a:t>
            </a:r>
            <a:endParaRPr lang="en-US" altLang="en-US" sz="20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366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351212" y="1163638"/>
            <a:ext cx="4953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400" i="1">
                <a:solidFill>
                  <a:schemeClr val="tx1"/>
                </a:solidFill>
                <a:latin typeface="Arial" panose="020B0604020202020204" pitchFamily="34" charset="0"/>
              </a:rPr>
              <a:t>Trong cặp bạn có cái gì thế?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351212" y="2387600"/>
            <a:ext cx="495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400" i="1">
                <a:solidFill>
                  <a:schemeClr val="tx1"/>
                </a:solidFill>
                <a:latin typeface="Arial" panose="020B0604020202020204" pitchFamily="34" charset="0"/>
              </a:rPr>
              <a:t>Có sách tiếng Nhật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351212" y="4749800"/>
            <a:ext cx="495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400" i="1">
                <a:solidFill>
                  <a:schemeClr val="tx1"/>
                </a:solidFill>
                <a:latin typeface="Arial" panose="020B0604020202020204" pitchFamily="34" charset="0"/>
              </a:rPr>
              <a:t>Có sách,vở, từ điển…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275012" y="3530600"/>
            <a:ext cx="495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400" i="1">
                <a:solidFill>
                  <a:schemeClr val="tx1"/>
                </a:solidFill>
                <a:latin typeface="Arial" panose="020B0604020202020204" pitchFamily="34" charset="0"/>
              </a:rPr>
              <a:t>Có sách và vở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275012" y="6045200"/>
            <a:ext cx="495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400" i="1">
                <a:solidFill>
                  <a:schemeClr val="tx1"/>
                </a:solidFill>
                <a:latin typeface="Arial" panose="020B0604020202020204" pitchFamily="34" charset="0"/>
              </a:rPr>
              <a:t>Chả có gì cả…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74812" y="635000"/>
            <a:ext cx="8229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かばんの　なかに　何が　ありますか。</a:t>
            </a:r>
            <a:endParaRPr lang="en-US" altLang="en-US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79612" y="1854200"/>
            <a:ext cx="7924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日本ごの　本が　あります。</a:t>
            </a:r>
            <a:endParaRPr lang="en-US" altLang="en-US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979612" y="3048000"/>
            <a:ext cx="7924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本と　ノートが　あります。</a:t>
            </a:r>
            <a:endParaRPr lang="en-US" altLang="en-US" sz="36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522412" y="4241800"/>
            <a:ext cx="8686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本や</a:t>
            </a:r>
            <a:r>
              <a:rPr lang="en-US" altLang="ja-JP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 </a:t>
            </a:r>
            <a:r>
              <a:rPr lang="ja-JP" altLang="en-US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ノートや 辞書 などが　あります。</a:t>
            </a:r>
            <a:endParaRPr lang="en-US" altLang="en-US" sz="36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522412" y="5511800"/>
            <a:ext cx="8686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何も　ありません。</a:t>
            </a:r>
            <a:endParaRPr lang="en-US" altLang="en-US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722812" y="4038600"/>
            <a:ext cx="114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じしょ</a:t>
            </a:r>
            <a:endParaRPr lang="en-US" altLang="en-US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19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612" y="1600201"/>
            <a:ext cx="2257425" cy="1638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99" y="1714500"/>
            <a:ext cx="1524000" cy="152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50" y="1556543"/>
            <a:ext cx="2371725" cy="1924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7" name="Straight Connector 6"/>
          <p:cNvCxnSpPr/>
          <p:nvPr/>
        </p:nvCxnSpPr>
        <p:spPr>
          <a:xfrm>
            <a:off x="176894" y="3810000"/>
            <a:ext cx="11784918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76894" y="4876800"/>
            <a:ext cx="5079318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630193" y="4864895"/>
            <a:ext cx="0" cy="198120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42718" y="4867276"/>
            <a:ext cx="0" cy="1990724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627812" y="4876800"/>
            <a:ext cx="5334000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9724" y="4953000"/>
            <a:ext cx="3900488" cy="17633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2412" y="1540271"/>
            <a:ext cx="2286000" cy="1990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9556" y="1600201"/>
            <a:ext cx="1994694" cy="16908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7412" y="4980856"/>
            <a:ext cx="1755776" cy="18771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5587" y="76202"/>
            <a:ext cx="1352549" cy="13525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22612" y="82874"/>
            <a:ext cx="1387872" cy="138787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192465">
            <a:off x="8303591" y="5477488"/>
            <a:ext cx="1409700" cy="9322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80685" y="4980855"/>
            <a:ext cx="1562100" cy="18652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41097" y="5081102"/>
            <a:ext cx="1956550" cy="14467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32276" y="90412"/>
            <a:ext cx="3767536" cy="13806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9444" y="90412"/>
            <a:ext cx="2040731" cy="13286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2" name="Flowchart: Punched Tape 31"/>
          <p:cNvSpPr/>
          <p:nvPr/>
        </p:nvSpPr>
        <p:spPr>
          <a:xfrm rot="21187794">
            <a:off x="197150" y="1154084"/>
            <a:ext cx="1247323" cy="413543"/>
          </a:xfrm>
          <a:prstGeom prst="flowChartPunchedTap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My house</a:t>
            </a:r>
          </a:p>
        </p:txBody>
      </p:sp>
      <p:sp>
        <p:nvSpPr>
          <p:cNvPr id="33" name="Flowchart: Punched Tape 32"/>
          <p:cNvSpPr/>
          <p:nvPr/>
        </p:nvSpPr>
        <p:spPr>
          <a:xfrm rot="21187794">
            <a:off x="918061" y="6325960"/>
            <a:ext cx="1290656" cy="413543"/>
          </a:xfrm>
          <a:prstGeom prst="flowChartPunchedTap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Boss’s house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865509" y="3897990"/>
            <a:ext cx="8292703" cy="82520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交番は　病院の　後ろに　あります。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942012" y="2648123"/>
            <a:ext cx="584541" cy="11654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72394" y="2245030"/>
            <a:ext cx="838200" cy="9752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39671" y="5081102"/>
            <a:ext cx="801577" cy="13357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2045930" y="3794212"/>
            <a:ext cx="46422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こうばん　　　びょういん　　うし</a:t>
            </a:r>
            <a:endParaRPr lang="en-US" altLang="en-US" sz="200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870920" y="3897990"/>
            <a:ext cx="8292703" cy="82520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会社は　公園の　隣に　あります。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246211" y="3794212"/>
            <a:ext cx="46422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かいしゃ　　　こうえん　　　となり</a:t>
            </a:r>
            <a:endParaRPr lang="en-US" altLang="en-US" sz="200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50974" y="3895353"/>
            <a:ext cx="10582076" cy="82520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銀行は　映画館と　病院の　間に　あります。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1065213" y="3791575"/>
            <a:ext cx="68926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ぎんこう　　　えいがかん　　　　びょういん　　あいだ</a:t>
            </a:r>
            <a:endParaRPr lang="en-US" altLang="en-US" sz="200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860277" y="3895353"/>
            <a:ext cx="8354485" cy="82520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リーさんは　病院の　前に</a:t>
            </a:r>
            <a:r>
              <a:rPr lang="ja-JP" altLang="en-US" sz="3600">
                <a:latin typeface="HGMaruGothicMPRO" panose="020F0609000000000000" pitchFamily="49" charset="-128"/>
                <a:ea typeface="HGMaruGothicMPRO" panose="020F0609000000000000" pitchFamily="49" charset="-128"/>
              </a:rPr>
              <a:t>　いま</a:t>
            </a:r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す。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692510" y="3806121"/>
            <a:ext cx="30842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びょういん　　　まえ</a:t>
            </a:r>
            <a:endParaRPr lang="en-US" altLang="en-US" sz="200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870920" y="3895270"/>
            <a:ext cx="8912294" cy="82520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子供たちは　公園の　中に　います。</a:t>
            </a:r>
            <a:endParaRPr lang="en-US" sz="3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5071593" y="3806038"/>
            <a:ext cx="27157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こうえん　　　なか</a:t>
            </a:r>
            <a:endParaRPr lang="en-US" altLang="en-US" sz="200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8" name="Striped Right Arrow 47"/>
          <p:cNvSpPr/>
          <p:nvPr/>
        </p:nvSpPr>
        <p:spPr>
          <a:xfrm rot="20642422">
            <a:off x="7570229" y="5815300"/>
            <a:ext cx="915073" cy="609600"/>
          </a:xfrm>
          <a:prstGeom prst="striped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子供</a:t>
            </a:r>
            <a:endParaRPr lang="en-US" dirty="0"/>
          </a:p>
        </p:txBody>
      </p:sp>
      <p:sp>
        <p:nvSpPr>
          <p:cNvPr id="35" name="Striped Right Arrow 34"/>
          <p:cNvSpPr/>
          <p:nvPr/>
        </p:nvSpPr>
        <p:spPr>
          <a:xfrm rot="20642422">
            <a:off x="10284637" y="6117447"/>
            <a:ext cx="723053" cy="609600"/>
          </a:xfrm>
          <a:prstGeom prst="striped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triped Right Arrow 44"/>
          <p:cNvSpPr/>
          <p:nvPr/>
        </p:nvSpPr>
        <p:spPr>
          <a:xfrm rot="20642422">
            <a:off x="5137766" y="2965925"/>
            <a:ext cx="915073" cy="609600"/>
          </a:xfrm>
          <a:prstGeom prst="striped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リー</a:t>
            </a:r>
            <a:endParaRPr lang="en-US" dirty="0"/>
          </a:p>
        </p:txBody>
      </p:sp>
      <p:sp>
        <p:nvSpPr>
          <p:cNvPr id="3" name="Striped Right Arrow 2"/>
          <p:cNvSpPr/>
          <p:nvPr/>
        </p:nvSpPr>
        <p:spPr>
          <a:xfrm rot="20642422">
            <a:off x="4762385" y="614067"/>
            <a:ext cx="723053" cy="609600"/>
          </a:xfrm>
          <a:prstGeom prst="striped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triped Right Arrow 38"/>
          <p:cNvSpPr/>
          <p:nvPr/>
        </p:nvSpPr>
        <p:spPr>
          <a:xfrm rot="20642422">
            <a:off x="2529140" y="2790299"/>
            <a:ext cx="723053" cy="609600"/>
          </a:xfrm>
          <a:prstGeom prst="striped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6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8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8" grpId="0" animBg="1"/>
      <p:bldP spid="38" grpId="1" animBg="1"/>
      <p:bldP spid="34" grpId="0"/>
      <p:bldP spid="34" grpId="1"/>
      <p:bldP spid="36" grpId="0" animBg="1"/>
      <p:bldP spid="36" grpId="1" animBg="1"/>
      <p:bldP spid="37" grpId="0"/>
      <p:bldP spid="37" grpId="1"/>
      <p:bldP spid="43" grpId="0" animBg="1"/>
      <p:bldP spid="43" grpId="1" animBg="1"/>
      <p:bldP spid="44" grpId="0"/>
      <p:bldP spid="44" grpId="1"/>
      <p:bldP spid="46" grpId="0" animBg="1"/>
      <p:bldP spid="46" grpId="1" animBg="1"/>
      <p:bldP spid="47" grpId="0"/>
      <p:bldP spid="47" grpId="1"/>
      <p:bldP spid="49" grpId="0" animBg="1"/>
      <p:bldP spid="49" grpId="1" animBg="1"/>
      <p:bldP spid="50" grpId="0"/>
      <p:bldP spid="50" grpId="1"/>
      <p:bldP spid="48" grpId="0" animBg="1"/>
      <p:bldP spid="48" grpId="1" animBg="1"/>
      <p:bldP spid="35" grpId="0" animBg="1"/>
      <p:bldP spid="35" grpId="1" animBg="1"/>
      <p:bldP spid="45" grpId="0" animBg="1"/>
      <p:bldP spid="45" grpId="1" animBg="1"/>
      <p:bldP spid="3" grpId="0" animBg="1"/>
      <p:bldP spid="3" grpId="1" animBg="1"/>
      <p:bldP spid="39" grpId="0" animBg="1"/>
      <p:bldP spid="39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4"/>
  <p:tag name="MMPROD_UIDATA" val="&lt;database version=&quot;9.0&quot;&gt;&lt;object type=&quot;1&quot; unique_id=&quot;10001&quot;&gt;&lt;property id=&quot;20226&quot; value=&quot;D:\Users\Nguyen Cuong\Desktop\Year of 2015\Spring 2015\Bachelor-Program\Slides (Dekiru Nihongo)\Lesson 7 All.pptx&quot;/&gt;&lt;object type=&quot;8&quot; unique_id=&quot;23015&quot;&gt;&lt;/object&gt;&lt;object type=&quot;2&quot; unique_id=&quot;23016&quot;&gt;&lt;object type=&quot;3&quot; unique_id=&quot;23017&quot;&gt;&lt;property id=&quot;20148&quot; value=&quot;5&quot;/&gt;&lt;property id=&quot;20300&quot; value=&quot;Slide 1&quot;/&gt;&lt;property id=&quot;20307&quot; value=&quot;256&quot;/&gt;&lt;/object&gt;&lt;object type=&quot;3&quot; unique_id=&quot;23018&quot;&gt;&lt;property id=&quot;20148&quot; value=&quot;5&quot;/&gt;&lt;property id=&quot;20300&quot; value=&quot;Slide 2&quot;/&gt;&lt;property id=&quot;20307&quot; value=&quot;263&quot;/&gt;&lt;/object&gt;&lt;object type=&quot;3&quot; unique_id=&quot;23019&quot;&gt;&lt;property id=&quot;20148&quot; value=&quot;5&quot;/&gt;&lt;property id=&quot;20300&quot; value=&quot;Slide 3&quot;/&gt;&lt;property id=&quot;20307&quot; value=&quot;257&quot;/&gt;&lt;/object&gt;&lt;object type=&quot;3&quot; unique_id=&quot;23020&quot;&gt;&lt;property id=&quot;20148&quot; value=&quot;5&quot;/&gt;&lt;property id=&quot;20300&quot; value=&quot;Slide 10&quot;/&gt;&lt;property id=&quot;20307&quot; value=&quot;264&quot;/&gt;&lt;/object&gt;&lt;object type=&quot;3&quot; unique_id=&quot;23021&quot;&gt;&lt;property id=&quot;20148&quot; value=&quot;5&quot;/&gt;&lt;property id=&quot;20300&quot; value=&quot;Slide 12&quot;/&gt;&lt;property id=&quot;20307&quot; value=&quot;266&quot;/&gt;&lt;/object&gt;&lt;object type=&quot;3&quot; unique_id=&quot;23022&quot;&gt;&lt;property id=&quot;20148&quot; value=&quot;5&quot;/&gt;&lt;property id=&quot;20300&quot; value=&quot;Slide 24&quot;/&gt;&lt;property id=&quot;20307&quot; value=&quot;265&quot;/&gt;&lt;/object&gt;&lt;object type=&quot;3&quot; unique_id=&quot;23023&quot;&gt;&lt;property id=&quot;20148&quot; value=&quot;5&quot;/&gt;&lt;property id=&quot;20300&quot; value=&quot;Slide 26&quot;/&gt;&lt;property id=&quot;20307&quot; value=&quot;267&quot;/&gt;&lt;/object&gt;&lt;object type=&quot;3&quot; unique_id=&quot;23600&quot;&gt;&lt;property id=&quot;20148&quot; value=&quot;5&quot;/&gt;&lt;property id=&quot;20300&quot; value=&quot;Slide 15&quot;/&gt;&lt;property id=&quot;20307&quot; value=&quot;268&quot;/&gt;&lt;/object&gt;&lt;object type=&quot;3&quot; unique_id=&quot;23601&quot;&gt;&lt;property id=&quot;20148&quot; value=&quot;5&quot;/&gt;&lt;property id=&quot;20300&quot; value=&quot;Slide 16&quot;/&gt;&lt;property id=&quot;20307&quot; value=&quot;269&quot;/&gt;&lt;/object&gt;&lt;object type=&quot;3&quot; unique_id=&quot;23602&quot;&gt;&lt;property id=&quot;20148&quot; value=&quot;5&quot;/&gt;&lt;property id=&quot;20300&quot; value=&quot;Slide 18&quot;/&gt;&lt;property id=&quot;20307&quot; value=&quot;270&quot;/&gt;&lt;/object&gt;&lt;object type=&quot;3&quot; unique_id=&quot;23603&quot;&gt;&lt;property id=&quot;20148&quot; value=&quot;5&quot;/&gt;&lt;property id=&quot;20300&quot; value=&quot;Slide 20&quot;/&gt;&lt;property id=&quot;20307&quot; value=&quot;271&quot;/&gt;&lt;/object&gt;&lt;object type=&quot;3&quot; unique_id=&quot;23604&quot;&gt;&lt;property id=&quot;20148&quot; value=&quot;5&quot;/&gt;&lt;property id=&quot;20300&quot; value=&quot;Slide 30&quot;/&gt;&lt;property id=&quot;20307&quot; value=&quot;272&quot;/&gt;&lt;/object&gt;&lt;object type=&quot;3&quot; unique_id=&quot;23605&quot;&gt;&lt;property id=&quot;20148&quot; value=&quot;5&quot;/&gt;&lt;property id=&quot;20300&quot; value=&quot;Slide 19&quot;/&gt;&lt;property id=&quot;20307&quot; value=&quot;273&quot;/&gt;&lt;/object&gt;&lt;object type=&quot;3&quot; unique_id=&quot;23606&quot;&gt;&lt;property id=&quot;20148&quot; value=&quot;5&quot;/&gt;&lt;property id=&quot;20300&quot; value=&quot;Slide 21&quot;/&gt;&lt;property id=&quot;20307&quot; value=&quot;274&quot;/&gt;&lt;/object&gt;&lt;object type=&quot;3&quot; unique_id=&quot;23607&quot;&gt;&lt;property id=&quot;20148&quot; value=&quot;5&quot;/&gt;&lt;property id=&quot;20300&quot; value=&quot;Slide 28&quot;/&gt;&lt;property id=&quot;20307&quot; value=&quot;275&quot;/&gt;&lt;/object&gt;&lt;object type=&quot;3&quot; unique_id=&quot;23608&quot;&gt;&lt;property id=&quot;20148&quot; value=&quot;5&quot;/&gt;&lt;property id=&quot;20300&quot; value=&quot;Slide 29&quot;/&gt;&lt;property id=&quot;20307&quot; value=&quot;276&quot;/&gt;&lt;/object&gt;&lt;object type=&quot;3&quot; unique_id=&quot;23609&quot;&gt;&lt;property id=&quot;20148&quot; value=&quot;5&quot;/&gt;&lt;property id=&quot;20300&quot; value=&quot;Slide 31&quot;/&gt;&lt;property id=&quot;20307&quot; value=&quot;277&quot;/&gt;&lt;/object&gt;&lt;object type=&quot;3&quot; unique_id=&quot;23610&quot;&gt;&lt;property id=&quot;20148&quot; value=&quot;5&quot;/&gt;&lt;property id=&quot;20300&quot; value=&quot;Slide 32&quot;/&gt;&lt;property id=&quot;20307&quot; value=&quot;278&quot;/&gt;&lt;/object&gt;&lt;object type=&quot;3&quot; unique_id=&quot;23671&quot;&gt;&lt;property id=&quot;20148&quot; value=&quot;5&quot;/&gt;&lt;property id=&quot;20300&quot; value=&quot;Slide 17&quot;/&gt;&lt;property id=&quot;20307&quot; value=&quot;279&quot;/&gt;&lt;/object&gt;&lt;object type=&quot;3&quot; unique_id=&quot;23735&quot;&gt;&lt;property id=&quot;20148&quot; value=&quot;5&quot;/&gt;&lt;property id=&quot;20300&quot; value=&quot;Slide 25&quot;/&gt;&lt;property id=&quot;20307&quot; value=&quot;280&quot;/&gt;&lt;/object&gt;&lt;object type=&quot;3&quot; unique_id=&quot;24359&quot;&gt;&lt;property id=&quot;20148&quot; value=&quot;5&quot;/&gt;&lt;property id=&quot;20300&quot; value=&quot;Slide 4&quot;/&gt;&lt;property id=&quot;20307&quot; value=&quot;281&quot;/&gt;&lt;/object&gt;&lt;object type=&quot;3&quot; unique_id=&quot;24360&quot;&gt;&lt;property id=&quot;20148&quot; value=&quot;5&quot;/&gt;&lt;property id=&quot;20300&quot; value=&quot;Slide 5&quot;/&gt;&lt;property id=&quot;20307&quot; value=&quot;282&quot;/&gt;&lt;/object&gt;&lt;object type=&quot;3&quot; unique_id=&quot;24361&quot;&gt;&lt;property id=&quot;20148&quot; value=&quot;5&quot;/&gt;&lt;property id=&quot;20300&quot; value=&quot;Slide 6&quot;/&gt;&lt;property id=&quot;20307&quot; value=&quot;283&quot;/&gt;&lt;/object&gt;&lt;object type=&quot;3&quot; unique_id=&quot;24362&quot;&gt;&lt;property id=&quot;20148&quot; value=&quot;5&quot;/&gt;&lt;property id=&quot;20300&quot; value=&quot;Slide 7&quot;/&gt;&lt;property id=&quot;20307&quot; value=&quot;284&quot;/&gt;&lt;/object&gt;&lt;object type=&quot;3&quot; unique_id=&quot;24363&quot;&gt;&lt;property id=&quot;20148&quot; value=&quot;5&quot;/&gt;&lt;property id=&quot;20300&quot; value=&quot;Slide 8&quot;/&gt;&lt;property id=&quot;20307&quot; value=&quot;285&quot;/&gt;&lt;/object&gt;&lt;object type=&quot;3&quot; unique_id=&quot;24688&quot;&gt;&lt;property id=&quot;20148&quot; value=&quot;5&quot;/&gt;&lt;property id=&quot;20300&quot; value=&quot;Slide 9&quot;/&gt;&lt;property id=&quot;20307&quot; value=&quot;286&quot;/&gt;&lt;/object&gt;&lt;object type=&quot;3&quot; unique_id=&quot;25289&quot;&gt;&lt;property id=&quot;20148&quot; value=&quot;5&quot;/&gt;&lt;property id=&quot;20300&quot; value=&quot;Slide 27&quot;/&gt;&lt;property id=&quot;20307&quot; value=&quot;287&quot;/&gt;&lt;/object&gt;&lt;object type=&quot;3&quot; unique_id=&quot;25609&quot;&gt;&lt;property id=&quot;20148&quot; value=&quot;5&quot;/&gt;&lt;property id=&quot;20300&quot; value=&quot;Slide 23&quot;/&gt;&lt;property id=&quot;20307&quot; value=&quot;288&quot;/&gt;&lt;/object&gt;&lt;object type=&quot;3&quot; unique_id=&quot;27514&quot;&gt;&lt;property id=&quot;20148&quot; value=&quot;5&quot;/&gt;&lt;property id=&quot;20300&quot; value=&quot;Slide 11&quot;/&gt;&lt;property id=&quot;20307&quot; value=&quot;289&quot;/&gt;&lt;/object&gt;&lt;object type=&quot;3&quot; unique_id=&quot;27515&quot;&gt;&lt;property id=&quot;20148&quot; value=&quot;5&quot;/&gt;&lt;property id=&quot;20300&quot; value=&quot;Slide 13&quot;/&gt;&lt;property id=&quot;20307&quot; value=&quot;291&quot;/&gt;&lt;/object&gt;&lt;object type=&quot;3&quot; unique_id=&quot;27516&quot;&gt;&lt;property id=&quot;20148&quot; value=&quot;5&quot;/&gt;&lt;property id=&quot;20300&quot; value=&quot;Slide 14&quot;/&gt;&lt;property id=&quot;20307&quot; value=&quot;290&quot;/&gt;&lt;/object&gt;&lt;object type=&quot;3&quot; unique_id=&quot;28516&quot;&gt;&lt;property id=&quot;20148&quot; value=&quot;5&quot;/&gt;&lt;property id=&quot;20300&quot; value=&quot;Slide 22&quot;/&gt;&lt;property id=&quot;20307&quot; value=&quot;292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2057</Words>
  <Application>Microsoft Office PowerPoint</Application>
  <PresentationFormat>Custom</PresentationFormat>
  <Paragraphs>531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73" baseType="lpstr">
      <vt:lpstr>Chaparral Pro</vt:lpstr>
      <vt:lpstr>Especial Kay</vt:lpstr>
      <vt:lpstr>HGｺﾞｼｯｸM</vt:lpstr>
      <vt:lpstr>HG丸ｺﾞｼｯｸM-PRO</vt:lpstr>
      <vt:lpstr>HG丸ｺﾞｼｯｸM-PRO</vt:lpstr>
      <vt:lpstr>HGPSoeiKakupoptai</vt:lpstr>
      <vt:lpstr>HGSeikaishotaiPRO</vt:lpstr>
      <vt:lpstr>HGSoeiKakupoptai</vt:lpstr>
      <vt:lpstr>HGSSoeiKakupoptai</vt:lpstr>
      <vt:lpstr>Kozuka Mincho Pro H</vt:lpstr>
      <vt:lpstr>ＭＳ Ｐゴシック</vt:lpstr>
      <vt:lpstr>NtMotoyaKyotai</vt:lpstr>
      <vt:lpstr>Arial</vt:lpstr>
      <vt:lpstr>Bradley Hand ITC</vt:lpstr>
      <vt:lpstr>Calibri</vt:lpstr>
      <vt:lpstr>Consolas</vt:lpstr>
      <vt:lpstr>Corbel</vt:lpstr>
      <vt:lpstr>OCR A Extended</vt:lpstr>
      <vt:lpstr>Tahoma</vt:lpstr>
      <vt:lpstr>Wingdings 2</vt:lpstr>
      <vt:lpstr>Chalkboard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2014-12-19T07:23:54Z</dcterms:created>
  <dcterms:modified xsi:type="dcterms:W3CDTF">2022-03-17T06:36:48Z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