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3" r:id="rId6"/>
    <p:sldId id="264" r:id="rId7"/>
    <p:sldId id="265" r:id="rId8"/>
    <p:sldId id="266" r:id="rId9"/>
    <p:sldId id="267" r:id="rId10"/>
    <p:sldId id="268" r:id="rId11"/>
    <p:sldId id="262" r:id="rId12"/>
    <p:sldId id="269" r:id="rId13"/>
    <p:sldId id="270" r:id="rId14"/>
    <p:sldId id="271" r:id="rId15"/>
    <p:sldId id="272" r:id="rId16"/>
    <p:sldId id="273" r:id="rId17"/>
    <p:sldId id="274" r:id="rId18"/>
    <p:sldId id="276" r:id="rId19"/>
    <p:sldId id="275" r:id="rId20"/>
    <p:sldId id="277" r:id="rId21"/>
    <p:sldId id="278" r:id="rId22"/>
    <p:sldId id="25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1/18/2021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10800000">
            <a:off x="3707904" y="0"/>
            <a:ext cx="5436096" cy="3939902"/>
          </a:xfrm>
          <a:prstGeom prst="round2SameRect">
            <a:avLst>
              <a:gd name="adj1" fmla="val 14350"/>
              <a:gd name="adj2" fmla="val 0"/>
            </a:avLst>
          </a:prstGeom>
          <a:solidFill>
            <a:schemeClr val="accent6">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1"/>
          <p:cNvSpPr txBox="1">
            <a:spLocks noChangeArrowheads="1"/>
          </p:cNvSpPr>
          <p:nvPr/>
        </p:nvSpPr>
        <p:spPr bwMode="auto">
          <a:xfrm>
            <a:off x="3707904" y="620688"/>
            <a:ext cx="5436096" cy="954107"/>
          </a:xfrm>
          <a:prstGeom prst="rect">
            <a:avLst/>
          </a:prstGeom>
          <a:noFill/>
          <a:ln w="9525">
            <a:noFill/>
            <a:miter lim="800000"/>
            <a:headEnd/>
            <a:tailEnd/>
          </a:ln>
        </p:spPr>
        <p:txBody>
          <a:bodyPr wrap="square">
            <a:spAutoFit/>
          </a:bodyPr>
          <a:lstStyle/>
          <a:p>
            <a:pPr algn="ctr"/>
            <a:r>
              <a:rPr lang="en-US" altLang="ko-KR" sz="2800" b="1">
                <a:latin typeface="Arial" pitchFamily="34" charset="0"/>
                <a:ea typeface="맑은 고딕" pitchFamily="50" charset="-127"/>
                <a:cs typeface="Arial" pitchFamily="34" charset="0"/>
              </a:rPr>
              <a:t>TÌM ĐƯỜNG ĐI NGẮN NHẤT</a:t>
            </a:r>
          </a:p>
          <a:p>
            <a:pPr algn="ctr"/>
            <a:r>
              <a:rPr lang="en-US" altLang="ko-KR" sz="2800" b="1">
                <a:latin typeface="Arial" pitchFamily="34" charset="0"/>
                <a:ea typeface="맑은 고딕" pitchFamily="50" charset="-127"/>
                <a:cs typeface="Arial" pitchFamily="34" charset="0"/>
              </a:rPr>
              <a:t>THUẬT TOÁN DIJKSTRA</a:t>
            </a:r>
            <a:endParaRPr lang="en-US" altLang="ko-KR" sz="2800" b="1" dirty="0">
              <a:latin typeface="Arial" pitchFamily="34" charset="0"/>
              <a:ea typeface="맑은 고딕" pitchFamily="50" charset="-127"/>
              <a:cs typeface="Arial" pitchFamily="34" charset="0"/>
            </a:endParaRPr>
          </a:p>
        </p:txBody>
      </p:sp>
      <p:grpSp>
        <p:nvGrpSpPr>
          <p:cNvPr id="12" name="Group 11"/>
          <p:cNvGrpSpPr/>
          <p:nvPr/>
        </p:nvGrpSpPr>
        <p:grpSpPr>
          <a:xfrm>
            <a:off x="5184068" y="1786507"/>
            <a:ext cx="3168352" cy="144016"/>
            <a:chOff x="899592" y="1359873"/>
            <a:chExt cx="3168352" cy="144016"/>
          </a:xfrm>
        </p:grpSpPr>
        <p:sp>
          <p:nvSpPr>
            <p:cNvPr id="13" name="Rectangle 12"/>
            <p:cNvSpPr/>
            <p:nvPr/>
          </p:nvSpPr>
          <p:spPr>
            <a:xfrm>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rot="2700000">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p:nvGrpSpPr>
          <p:grpSpPr>
            <a:xfrm>
              <a:off x="2771800" y="1408806"/>
              <a:ext cx="1296144" cy="46150"/>
              <a:chOff x="2771800" y="1410205"/>
              <a:chExt cx="1296144" cy="46150"/>
            </a:xfrm>
          </p:grpSpPr>
          <p:cxnSp>
            <p:nvCxnSpPr>
              <p:cNvPr id="19" name="Straight Connector 18"/>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a:off x="899592" y="1408806"/>
              <a:ext cx="1296144" cy="46150"/>
              <a:chOff x="2771800" y="1410205"/>
              <a:chExt cx="1296144" cy="46150"/>
            </a:xfrm>
          </p:grpSpPr>
          <p:cxnSp>
            <p:nvCxnSpPr>
              <p:cNvPr id="17" name="Straight Connector 16"/>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1" name="TextBox 1">
            <a:extLst>
              <a:ext uri="{FF2B5EF4-FFF2-40B4-BE49-F238E27FC236}">
                <a16:creationId xmlns:a16="http://schemas.microsoft.com/office/drawing/2014/main" id="{9326A43B-B120-46F2-91C6-4E1C891AD5A5}"/>
              </a:ext>
            </a:extLst>
          </p:cNvPr>
          <p:cNvSpPr txBox="1">
            <a:spLocks noChangeArrowheads="1"/>
          </p:cNvSpPr>
          <p:nvPr/>
        </p:nvSpPr>
        <p:spPr bwMode="auto">
          <a:xfrm>
            <a:off x="4283968" y="2139468"/>
            <a:ext cx="4914292" cy="1420325"/>
          </a:xfrm>
          <a:prstGeom prst="rect">
            <a:avLst/>
          </a:prstGeom>
          <a:noFill/>
          <a:ln w="9525">
            <a:noFill/>
            <a:miter lim="800000"/>
            <a:headEnd/>
            <a:tailEnd/>
          </a:ln>
        </p:spPr>
        <p:txBody>
          <a:bodyPr wrap="square">
            <a:spAutoFit/>
          </a:bodyPr>
          <a:lstStyle/>
          <a:p>
            <a:pPr>
              <a:lnSpc>
                <a:spcPct val="150000"/>
              </a:lnSpc>
            </a:pPr>
            <a:r>
              <a:rPr lang="en-US" altLang="ko-KR" sz="2000" b="1">
                <a:latin typeface="Arial" pitchFamily="34" charset="0"/>
                <a:ea typeface="맑은 고딕" pitchFamily="50" charset="-127"/>
                <a:cs typeface="Arial" pitchFamily="34" charset="0"/>
              </a:rPr>
              <a:t>SINH VIÊN : NGUYỄN SƠN TÙNG</a:t>
            </a:r>
          </a:p>
          <a:p>
            <a:pPr>
              <a:lnSpc>
                <a:spcPct val="150000"/>
              </a:lnSpc>
            </a:pPr>
            <a:r>
              <a:rPr lang="en-US" altLang="ko-KR" sz="2000" b="1">
                <a:latin typeface="Arial" pitchFamily="34" charset="0"/>
                <a:ea typeface="맑은 고딕" pitchFamily="50" charset="-127"/>
                <a:cs typeface="Arial" pitchFamily="34" charset="0"/>
              </a:rPr>
              <a:t>LỚP : 60.CNTT-2</a:t>
            </a:r>
          </a:p>
          <a:p>
            <a:pPr>
              <a:lnSpc>
                <a:spcPct val="150000"/>
              </a:lnSpc>
            </a:pPr>
            <a:r>
              <a:rPr lang="en-US" altLang="ko-KR" sz="2000" b="1">
                <a:latin typeface="Arial" pitchFamily="34" charset="0"/>
                <a:ea typeface="맑은 고딕" pitchFamily="50" charset="-127"/>
                <a:cs typeface="Arial" pitchFamily="34" charset="0"/>
              </a:rPr>
              <a:t>GVHD : NGUYỄN THỦY ĐOAN TRANG</a:t>
            </a:r>
            <a:endParaRPr lang="en-US" altLang="ko-KR" sz="2000" b="1" dirty="0">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p:txBody>
          <a:bodyPr/>
          <a:lstStyle/>
          <a:p>
            <a:pPr>
              <a:lnSpc>
                <a:spcPct val="200000"/>
              </a:lnSpc>
            </a:pPr>
            <a:r>
              <a:rPr lang="en-US" sz="1600"/>
              <a:t>FILE INPUT.TXT</a:t>
            </a:r>
          </a:p>
          <a:p>
            <a:pPr>
              <a:lnSpc>
                <a:spcPct val="200000"/>
              </a:lnSpc>
            </a:pPr>
            <a:r>
              <a:rPr lang="en-US" sz="1600"/>
              <a:t>DÒNG 1 : [SỐ_ĐỈNH] [SỐ_CẠNH] [ĐỈNH_BĐ] [ĐỈNH_KT]</a:t>
            </a:r>
          </a:p>
          <a:p>
            <a:pPr>
              <a:lnSpc>
                <a:spcPct val="200000"/>
              </a:lnSpc>
            </a:pPr>
            <a:r>
              <a:rPr lang="en-US" sz="1600"/>
              <a:t>M DÒNG TIẾP THEO : [ĐỈNH 1] [ĐỈNH 2] [TRỌNG SỐ]</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DỮ LIỆU ĐẦU VÀO</a:t>
            </a:r>
            <a:endParaRPr lang="en-US" b="1" dirty="0">
              <a:latin typeface="Arial" pitchFamily="34" charset="0"/>
              <a:cs typeface="Arial" pitchFamily="34" charset="0"/>
            </a:endParaRPr>
          </a:p>
        </p:txBody>
      </p:sp>
    </p:spTree>
    <p:extLst>
      <p:ext uri="{BB962C8B-B14F-4D97-AF65-F5344CB8AC3E}">
        <p14:creationId xmlns:p14="http://schemas.microsoft.com/office/powerpoint/2010/main" val="422474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405880" y="1540767"/>
            <a:ext cx="8496944" cy="3335239"/>
          </a:xfrm>
        </p:spPr>
        <p:txBody>
          <a:bodyPr/>
          <a:lstStyle/>
          <a:p>
            <a:pPr>
              <a:lnSpc>
                <a:spcPct val="200000"/>
              </a:lnSpc>
            </a:pPr>
            <a:r>
              <a:rPr lang="en-US" sz="1600"/>
              <a:t>FILE INPUT.TXT</a:t>
            </a:r>
          </a:p>
          <a:p>
            <a:r>
              <a:rPr lang="en-US" sz="1600"/>
              <a:t>6	8	1	6</a:t>
            </a:r>
          </a:p>
          <a:p>
            <a:r>
              <a:rPr lang="en-US" sz="1600"/>
              <a:t>1	2	7</a:t>
            </a:r>
          </a:p>
          <a:p>
            <a:r>
              <a:rPr lang="en-US" sz="1600"/>
              <a:t>1	5	4	</a:t>
            </a:r>
          </a:p>
          <a:p>
            <a:r>
              <a:rPr lang="en-US" sz="1600"/>
              <a:t>2	3	4</a:t>
            </a:r>
          </a:p>
          <a:p>
            <a:r>
              <a:rPr lang="en-US" sz="1600"/>
              <a:t>2	4	3</a:t>
            </a:r>
          </a:p>
          <a:p>
            <a:r>
              <a:rPr lang="en-US" sz="1600"/>
              <a:t>3	5	6</a:t>
            </a:r>
          </a:p>
          <a:p>
            <a:r>
              <a:rPr lang="en-US" sz="1600"/>
              <a:t>3	6	2</a:t>
            </a:r>
          </a:p>
          <a:p>
            <a:r>
              <a:rPr lang="en-US" sz="1600"/>
              <a:t>4	5	8</a:t>
            </a:r>
          </a:p>
          <a:p>
            <a:r>
              <a:rPr lang="en-US" sz="1600"/>
              <a:t>4	6	2</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DỮ LIỆU ĐẦU VÀO</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73199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405880" y="1808261"/>
            <a:ext cx="3734072" cy="3335239"/>
          </a:xfrm>
        </p:spPr>
        <p:txBody>
          <a:bodyPr/>
          <a:lstStyle/>
          <a:p>
            <a:pPr>
              <a:lnSpc>
                <a:spcPct val="150000"/>
              </a:lnSpc>
            </a:pPr>
            <a:r>
              <a:rPr lang="en-US" sz="1600"/>
              <a:t>#include &lt;stdio.h&gt;</a:t>
            </a:r>
          </a:p>
          <a:p>
            <a:pPr>
              <a:lnSpc>
                <a:spcPct val="150000"/>
              </a:lnSpc>
            </a:pPr>
            <a:r>
              <a:rPr lang="en-US" sz="1600"/>
              <a:t>#define CHUA 0</a:t>
            </a:r>
          </a:p>
          <a:p>
            <a:pPr>
              <a:lnSpc>
                <a:spcPct val="150000"/>
              </a:lnSpc>
            </a:pPr>
            <a:r>
              <a:rPr lang="en-US" sz="1600"/>
              <a:t>#define ROI 1</a:t>
            </a:r>
          </a:p>
          <a:p>
            <a:pPr>
              <a:lnSpc>
                <a:spcPct val="150000"/>
              </a:lnSpc>
            </a:pPr>
            <a:r>
              <a:rPr lang="en-US" sz="1600"/>
              <a:t>#define VC 1000000</a:t>
            </a:r>
          </a:p>
          <a:p>
            <a:pPr>
              <a:lnSpc>
                <a:spcPct val="150000"/>
              </a:lnSpc>
            </a:pPr>
            <a:r>
              <a:rPr lang="en-US" sz="1600"/>
              <a:t>#define MAX 100</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ĐOẠN CHƯƠNG TRÌNH</a:t>
            </a:r>
            <a:endParaRPr lang="en-US" b="1" dirty="0">
              <a:latin typeface="Arial" pitchFamily="34" charset="0"/>
              <a:cs typeface="Arial" pitchFamily="34" charset="0"/>
            </a:endParaRPr>
          </a:p>
        </p:txBody>
      </p:sp>
      <p:sp>
        <p:nvSpPr>
          <p:cNvPr id="6" name="Content Placeholder 3">
            <a:extLst>
              <a:ext uri="{FF2B5EF4-FFF2-40B4-BE49-F238E27FC236}">
                <a16:creationId xmlns:a16="http://schemas.microsoft.com/office/drawing/2014/main" id="{B57FEF5A-2988-456F-A1F1-6EF1BD6BA344}"/>
              </a:ext>
            </a:extLst>
          </p:cNvPr>
          <p:cNvSpPr txBox="1">
            <a:spLocks/>
          </p:cNvSpPr>
          <p:nvPr/>
        </p:nvSpPr>
        <p:spPr>
          <a:xfrm>
            <a:off x="5158408" y="1802962"/>
            <a:ext cx="3734072" cy="333523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accent6">
                    <a:lumMod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a:t>int n,m,s,t;</a:t>
            </a:r>
          </a:p>
          <a:p>
            <a:pPr>
              <a:lnSpc>
                <a:spcPct val="150000"/>
              </a:lnSpc>
            </a:pPr>
            <a:r>
              <a:rPr lang="en-US" sz="1600"/>
              <a:t>int nhan[MAX]; </a:t>
            </a:r>
          </a:p>
          <a:p>
            <a:pPr>
              <a:lnSpc>
                <a:spcPct val="150000"/>
              </a:lnSpc>
            </a:pPr>
            <a:r>
              <a:rPr lang="en-US" sz="1600"/>
              <a:t>int kc[MAX]; </a:t>
            </a:r>
          </a:p>
          <a:p>
            <a:pPr>
              <a:lnSpc>
                <a:spcPct val="150000"/>
              </a:lnSpc>
            </a:pPr>
            <a:r>
              <a:rPr lang="en-US" sz="1600"/>
              <a:t>int mt[MAX][MAX]; </a:t>
            </a:r>
          </a:p>
          <a:p>
            <a:pPr>
              <a:lnSpc>
                <a:spcPct val="150000"/>
              </a:lnSpc>
            </a:pPr>
            <a:r>
              <a:rPr lang="en-US" sz="1600"/>
              <a:t>int xet[MAX];</a:t>
            </a:r>
          </a:p>
        </p:txBody>
      </p:sp>
      <p:cxnSp>
        <p:nvCxnSpPr>
          <p:cNvPr id="7" name="Straight Connector 6">
            <a:extLst>
              <a:ext uri="{FF2B5EF4-FFF2-40B4-BE49-F238E27FC236}">
                <a16:creationId xmlns:a16="http://schemas.microsoft.com/office/drawing/2014/main" id="{B3F36CE9-AD1D-4D99-8070-79AFFC5FB551}"/>
              </a:ext>
            </a:extLst>
          </p:cNvPr>
          <p:cNvCxnSpPr>
            <a:cxnSpLocks/>
          </p:cNvCxnSpPr>
          <p:nvPr/>
        </p:nvCxnSpPr>
        <p:spPr>
          <a:xfrm>
            <a:off x="4499992" y="1707654"/>
            <a:ext cx="0" cy="2592288"/>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72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405879" y="1563638"/>
            <a:ext cx="4454153" cy="3335239"/>
          </a:xfrm>
        </p:spPr>
        <p:txBody>
          <a:bodyPr/>
          <a:lstStyle/>
          <a:p>
            <a:r>
              <a:rPr lang="en-US" sz="1600"/>
              <a:t>void DocFile()</a:t>
            </a:r>
          </a:p>
          <a:p>
            <a:r>
              <a:rPr lang="en-US" sz="1600"/>
              <a:t>{</a:t>
            </a:r>
          </a:p>
          <a:p>
            <a:r>
              <a:rPr lang="en-US" sz="1600"/>
              <a:t>   int tam[MAX][MAX];</a:t>
            </a:r>
          </a:p>
          <a:p>
            <a:r>
              <a:rPr lang="en-US" sz="1600"/>
              <a:t>   FILE *fp = fopen("DIJKSTRA_IN.txt","r");</a:t>
            </a:r>
          </a:p>
          <a:p>
            <a:r>
              <a:rPr lang="en-US" sz="1600"/>
              <a:t>   fscanf(fp,"%d%d%d%d",&amp;n,&amp;m,&amp;s,&amp;t);</a:t>
            </a:r>
          </a:p>
          <a:p>
            <a:r>
              <a:rPr lang="en-US" sz="1600"/>
              <a:t>   for(int i=1;i&lt;=m;i++)</a:t>
            </a:r>
          </a:p>
          <a:p>
            <a:r>
              <a:rPr lang="en-US" sz="1600"/>
              <a:t>       for(int j=1;j&lt;=3;j++)</a:t>
            </a:r>
          </a:p>
          <a:p>
            <a:r>
              <a:rPr lang="en-US" sz="1600"/>
              <a:t>	fscanf(fp,"%d",&amp;tam[i][j]);</a:t>
            </a:r>
          </a:p>
          <a:p>
            <a:r>
              <a:rPr lang="en-US" sz="1600"/>
              <a:t>   for(int i=1;i&lt;=n;i++)</a:t>
            </a:r>
          </a:p>
          <a:p>
            <a:pPr>
              <a:lnSpc>
                <a:spcPct val="150000"/>
              </a:lnSpc>
            </a:pPr>
            <a:r>
              <a:rPr lang="en-US" sz="1600"/>
              <a:t>       for(int j=1;j&lt;=n;j++)</a:t>
            </a:r>
          </a:p>
          <a:p>
            <a:pPr>
              <a:lnSpc>
                <a:spcPct val="150000"/>
              </a:lnSpc>
            </a:pPr>
            <a:r>
              <a:rPr lang="en-US" sz="1600"/>
              <a:t>	mt[i][j]=VC;</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ĐOẠN CHƯƠNG TRÌNH</a:t>
            </a:r>
            <a:endParaRPr lang="en-US" b="1" dirty="0">
              <a:latin typeface="Arial" pitchFamily="34" charset="0"/>
              <a:cs typeface="Arial" pitchFamily="34" charset="0"/>
            </a:endParaRPr>
          </a:p>
        </p:txBody>
      </p:sp>
      <p:sp>
        <p:nvSpPr>
          <p:cNvPr id="6" name="Content Placeholder 3">
            <a:extLst>
              <a:ext uri="{FF2B5EF4-FFF2-40B4-BE49-F238E27FC236}">
                <a16:creationId xmlns:a16="http://schemas.microsoft.com/office/drawing/2014/main" id="{B57FEF5A-2988-456F-A1F1-6EF1BD6BA344}"/>
              </a:ext>
            </a:extLst>
          </p:cNvPr>
          <p:cNvSpPr txBox="1">
            <a:spLocks/>
          </p:cNvSpPr>
          <p:nvPr/>
        </p:nvSpPr>
        <p:spPr>
          <a:xfrm>
            <a:off x="4870623" y="1805283"/>
            <a:ext cx="4525901" cy="333523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accent6">
                    <a:lumMod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600"/>
              <a:t>  </a:t>
            </a:r>
            <a:r>
              <a:rPr lang="pl-PL" sz="1600"/>
              <a:t>for(int i=1;i&lt;=m;i++)</a:t>
            </a:r>
          </a:p>
          <a:p>
            <a:r>
              <a:rPr lang="en-US" sz="1600"/>
              <a:t>  </a:t>
            </a:r>
            <a:r>
              <a:rPr lang="pl-PL" sz="1600"/>
              <a:t>{</a:t>
            </a:r>
          </a:p>
          <a:p>
            <a:r>
              <a:rPr lang="en-US" sz="1600"/>
              <a:t>    </a:t>
            </a:r>
            <a:r>
              <a:rPr lang="pl-PL" sz="1600"/>
              <a:t>mt[tam[i][1]][tam[i][2]]=tam[i][3];</a:t>
            </a:r>
          </a:p>
          <a:p>
            <a:r>
              <a:rPr lang="en-US" sz="1600"/>
              <a:t>    </a:t>
            </a:r>
            <a:r>
              <a:rPr lang="pl-PL" sz="1600"/>
              <a:t>mt[tam[i][2]][tam[i][1]]=tam[i][3];</a:t>
            </a:r>
            <a:endParaRPr lang="en-US" sz="1600"/>
          </a:p>
          <a:p>
            <a:r>
              <a:rPr lang="en-US" sz="1600"/>
              <a:t>   </a:t>
            </a:r>
            <a:r>
              <a:rPr lang="pl-PL" sz="1600"/>
              <a:t>}	</a:t>
            </a:r>
          </a:p>
          <a:p>
            <a:r>
              <a:rPr lang="en-US" sz="1600"/>
              <a:t>  </a:t>
            </a:r>
            <a:r>
              <a:rPr lang="pl-PL" sz="1600"/>
              <a:t>fclose(fp);</a:t>
            </a:r>
            <a:endParaRPr lang="en-US" sz="1600"/>
          </a:p>
          <a:p>
            <a:r>
              <a:rPr lang="pl-PL" sz="1600"/>
              <a:t>}</a:t>
            </a:r>
            <a:endParaRPr lang="en-US" sz="1600"/>
          </a:p>
        </p:txBody>
      </p:sp>
      <p:cxnSp>
        <p:nvCxnSpPr>
          <p:cNvPr id="7" name="Straight Connector 6">
            <a:extLst>
              <a:ext uri="{FF2B5EF4-FFF2-40B4-BE49-F238E27FC236}">
                <a16:creationId xmlns:a16="http://schemas.microsoft.com/office/drawing/2014/main" id="{B3F36CE9-AD1D-4D99-8070-79AFFC5FB551}"/>
              </a:ext>
            </a:extLst>
          </p:cNvPr>
          <p:cNvCxnSpPr>
            <a:cxnSpLocks/>
          </p:cNvCxnSpPr>
          <p:nvPr/>
        </p:nvCxnSpPr>
        <p:spPr>
          <a:xfrm>
            <a:off x="5148064" y="1707654"/>
            <a:ext cx="0" cy="2592288"/>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348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35501" y="1419622"/>
            <a:ext cx="4058463" cy="3551237"/>
          </a:xfrm>
        </p:spPr>
        <p:txBody>
          <a:bodyPr/>
          <a:lstStyle/>
          <a:p>
            <a:r>
              <a:rPr lang="en-US" sz="1600"/>
              <a:t>void GhiFile()</a:t>
            </a:r>
          </a:p>
          <a:p>
            <a:r>
              <a:rPr lang="en-US" sz="1600"/>
              <a:t>{</a:t>
            </a:r>
          </a:p>
          <a:p>
            <a:r>
              <a:rPr lang="en-US" sz="1600"/>
              <a:t>   FILE *fp = fopen(“OUTPUT.txt","w");</a:t>
            </a:r>
          </a:p>
          <a:p>
            <a:r>
              <a:rPr lang="en-US" sz="1600"/>
              <a:t>   int i=nhan[t];</a:t>
            </a:r>
          </a:p>
          <a:p>
            <a:r>
              <a:rPr lang="en-US" sz="1600"/>
              <a:t>   int tam[100];</a:t>
            </a:r>
          </a:p>
          <a:p>
            <a:r>
              <a:rPr lang="en-US" sz="1600"/>
              <a:t>   int sodinh=2;</a:t>
            </a:r>
          </a:p>
          <a:p>
            <a:r>
              <a:rPr lang="en-US" sz="1600"/>
              <a:t>   while(i!=s)</a:t>
            </a:r>
          </a:p>
          <a:p>
            <a:r>
              <a:rPr lang="en-US" sz="1600"/>
              <a:t>   {</a:t>
            </a:r>
          </a:p>
          <a:p>
            <a:r>
              <a:rPr lang="en-US" sz="1600"/>
              <a:t>      tam[sodinh]=i;</a:t>
            </a:r>
          </a:p>
          <a:p>
            <a:r>
              <a:rPr lang="en-US" sz="1600"/>
              <a:t>      i=nhan[i];</a:t>
            </a:r>
          </a:p>
          <a:p>
            <a:r>
              <a:rPr lang="en-US" sz="1600"/>
              <a:t>      sodinh++;</a:t>
            </a:r>
          </a:p>
          <a:p>
            <a:r>
              <a:rPr lang="en-US" sz="1600"/>
              <a:t>    }</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959247"/>
            <a:ext cx="8497887" cy="460375"/>
          </a:xfrm>
        </p:spPr>
        <p:txBody>
          <a:bodyPr/>
          <a:lstStyle/>
          <a:p>
            <a:r>
              <a:rPr lang="en-US" b="1">
                <a:latin typeface="Arial" pitchFamily="34" charset="0"/>
                <a:cs typeface="Arial" pitchFamily="34" charset="0"/>
              </a:rPr>
              <a:t>ĐOẠN CHƯƠNG TRÌNH</a:t>
            </a:r>
            <a:endParaRPr lang="en-US" b="1" dirty="0">
              <a:latin typeface="Arial" pitchFamily="34" charset="0"/>
              <a:cs typeface="Arial" pitchFamily="34" charset="0"/>
            </a:endParaRPr>
          </a:p>
        </p:txBody>
      </p:sp>
      <p:sp>
        <p:nvSpPr>
          <p:cNvPr id="6" name="Content Placeholder 3">
            <a:extLst>
              <a:ext uri="{FF2B5EF4-FFF2-40B4-BE49-F238E27FC236}">
                <a16:creationId xmlns:a16="http://schemas.microsoft.com/office/drawing/2014/main" id="{B57FEF5A-2988-456F-A1F1-6EF1BD6BA344}"/>
              </a:ext>
            </a:extLst>
          </p:cNvPr>
          <p:cNvSpPr txBox="1">
            <a:spLocks/>
          </p:cNvSpPr>
          <p:nvPr/>
        </p:nvSpPr>
        <p:spPr>
          <a:xfrm>
            <a:off x="4644009" y="1494404"/>
            <a:ext cx="4248471" cy="3643798"/>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accent6">
                    <a:lumMod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600"/>
              <a:t>   fprintf(fp,"%d %d\n",sodinh,kc[t]);</a:t>
            </a:r>
          </a:p>
          <a:p>
            <a:r>
              <a:rPr lang="en-US" sz="1600"/>
              <a:t>   fprintf(fp,"%d ",s);</a:t>
            </a:r>
          </a:p>
          <a:p>
            <a:r>
              <a:rPr lang="en-US" sz="1600"/>
              <a:t>   for(int j=sodinh-1;j&gt;=2;j--)</a:t>
            </a:r>
          </a:p>
          <a:p>
            <a:r>
              <a:rPr lang="en-US" sz="1600"/>
              <a:t>        fprintf(fp,"%d ",tam[j]);</a:t>
            </a:r>
          </a:p>
          <a:p>
            <a:r>
              <a:rPr lang="en-US" sz="1600"/>
              <a:t>   fprintf(fp,"%d",t);</a:t>
            </a:r>
          </a:p>
          <a:p>
            <a:r>
              <a:rPr lang="en-US" sz="1600"/>
              <a:t>   fclose(fp);</a:t>
            </a:r>
          </a:p>
          <a:p>
            <a:r>
              <a:rPr lang="en-US" sz="1600"/>
              <a:t>}</a:t>
            </a:r>
          </a:p>
        </p:txBody>
      </p:sp>
      <p:cxnSp>
        <p:nvCxnSpPr>
          <p:cNvPr id="7" name="Straight Connector 6">
            <a:extLst>
              <a:ext uri="{FF2B5EF4-FFF2-40B4-BE49-F238E27FC236}">
                <a16:creationId xmlns:a16="http://schemas.microsoft.com/office/drawing/2014/main" id="{B3F36CE9-AD1D-4D99-8070-79AFFC5FB551}"/>
              </a:ext>
            </a:extLst>
          </p:cNvPr>
          <p:cNvCxnSpPr>
            <a:cxnSpLocks/>
          </p:cNvCxnSpPr>
          <p:nvPr/>
        </p:nvCxnSpPr>
        <p:spPr>
          <a:xfrm>
            <a:off x="4499992" y="1707654"/>
            <a:ext cx="0" cy="2592288"/>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6997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35501" y="1419622"/>
            <a:ext cx="3096339" cy="3551237"/>
          </a:xfrm>
        </p:spPr>
        <p:txBody>
          <a:bodyPr/>
          <a:lstStyle/>
          <a:p>
            <a:r>
              <a:rPr lang="en-US" sz="1600"/>
              <a:t>void Dijkstra()</a:t>
            </a:r>
          </a:p>
          <a:p>
            <a:r>
              <a:rPr lang="en-US" sz="1600"/>
              <a:t>{</a:t>
            </a:r>
          </a:p>
          <a:p>
            <a:r>
              <a:rPr lang="en-US" sz="1600"/>
              <a:t>   int i, min;</a:t>
            </a:r>
          </a:p>
          <a:p>
            <a:r>
              <a:rPr lang="en-US" sz="1600"/>
              <a:t>   for(int j=1;j&lt;=n;j++)</a:t>
            </a:r>
          </a:p>
          <a:p>
            <a:r>
              <a:rPr lang="en-US" sz="1600"/>
              <a:t>   {</a:t>
            </a:r>
          </a:p>
          <a:p>
            <a:r>
              <a:rPr lang="en-US" sz="1600"/>
              <a:t>       kc[j]=mt[s][j];</a:t>
            </a:r>
          </a:p>
          <a:p>
            <a:r>
              <a:rPr lang="en-US" sz="1600"/>
              <a:t>       nhan[j]=s;</a:t>
            </a:r>
          </a:p>
          <a:p>
            <a:r>
              <a:rPr lang="en-US" sz="1600"/>
              <a:t>       xet[j]=CHUA;</a:t>
            </a:r>
          </a:p>
          <a:p>
            <a:r>
              <a:rPr lang="en-US" sz="1600"/>
              <a:t>   }</a:t>
            </a:r>
          </a:p>
          <a:p>
            <a:r>
              <a:rPr lang="en-US" sz="1600"/>
              <a:t>  nhan[s]=0;</a:t>
            </a:r>
          </a:p>
          <a:p>
            <a:r>
              <a:rPr lang="en-US" sz="1600"/>
              <a:t>  kc[s]=0;</a:t>
            </a:r>
          </a:p>
          <a:p>
            <a:r>
              <a:rPr lang="en-US" sz="1600"/>
              <a:t>  xet[s]=ROI;</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959247"/>
            <a:ext cx="8497887" cy="460375"/>
          </a:xfrm>
        </p:spPr>
        <p:txBody>
          <a:bodyPr/>
          <a:lstStyle/>
          <a:p>
            <a:r>
              <a:rPr lang="en-US" b="1">
                <a:latin typeface="Arial" pitchFamily="34" charset="0"/>
                <a:cs typeface="Arial" pitchFamily="34" charset="0"/>
              </a:rPr>
              <a:t>ĐOẠN CHƯƠNG TRÌNH</a:t>
            </a:r>
            <a:endParaRPr lang="en-US" b="1" dirty="0">
              <a:latin typeface="Arial" pitchFamily="34" charset="0"/>
              <a:cs typeface="Arial" pitchFamily="34" charset="0"/>
            </a:endParaRPr>
          </a:p>
        </p:txBody>
      </p:sp>
      <p:sp>
        <p:nvSpPr>
          <p:cNvPr id="6" name="Content Placeholder 3">
            <a:extLst>
              <a:ext uri="{FF2B5EF4-FFF2-40B4-BE49-F238E27FC236}">
                <a16:creationId xmlns:a16="http://schemas.microsoft.com/office/drawing/2014/main" id="{B57FEF5A-2988-456F-A1F1-6EF1BD6BA344}"/>
              </a:ext>
            </a:extLst>
          </p:cNvPr>
          <p:cNvSpPr txBox="1">
            <a:spLocks/>
          </p:cNvSpPr>
          <p:nvPr/>
        </p:nvSpPr>
        <p:spPr>
          <a:xfrm>
            <a:off x="3419872" y="1494404"/>
            <a:ext cx="3600397" cy="3643798"/>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accent6">
                    <a:lumMod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600"/>
              <a:t>    while(!xet[t])</a:t>
            </a:r>
          </a:p>
          <a:p>
            <a:r>
              <a:rPr lang="en-US" sz="1600"/>
              <a:t>    {</a:t>
            </a:r>
          </a:p>
          <a:p>
            <a:r>
              <a:rPr lang="en-US" sz="1600"/>
              <a:t>          min=VC;</a:t>
            </a:r>
          </a:p>
          <a:p>
            <a:r>
              <a:rPr lang="en-US" sz="1600"/>
              <a:t>          for(int j=1;j&lt;=n;j++)</a:t>
            </a:r>
          </a:p>
          <a:p>
            <a:r>
              <a:rPr lang="en-US" sz="1600"/>
              <a:t>   {</a:t>
            </a:r>
          </a:p>
          <a:p>
            <a:r>
              <a:rPr lang="en-US" sz="1600"/>
              <a:t>   if(!xet[j] &amp;&amp; min &gt; kc[j])</a:t>
            </a:r>
          </a:p>
          <a:p>
            <a:r>
              <a:rPr lang="en-US" sz="1600"/>
              <a:t>   {	</a:t>
            </a:r>
          </a:p>
          <a:p>
            <a:r>
              <a:rPr lang="en-US" sz="1600"/>
              <a:t>          i=j; 		</a:t>
            </a:r>
          </a:p>
          <a:p>
            <a:r>
              <a:rPr lang="en-US" sz="1600"/>
              <a:t>          min=kc[j]; </a:t>
            </a:r>
          </a:p>
          <a:p>
            <a:r>
              <a:rPr lang="en-US" sz="1600"/>
              <a:t>   }</a:t>
            </a:r>
          </a:p>
          <a:p>
            <a:r>
              <a:rPr lang="en-US" sz="1600"/>
              <a:t>}</a:t>
            </a:r>
          </a:p>
          <a:p>
            <a:r>
              <a:rPr lang="en-US" sz="1600"/>
              <a:t>xet[i]=ROI;</a:t>
            </a:r>
          </a:p>
        </p:txBody>
      </p:sp>
      <p:cxnSp>
        <p:nvCxnSpPr>
          <p:cNvPr id="7" name="Straight Connector 6">
            <a:extLst>
              <a:ext uri="{FF2B5EF4-FFF2-40B4-BE49-F238E27FC236}">
                <a16:creationId xmlns:a16="http://schemas.microsoft.com/office/drawing/2014/main" id="{B3F36CE9-AD1D-4D99-8070-79AFFC5FB551}"/>
              </a:ext>
            </a:extLst>
          </p:cNvPr>
          <p:cNvCxnSpPr>
            <a:cxnSpLocks/>
          </p:cNvCxnSpPr>
          <p:nvPr/>
        </p:nvCxnSpPr>
        <p:spPr>
          <a:xfrm>
            <a:off x="3419872" y="1779662"/>
            <a:ext cx="0" cy="2592288"/>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232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35501" y="1419622"/>
            <a:ext cx="4320473" cy="3551237"/>
          </a:xfrm>
        </p:spPr>
        <p:txBody>
          <a:bodyPr/>
          <a:lstStyle/>
          <a:p>
            <a:r>
              <a:rPr lang="en-US" sz="1600"/>
              <a:t>if(!xet[t])</a:t>
            </a:r>
          </a:p>
          <a:p>
            <a:r>
              <a:rPr lang="en-US" sz="1600"/>
              <a:t>{</a:t>
            </a:r>
          </a:p>
          <a:p>
            <a:r>
              <a:rPr lang="en-US" sz="1600"/>
              <a:t>   for(int j=1;j&lt;=n;j++)</a:t>
            </a:r>
          </a:p>
          <a:p>
            <a:r>
              <a:rPr lang="en-US" sz="1600"/>
              <a:t>       if(!xet[j] &amp;&amp; (kc[i] + mt[i][j] &lt; kc[j]))</a:t>
            </a:r>
          </a:p>
          <a:p>
            <a:r>
              <a:rPr lang="en-US" sz="1600"/>
              <a:t>      {					kc[j] = kc[i] + mt[i][j];		nhan[j] = i;</a:t>
            </a:r>
          </a:p>
          <a:p>
            <a:r>
              <a:rPr lang="en-US" sz="1600"/>
              <a:t>       }</a:t>
            </a:r>
          </a:p>
          <a:p>
            <a:r>
              <a:rPr lang="en-US" sz="1600"/>
              <a:t>     }</a:t>
            </a:r>
          </a:p>
          <a:p>
            <a:r>
              <a:rPr lang="en-US" sz="1600"/>
              <a:t>   }</a:t>
            </a:r>
          </a:p>
          <a:p>
            <a:r>
              <a:rPr lang="en-US" sz="1600"/>
              <a:t>}</a:t>
            </a:r>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959247"/>
            <a:ext cx="8497887" cy="460375"/>
          </a:xfrm>
        </p:spPr>
        <p:txBody>
          <a:bodyPr/>
          <a:lstStyle/>
          <a:p>
            <a:r>
              <a:rPr lang="en-US" b="1">
                <a:latin typeface="Arial" pitchFamily="34" charset="0"/>
                <a:cs typeface="Arial" pitchFamily="34" charset="0"/>
              </a:rPr>
              <a:t>ĐOẠN CHƯƠNG TRÌNH</a:t>
            </a:r>
            <a:endParaRPr lang="en-US" b="1" dirty="0">
              <a:latin typeface="Arial" pitchFamily="34" charset="0"/>
              <a:cs typeface="Arial" pitchFamily="34" charset="0"/>
            </a:endParaRPr>
          </a:p>
        </p:txBody>
      </p:sp>
      <p:sp>
        <p:nvSpPr>
          <p:cNvPr id="6" name="Content Placeholder 3">
            <a:extLst>
              <a:ext uri="{FF2B5EF4-FFF2-40B4-BE49-F238E27FC236}">
                <a16:creationId xmlns:a16="http://schemas.microsoft.com/office/drawing/2014/main" id="{B57FEF5A-2988-456F-A1F1-6EF1BD6BA344}"/>
              </a:ext>
            </a:extLst>
          </p:cNvPr>
          <p:cNvSpPr txBox="1">
            <a:spLocks/>
          </p:cNvSpPr>
          <p:nvPr/>
        </p:nvSpPr>
        <p:spPr>
          <a:xfrm>
            <a:off x="4644009" y="1494404"/>
            <a:ext cx="4248471" cy="3643798"/>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accent6">
                    <a:lumMod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600"/>
              <a:t>int main()</a:t>
            </a:r>
          </a:p>
          <a:p>
            <a:r>
              <a:rPr lang="en-US" sz="1600"/>
              <a:t>{</a:t>
            </a:r>
          </a:p>
          <a:p>
            <a:r>
              <a:rPr lang="en-US" sz="1600"/>
              <a:t>     DocFile();</a:t>
            </a:r>
          </a:p>
          <a:p>
            <a:r>
              <a:rPr lang="en-US" sz="1600"/>
              <a:t>     Dijkstra();</a:t>
            </a:r>
          </a:p>
          <a:p>
            <a:r>
              <a:rPr lang="en-US" sz="1600"/>
              <a:t>     GhiFile();</a:t>
            </a:r>
          </a:p>
          <a:p>
            <a:r>
              <a:rPr lang="en-US" sz="1600"/>
              <a:t>     return 0;</a:t>
            </a:r>
          </a:p>
          <a:p>
            <a:r>
              <a:rPr lang="en-US" sz="1600"/>
              <a:t>}</a:t>
            </a:r>
          </a:p>
        </p:txBody>
      </p:sp>
      <p:cxnSp>
        <p:nvCxnSpPr>
          <p:cNvPr id="7" name="Straight Connector 6">
            <a:extLst>
              <a:ext uri="{FF2B5EF4-FFF2-40B4-BE49-F238E27FC236}">
                <a16:creationId xmlns:a16="http://schemas.microsoft.com/office/drawing/2014/main" id="{B3F36CE9-AD1D-4D99-8070-79AFFC5FB551}"/>
              </a:ext>
            </a:extLst>
          </p:cNvPr>
          <p:cNvCxnSpPr>
            <a:cxnSpLocks/>
          </p:cNvCxnSpPr>
          <p:nvPr/>
        </p:nvCxnSpPr>
        <p:spPr>
          <a:xfrm>
            <a:off x="4499992" y="1707654"/>
            <a:ext cx="0" cy="2592288"/>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550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405880" y="1540767"/>
            <a:ext cx="8496944" cy="3335239"/>
          </a:xfrm>
        </p:spPr>
        <p:txBody>
          <a:bodyPr/>
          <a:lstStyle/>
          <a:p>
            <a:pPr>
              <a:lnSpc>
                <a:spcPct val="200000"/>
              </a:lnSpc>
            </a:pPr>
            <a:r>
              <a:rPr lang="en-US" sz="1600"/>
              <a:t>FILE OUTPUT.TXT</a:t>
            </a:r>
          </a:p>
          <a:p>
            <a:pPr>
              <a:lnSpc>
                <a:spcPct val="200000"/>
              </a:lnSpc>
            </a:pPr>
            <a:r>
              <a:rPr lang="en-US" sz="1600"/>
              <a:t>[Số_đỉnh _đi_qua]	[Chi_phí]</a:t>
            </a:r>
          </a:p>
          <a:p>
            <a:pPr>
              <a:lnSpc>
                <a:spcPct val="200000"/>
              </a:lnSpc>
            </a:pPr>
            <a:r>
              <a:rPr lang="en-US" sz="1600"/>
              <a:t>[Danh_sách_các_đỉnh_đi_qua]</a:t>
            </a:r>
          </a:p>
          <a:p>
            <a:endParaRPr lang="en-US" sz="1600"/>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DỮ LIỆU ĐẦU RA</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29567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F41-7E10-41FB-9765-CBE7091DF981}"/>
              </a:ext>
            </a:extLst>
          </p:cNvPr>
          <p:cNvSpPr>
            <a:spLocks noGrp="1"/>
          </p:cNvSpPr>
          <p:nvPr>
            <p:ph type="title"/>
          </p:nvPr>
        </p:nvSpPr>
        <p:spPr/>
        <p:txBody>
          <a:bodyPr/>
          <a:lstStyle/>
          <a:p>
            <a:r>
              <a:rPr lang="en-US"/>
              <a:t>THIẾT KẾ CHƯƠNG TRÌNH</a:t>
            </a:r>
          </a:p>
        </p:txBody>
      </p:sp>
      <p:sp>
        <p:nvSpPr>
          <p:cNvPr id="4" name="Content Placeholder 3">
            <a:extLst>
              <a:ext uri="{FF2B5EF4-FFF2-40B4-BE49-F238E27FC236}">
                <a16:creationId xmlns:a16="http://schemas.microsoft.com/office/drawing/2014/main" id="{DB62FA04-DD6D-4D93-8EF9-C62301F09E2E}"/>
              </a:ext>
            </a:extLst>
          </p:cNvPr>
          <p:cNvSpPr>
            <a:spLocks noGrp="1"/>
          </p:cNvSpPr>
          <p:nvPr>
            <p:ph idx="10"/>
          </p:nvPr>
        </p:nvSpPr>
        <p:spPr>
          <a:xfrm>
            <a:off x="405880" y="1540767"/>
            <a:ext cx="8496944" cy="3335239"/>
          </a:xfrm>
        </p:spPr>
        <p:txBody>
          <a:bodyPr/>
          <a:lstStyle/>
          <a:p>
            <a:pPr>
              <a:lnSpc>
                <a:spcPct val="200000"/>
              </a:lnSpc>
            </a:pPr>
            <a:r>
              <a:rPr lang="en-US" sz="1600"/>
              <a:t>FILE OUTPUT.TXT</a:t>
            </a:r>
          </a:p>
          <a:p>
            <a:pPr>
              <a:lnSpc>
                <a:spcPct val="200000"/>
              </a:lnSpc>
            </a:pPr>
            <a:r>
              <a:rPr lang="en-US" sz="1600"/>
              <a:t>4	12</a:t>
            </a:r>
          </a:p>
          <a:p>
            <a:pPr>
              <a:lnSpc>
                <a:spcPct val="200000"/>
              </a:lnSpc>
            </a:pPr>
            <a:r>
              <a:rPr lang="en-US" sz="1600"/>
              <a:t>1	5	3	6</a:t>
            </a:r>
          </a:p>
          <a:p>
            <a:endParaRPr lang="en-US" sz="1600"/>
          </a:p>
        </p:txBody>
      </p:sp>
      <p:sp>
        <p:nvSpPr>
          <p:cNvPr id="5" name="Content Placeholder 1">
            <a:extLst>
              <a:ext uri="{FF2B5EF4-FFF2-40B4-BE49-F238E27FC236}">
                <a16:creationId xmlns:a16="http://schemas.microsoft.com/office/drawing/2014/main" id="{6EEEB6F6-F06C-4FA0-A9A1-F33FA6BCB39E}"/>
              </a:ext>
            </a:extLst>
          </p:cNvPr>
          <p:cNvSpPr>
            <a:spLocks noGrp="1"/>
          </p:cNvSpPr>
          <p:nvPr>
            <p:ph idx="1"/>
          </p:nvPr>
        </p:nvSpPr>
        <p:spPr>
          <a:xfrm>
            <a:off x="395288" y="1131888"/>
            <a:ext cx="8497887" cy="460375"/>
          </a:xfrm>
        </p:spPr>
        <p:txBody>
          <a:bodyPr/>
          <a:lstStyle/>
          <a:p>
            <a:r>
              <a:rPr lang="en-US" b="1">
                <a:latin typeface="Arial" pitchFamily="34" charset="0"/>
                <a:cs typeface="Arial" pitchFamily="34" charset="0"/>
              </a:rPr>
              <a:t>DỮ LIỆU ĐẦU RA</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85946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2B67-166C-4DE2-946E-01BBA50A9AE5}"/>
              </a:ext>
            </a:extLst>
          </p:cNvPr>
          <p:cNvSpPr>
            <a:spLocks noGrp="1"/>
          </p:cNvSpPr>
          <p:nvPr>
            <p:ph type="title"/>
          </p:nvPr>
        </p:nvSpPr>
        <p:spPr/>
        <p:txBody>
          <a:bodyPr/>
          <a:lstStyle/>
          <a:p>
            <a:r>
              <a:rPr lang="en-US"/>
              <a:t>THIẾT KẾ GIAO DIỆN</a:t>
            </a:r>
          </a:p>
        </p:txBody>
      </p:sp>
      <p:pic>
        <p:nvPicPr>
          <p:cNvPr id="6" name="Picture 5">
            <a:extLst>
              <a:ext uri="{FF2B5EF4-FFF2-40B4-BE49-F238E27FC236}">
                <a16:creationId xmlns:a16="http://schemas.microsoft.com/office/drawing/2014/main" id="{0BA92B54-EC05-4FE2-A8AB-112E1FCF5D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059582"/>
            <a:ext cx="7132284" cy="4011910"/>
          </a:xfrm>
          <a:prstGeom prst="rect">
            <a:avLst/>
          </a:prstGeom>
        </p:spPr>
      </p:pic>
    </p:spTree>
    <p:extLst>
      <p:ext uri="{BB962C8B-B14F-4D97-AF65-F5344CB8AC3E}">
        <p14:creationId xmlns:p14="http://schemas.microsoft.com/office/powerpoint/2010/main" val="152346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LỊCH SỬ RA ĐỜI</a:t>
            </a:r>
            <a:endParaRPr lang="en-US" b="1" dirty="0">
              <a:latin typeface="Arial" pitchFamily="34" charset="0"/>
              <a:cs typeface="Arial" pitchFamily="34" charset="0"/>
            </a:endParaRPr>
          </a:p>
        </p:txBody>
      </p:sp>
      <p:sp>
        <p:nvSpPr>
          <p:cNvPr id="5" name="Content Placeholder 4"/>
          <p:cNvSpPr>
            <a:spLocks noGrp="1"/>
          </p:cNvSpPr>
          <p:nvPr>
            <p:ph idx="10"/>
          </p:nvPr>
        </p:nvSpPr>
        <p:spPr>
          <a:xfrm>
            <a:off x="405880" y="1808261"/>
            <a:ext cx="8414592" cy="2995737"/>
          </a:xfrm>
        </p:spPr>
        <p:txBody>
          <a:bodyPr/>
          <a:lstStyle/>
          <a:p>
            <a:pPr algn="just"/>
            <a:r>
              <a:rPr lang="en-US" altLang="ko-KR" sz="2400">
                <a:latin typeface="Times New Roman" panose="02020603050405020304" pitchFamily="18" charset="0"/>
                <a:cs typeface="Times New Roman" panose="02020603050405020304" pitchFamily="18" charset="0"/>
              </a:rPr>
              <a:t>Trong một lần đi mua sắm với vị hôn thuê cùng với sự mệt mỏi. Ngồi trên sân thượng cùng với ly cà phê, ông đã suy nghĩ xem có cách nào đi ngắn hơn từ </a:t>
            </a:r>
            <a:r>
              <a:rPr lang="en-US" sz="2400">
                <a:latin typeface="Times New Roman" panose="02020603050405020304" pitchFamily="18" charset="0"/>
                <a:cs typeface="Times New Roman" panose="02020603050405020304" pitchFamily="18" charset="0"/>
              </a:rPr>
              <a:t>Rotterdam đến Groningen hay không và thuật toán tim đường đi ngắn nhất ra đời.</a:t>
            </a:r>
            <a:endParaRPr lang="ko-KR" alt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t> CƠ SỞ LÝ THUYẾT</a:t>
            </a:r>
            <a:endParaRPr lang="en-US" dirty="0"/>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2B67-166C-4DE2-946E-01BBA50A9AE5}"/>
              </a:ext>
            </a:extLst>
          </p:cNvPr>
          <p:cNvSpPr>
            <a:spLocks noGrp="1"/>
          </p:cNvSpPr>
          <p:nvPr>
            <p:ph type="title"/>
          </p:nvPr>
        </p:nvSpPr>
        <p:spPr/>
        <p:txBody>
          <a:bodyPr/>
          <a:lstStyle/>
          <a:p>
            <a:r>
              <a:rPr lang="en-US"/>
              <a:t>THIẾT KẾ GIAO DIỆN</a:t>
            </a:r>
          </a:p>
        </p:txBody>
      </p:sp>
      <p:pic>
        <p:nvPicPr>
          <p:cNvPr id="6" name="Picture 5">
            <a:extLst>
              <a:ext uri="{FF2B5EF4-FFF2-40B4-BE49-F238E27FC236}">
                <a16:creationId xmlns:a16="http://schemas.microsoft.com/office/drawing/2014/main" id="{0BA92B54-EC05-4FE2-A8AB-112E1FCF5D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79512" y="1059582"/>
            <a:ext cx="7132284" cy="4011909"/>
          </a:xfrm>
          <a:prstGeom prst="rect">
            <a:avLst/>
          </a:prstGeom>
        </p:spPr>
      </p:pic>
    </p:spTree>
    <p:extLst>
      <p:ext uri="{BB962C8B-B14F-4D97-AF65-F5344CB8AC3E}">
        <p14:creationId xmlns:p14="http://schemas.microsoft.com/office/powerpoint/2010/main" val="191874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8192" y="2129517"/>
            <a:ext cx="7524328" cy="884466"/>
          </a:xfrm>
        </p:spPr>
        <p:txBody>
          <a:bodyPr>
            <a:prstTxWarp prst="textArchUp">
              <a:avLst/>
            </a:prstTxWarp>
          </a:bodyPr>
          <a:lstStyle/>
          <a:p>
            <a:r>
              <a:rPr lang="en-US" altLang="ko-KR" sz="2800"/>
              <a:t>CẢM ƠN CÔ VÀ CÁC BẠN ĐÃ LẮNG NGHE</a:t>
            </a:r>
            <a:endParaRPr lang="ko-KR" altLang="en-US" sz="2800" dirty="0"/>
          </a:p>
        </p:txBody>
      </p:sp>
      <p:pic>
        <p:nvPicPr>
          <p:cNvPr id="10" name="Picture 9">
            <a:extLst>
              <a:ext uri="{FF2B5EF4-FFF2-40B4-BE49-F238E27FC236}">
                <a16:creationId xmlns:a16="http://schemas.microsoft.com/office/drawing/2014/main" id="{F538130C-E0A6-453F-80BE-191DF4638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976" y="2557636"/>
            <a:ext cx="2438989" cy="2088232"/>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E0A9F49-E38E-44D6-A861-D43EEAD46FEE}"/>
              </a:ext>
            </a:extLst>
          </p:cNvPr>
          <p:cNvCxnSpPr>
            <a:stCxn id="7" idx="7"/>
            <a:endCxn id="9" idx="2"/>
          </p:cNvCxnSpPr>
          <p:nvPr/>
        </p:nvCxnSpPr>
        <p:spPr>
          <a:xfrm flipV="1">
            <a:off x="1433475" y="2355726"/>
            <a:ext cx="906277" cy="978285"/>
          </a:xfrm>
          <a:prstGeom prst="line">
            <a:avLst/>
          </a:prstGeom>
          <a:ln w="19050"/>
        </p:spPr>
        <p:style>
          <a:lnRef idx="1">
            <a:schemeClr val="dk1"/>
          </a:lnRef>
          <a:fillRef idx="0">
            <a:schemeClr val="dk1"/>
          </a:fillRef>
          <a:effectRef idx="0">
            <a:schemeClr val="dk1"/>
          </a:effectRef>
          <a:fontRef idx="minor">
            <a:schemeClr val="tx1"/>
          </a:fontRef>
        </p:style>
      </p:cxnSp>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sp>
        <p:nvSpPr>
          <p:cNvPr id="7" name="Oval 6">
            <a:extLst>
              <a:ext uri="{FF2B5EF4-FFF2-40B4-BE49-F238E27FC236}">
                <a16:creationId xmlns:a16="http://schemas.microsoft.com/office/drawing/2014/main" id="{E9F29ACD-8986-4B78-B34C-277D190E6559}"/>
              </a:ext>
            </a:extLst>
          </p:cNvPr>
          <p:cNvSpPr/>
          <p:nvPr/>
        </p:nvSpPr>
        <p:spPr>
          <a:xfrm>
            <a:off x="1187624" y="329183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t>
            </a:r>
          </a:p>
        </p:txBody>
      </p:sp>
      <p:sp>
        <p:nvSpPr>
          <p:cNvPr id="8" name="Oval 7">
            <a:extLst>
              <a:ext uri="{FF2B5EF4-FFF2-40B4-BE49-F238E27FC236}">
                <a16:creationId xmlns:a16="http://schemas.microsoft.com/office/drawing/2014/main" id="{BAA3B918-364C-446A-85C5-C4BC63CA6ED6}"/>
              </a:ext>
            </a:extLst>
          </p:cNvPr>
          <p:cNvSpPr/>
          <p:nvPr/>
        </p:nvSpPr>
        <p:spPr>
          <a:xfrm>
            <a:off x="6300192" y="329183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t>
            </a:r>
          </a:p>
        </p:txBody>
      </p:sp>
      <p:sp>
        <p:nvSpPr>
          <p:cNvPr id="9" name="Oval 8">
            <a:extLst>
              <a:ext uri="{FF2B5EF4-FFF2-40B4-BE49-F238E27FC236}">
                <a16:creationId xmlns:a16="http://schemas.microsoft.com/office/drawing/2014/main" id="{D9684D9E-D657-411B-8B4F-7980AA18B03C}"/>
              </a:ext>
            </a:extLst>
          </p:cNvPr>
          <p:cNvSpPr/>
          <p:nvPr/>
        </p:nvSpPr>
        <p:spPr>
          <a:xfrm>
            <a:off x="2339752" y="221171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0" name="Oval 9">
            <a:extLst>
              <a:ext uri="{FF2B5EF4-FFF2-40B4-BE49-F238E27FC236}">
                <a16:creationId xmlns:a16="http://schemas.microsoft.com/office/drawing/2014/main" id="{C09D623E-07E6-41E8-B7A6-474C66250C16}"/>
              </a:ext>
            </a:extLst>
          </p:cNvPr>
          <p:cNvSpPr/>
          <p:nvPr/>
        </p:nvSpPr>
        <p:spPr>
          <a:xfrm>
            <a:off x="4860032" y="221171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1" name="Oval 10">
            <a:extLst>
              <a:ext uri="{FF2B5EF4-FFF2-40B4-BE49-F238E27FC236}">
                <a16:creationId xmlns:a16="http://schemas.microsoft.com/office/drawing/2014/main" id="{39D3F26F-3ECF-45B6-8685-20079D96CC1F}"/>
              </a:ext>
            </a:extLst>
          </p:cNvPr>
          <p:cNvSpPr/>
          <p:nvPr/>
        </p:nvSpPr>
        <p:spPr>
          <a:xfrm>
            <a:off x="2339752" y="444395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2" name="Oval 11">
            <a:extLst>
              <a:ext uri="{FF2B5EF4-FFF2-40B4-BE49-F238E27FC236}">
                <a16:creationId xmlns:a16="http://schemas.microsoft.com/office/drawing/2014/main" id="{010918A0-3150-4F1B-A6D9-8A3C2E61E0F1}"/>
              </a:ext>
            </a:extLst>
          </p:cNvPr>
          <p:cNvSpPr/>
          <p:nvPr/>
        </p:nvSpPr>
        <p:spPr>
          <a:xfrm>
            <a:off x="4860032" y="444395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cxnSp>
        <p:nvCxnSpPr>
          <p:cNvPr id="16" name="Straight Connector 15">
            <a:extLst>
              <a:ext uri="{FF2B5EF4-FFF2-40B4-BE49-F238E27FC236}">
                <a16:creationId xmlns:a16="http://schemas.microsoft.com/office/drawing/2014/main" id="{62B27470-B3D9-4C0D-920E-D7F0E5C80206}"/>
              </a:ext>
            </a:extLst>
          </p:cNvPr>
          <p:cNvCxnSpPr>
            <a:stCxn id="9" idx="6"/>
            <a:endCxn id="10" idx="2"/>
          </p:cNvCxnSpPr>
          <p:nvPr/>
        </p:nvCxnSpPr>
        <p:spPr>
          <a:xfrm>
            <a:off x="2627784" y="2355726"/>
            <a:ext cx="223224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41099FF-17EF-40C2-BA2B-F002408CB07B}"/>
              </a:ext>
            </a:extLst>
          </p:cNvPr>
          <p:cNvCxnSpPr>
            <a:stCxn id="10" idx="3"/>
            <a:endCxn id="11" idx="7"/>
          </p:cNvCxnSpPr>
          <p:nvPr/>
        </p:nvCxnSpPr>
        <p:spPr>
          <a:xfrm flipH="1">
            <a:off x="2585603" y="2457561"/>
            <a:ext cx="2316610" cy="2028578"/>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E589681-BF21-4C1B-B6E9-154A812B256D}"/>
              </a:ext>
            </a:extLst>
          </p:cNvPr>
          <p:cNvCxnSpPr>
            <a:stCxn id="7" idx="5"/>
            <a:endCxn id="11" idx="1"/>
          </p:cNvCxnSpPr>
          <p:nvPr/>
        </p:nvCxnSpPr>
        <p:spPr>
          <a:xfrm>
            <a:off x="1433475" y="3537681"/>
            <a:ext cx="948458" cy="948458"/>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D26B3AA-788E-46BB-BC94-EED0AE818827}"/>
              </a:ext>
            </a:extLst>
          </p:cNvPr>
          <p:cNvCxnSpPr>
            <a:stCxn id="11" idx="6"/>
            <a:endCxn id="12" idx="2"/>
          </p:cNvCxnSpPr>
          <p:nvPr/>
        </p:nvCxnSpPr>
        <p:spPr>
          <a:xfrm>
            <a:off x="2627784" y="4587974"/>
            <a:ext cx="223224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C80F3D3-E565-4AD9-81C9-472662405066}"/>
              </a:ext>
            </a:extLst>
          </p:cNvPr>
          <p:cNvCxnSpPr>
            <a:stCxn id="12" idx="6"/>
            <a:endCxn id="8" idx="3"/>
          </p:cNvCxnSpPr>
          <p:nvPr/>
        </p:nvCxnSpPr>
        <p:spPr>
          <a:xfrm flipV="1">
            <a:off x="5148064" y="3537681"/>
            <a:ext cx="1194309" cy="105029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252E48F-0C6B-40A5-BDFC-C32E430F3149}"/>
              </a:ext>
            </a:extLst>
          </p:cNvPr>
          <p:cNvCxnSpPr>
            <a:stCxn id="10" idx="6"/>
            <a:endCxn id="8" idx="1"/>
          </p:cNvCxnSpPr>
          <p:nvPr/>
        </p:nvCxnSpPr>
        <p:spPr>
          <a:xfrm>
            <a:off x="5148064" y="2355726"/>
            <a:ext cx="1194309" cy="978285"/>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50BFEEC-4024-4013-B0EC-739EB43F5B05}"/>
              </a:ext>
            </a:extLst>
          </p:cNvPr>
          <p:cNvCxnSpPr>
            <a:stCxn id="9" idx="5"/>
            <a:endCxn id="12" idx="1"/>
          </p:cNvCxnSpPr>
          <p:nvPr/>
        </p:nvCxnSpPr>
        <p:spPr>
          <a:xfrm>
            <a:off x="2585603" y="2457561"/>
            <a:ext cx="2316610" cy="2028578"/>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6BD1D6B4-6595-4F98-8898-F77C527BA7F9}"/>
              </a:ext>
            </a:extLst>
          </p:cNvPr>
          <p:cNvSpPr txBox="1"/>
          <p:nvPr/>
        </p:nvSpPr>
        <p:spPr>
          <a:xfrm>
            <a:off x="3612517" y="1986394"/>
            <a:ext cx="311304" cy="369332"/>
          </a:xfrm>
          <a:prstGeom prst="rect">
            <a:avLst/>
          </a:prstGeom>
          <a:noFill/>
        </p:spPr>
        <p:txBody>
          <a:bodyPr wrap="none" rtlCol="0">
            <a:spAutoFit/>
          </a:bodyPr>
          <a:lstStyle/>
          <a:p>
            <a:r>
              <a:rPr lang="en-US"/>
              <a:t>4</a:t>
            </a:r>
          </a:p>
        </p:txBody>
      </p:sp>
      <p:sp>
        <p:nvSpPr>
          <p:cNvPr id="30" name="TextBox 29">
            <a:extLst>
              <a:ext uri="{FF2B5EF4-FFF2-40B4-BE49-F238E27FC236}">
                <a16:creationId xmlns:a16="http://schemas.microsoft.com/office/drawing/2014/main" id="{01DD710A-A54C-433A-90E9-DA3BAC0406EB}"/>
              </a:ext>
            </a:extLst>
          </p:cNvPr>
          <p:cNvSpPr txBox="1"/>
          <p:nvPr/>
        </p:nvSpPr>
        <p:spPr>
          <a:xfrm>
            <a:off x="2944904" y="3606933"/>
            <a:ext cx="311304" cy="369332"/>
          </a:xfrm>
          <a:prstGeom prst="rect">
            <a:avLst/>
          </a:prstGeom>
          <a:noFill/>
        </p:spPr>
        <p:txBody>
          <a:bodyPr wrap="none" rtlCol="0">
            <a:spAutoFit/>
          </a:bodyPr>
          <a:lstStyle/>
          <a:p>
            <a:r>
              <a:rPr lang="en-US"/>
              <a:t>6</a:t>
            </a:r>
          </a:p>
        </p:txBody>
      </p:sp>
      <p:sp>
        <p:nvSpPr>
          <p:cNvPr id="31" name="TextBox 30">
            <a:extLst>
              <a:ext uri="{FF2B5EF4-FFF2-40B4-BE49-F238E27FC236}">
                <a16:creationId xmlns:a16="http://schemas.microsoft.com/office/drawing/2014/main" id="{8EF7574C-BE22-49F9-B795-21EFB8E6FC65}"/>
              </a:ext>
            </a:extLst>
          </p:cNvPr>
          <p:cNvSpPr txBox="1"/>
          <p:nvPr/>
        </p:nvSpPr>
        <p:spPr>
          <a:xfrm>
            <a:off x="1578788" y="2571750"/>
            <a:ext cx="311304" cy="369332"/>
          </a:xfrm>
          <a:prstGeom prst="rect">
            <a:avLst/>
          </a:prstGeom>
          <a:noFill/>
        </p:spPr>
        <p:txBody>
          <a:bodyPr wrap="none" rtlCol="0">
            <a:spAutoFit/>
          </a:bodyPr>
          <a:lstStyle/>
          <a:p>
            <a:r>
              <a:rPr lang="en-US"/>
              <a:t>7</a:t>
            </a:r>
          </a:p>
        </p:txBody>
      </p:sp>
      <p:sp>
        <p:nvSpPr>
          <p:cNvPr id="32" name="TextBox 31">
            <a:extLst>
              <a:ext uri="{FF2B5EF4-FFF2-40B4-BE49-F238E27FC236}">
                <a16:creationId xmlns:a16="http://schemas.microsoft.com/office/drawing/2014/main" id="{67DF432C-64CE-4733-879C-0B612E73D732}"/>
              </a:ext>
            </a:extLst>
          </p:cNvPr>
          <p:cNvSpPr txBox="1"/>
          <p:nvPr/>
        </p:nvSpPr>
        <p:spPr>
          <a:xfrm>
            <a:off x="3588256" y="4618063"/>
            <a:ext cx="311304" cy="369332"/>
          </a:xfrm>
          <a:prstGeom prst="rect">
            <a:avLst/>
          </a:prstGeom>
          <a:noFill/>
        </p:spPr>
        <p:txBody>
          <a:bodyPr wrap="none" rtlCol="0">
            <a:spAutoFit/>
          </a:bodyPr>
          <a:lstStyle/>
          <a:p>
            <a:r>
              <a:rPr lang="en-US"/>
              <a:t>8</a:t>
            </a:r>
          </a:p>
        </p:txBody>
      </p:sp>
      <p:sp>
        <p:nvSpPr>
          <p:cNvPr id="33" name="TextBox 32">
            <a:extLst>
              <a:ext uri="{FF2B5EF4-FFF2-40B4-BE49-F238E27FC236}">
                <a16:creationId xmlns:a16="http://schemas.microsoft.com/office/drawing/2014/main" id="{A61F83C0-97B3-4DA2-8049-9F1E1BA33687}"/>
              </a:ext>
            </a:extLst>
          </p:cNvPr>
          <p:cNvSpPr txBox="1"/>
          <p:nvPr/>
        </p:nvSpPr>
        <p:spPr>
          <a:xfrm>
            <a:off x="4488356" y="3791599"/>
            <a:ext cx="311304" cy="369332"/>
          </a:xfrm>
          <a:prstGeom prst="rect">
            <a:avLst/>
          </a:prstGeom>
          <a:noFill/>
        </p:spPr>
        <p:txBody>
          <a:bodyPr wrap="none" rtlCol="0">
            <a:spAutoFit/>
          </a:bodyPr>
          <a:lstStyle/>
          <a:p>
            <a:r>
              <a:rPr lang="en-US"/>
              <a:t>3</a:t>
            </a:r>
          </a:p>
        </p:txBody>
      </p:sp>
      <p:sp>
        <p:nvSpPr>
          <p:cNvPr id="34" name="TextBox 33">
            <a:extLst>
              <a:ext uri="{FF2B5EF4-FFF2-40B4-BE49-F238E27FC236}">
                <a16:creationId xmlns:a16="http://schemas.microsoft.com/office/drawing/2014/main" id="{E20F3C3D-8C2B-4521-97BF-F8A5FD0CB5E2}"/>
              </a:ext>
            </a:extLst>
          </p:cNvPr>
          <p:cNvSpPr txBox="1"/>
          <p:nvPr/>
        </p:nvSpPr>
        <p:spPr>
          <a:xfrm>
            <a:off x="5761064" y="2571750"/>
            <a:ext cx="311304" cy="369332"/>
          </a:xfrm>
          <a:prstGeom prst="rect">
            <a:avLst/>
          </a:prstGeom>
          <a:noFill/>
        </p:spPr>
        <p:txBody>
          <a:bodyPr wrap="none" rtlCol="0">
            <a:spAutoFit/>
          </a:bodyPr>
          <a:lstStyle/>
          <a:p>
            <a:r>
              <a:rPr lang="en-US"/>
              <a:t>2</a:t>
            </a:r>
          </a:p>
        </p:txBody>
      </p:sp>
      <p:sp>
        <p:nvSpPr>
          <p:cNvPr id="35" name="TextBox 34">
            <a:extLst>
              <a:ext uri="{FF2B5EF4-FFF2-40B4-BE49-F238E27FC236}">
                <a16:creationId xmlns:a16="http://schemas.microsoft.com/office/drawing/2014/main" id="{C04E05A7-54E3-4870-B173-22E92FAF407B}"/>
              </a:ext>
            </a:extLst>
          </p:cNvPr>
          <p:cNvSpPr txBox="1"/>
          <p:nvPr/>
        </p:nvSpPr>
        <p:spPr>
          <a:xfrm>
            <a:off x="1544956" y="3976265"/>
            <a:ext cx="311304" cy="369332"/>
          </a:xfrm>
          <a:prstGeom prst="rect">
            <a:avLst/>
          </a:prstGeom>
          <a:noFill/>
        </p:spPr>
        <p:txBody>
          <a:bodyPr wrap="none" rtlCol="0">
            <a:spAutoFit/>
          </a:bodyPr>
          <a:lstStyle/>
          <a:p>
            <a:r>
              <a:rPr lang="en-US"/>
              <a:t>4</a:t>
            </a:r>
          </a:p>
        </p:txBody>
      </p:sp>
      <p:sp>
        <p:nvSpPr>
          <p:cNvPr id="36" name="TextBox 35">
            <a:extLst>
              <a:ext uri="{FF2B5EF4-FFF2-40B4-BE49-F238E27FC236}">
                <a16:creationId xmlns:a16="http://schemas.microsoft.com/office/drawing/2014/main" id="{0D3C905D-3552-4ECA-AC90-D5E03BF0A3E0}"/>
              </a:ext>
            </a:extLst>
          </p:cNvPr>
          <p:cNvSpPr txBox="1"/>
          <p:nvPr/>
        </p:nvSpPr>
        <p:spPr>
          <a:xfrm>
            <a:off x="5823057" y="4011910"/>
            <a:ext cx="311304" cy="369332"/>
          </a:xfrm>
          <a:prstGeom prst="rect">
            <a:avLst/>
          </a:prstGeom>
          <a:noFill/>
        </p:spPr>
        <p:txBody>
          <a:bodyPr wrap="none" rtlCol="0">
            <a:spAutoFit/>
          </a:bodyPr>
          <a:lstStyle/>
          <a:p>
            <a:r>
              <a:rPr lang="en-US"/>
              <a:t>2</a:t>
            </a:r>
          </a:p>
        </p:txBody>
      </p:sp>
    </p:spTree>
    <p:extLst>
      <p:ext uri="{BB962C8B-B14F-4D97-AF65-F5344CB8AC3E}">
        <p14:creationId xmlns:p14="http://schemas.microsoft.com/office/powerpoint/2010/main" val="367396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pSp>
        <p:nvGrpSpPr>
          <p:cNvPr id="27" name="Group 26">
            <a:extLst>
              <a:ext uri="{FF2B5EF4-FFF2-40B4-BE49-F238E27FC236}">
                <a16:creationId xmlns:a16="http://schemas.microsoft.com/office/drawing/2014/main" id="{5764F557-FFAF-4125-8FB4-37030CD5B968}"/>
              </a:ext>
            </a:extLst>
          </p:cNvPr>
          <p:cNvGrpSpPr/>
          <p:nvPr/>
        </p:nvGrpSpPr>
        <p:grpSpPr>
          <a:xfrm>
            <a:off x="359590" y="2396732"/>
            <a:ext cx="4202526" cy="2335257"/>
            <a:chOff x="1187624" y="1986394"/>
            <a:chExt cx="5400600" cy="3001001"/>
          </a:xfrm>
        </p:grpSpPr>
        <p:cxnSp>
          <p:nvCxnSpPr>
            <p:cNvPr id="37" name="Straight Connector 36">
              <a:extLst>
                <a:ext uri="{FF2B5EF4-FFF2-40B4-BE49-F238E27FC236}">
                  <a16:creationId xmlns:a16="http://schemas.microsoft.com/office/drawing/2014/main" id="{4E263EB0-2BFB-42C1-AA71-DB91619D3C62}"/>
                </a:ext>
              </a:extLst>
            </p:cNvPr>
            <p:cNvCxnSpPr>
              <a:stCxn id="38" idx="7"/>
              <a:endCxn id="40" idx="2"/>
            </p:cNvCxnSpPr>
            <p:nvPr/>
          </p:nvCxnSpPr>
          <p:spPr>
            <a:xfrm flipV="1">
              <a:off x="1433475" y="2355726"/>
              <a:ext cx="906277" cy="978285"/>
            </a:xfrm>
            <a:prstGeom prst="line">
              <a:avLst/>
            </a:prstGeom>
            <a:ln w="19050"/>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1F2CA001-B47F-4915-9AD7-7AC4DC229D26}"/>
                </a:ext>
              </a:extLst>
            </p:cNvPr>
            <p:cNvSpPr/>
            <p:nvPr/>
          </p:nvSpPr>
          <p:spPr>
            <a:xfrm>
              <a:off x="1187624" y="329183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t>
              </a:r>
            </a:p>
          </p:txBody>
        </p:sp>
        <p:sp>
          <p:nvSpPr>
            <p:cNvPr id="39" name="Oval 38">
              <a:extLst>
                <a:ext uri="{FF2B5EF4-FFF2-40B4-BE49-F238E27FC236}">
                  <a16:creationId xmlns:a16="http://schemas.microsoft.com/office/drawing/2014/main" id="{3B79F00D-5123-4DF6-A494-5C9D5DF774E3}"/>
                </a:ext>
              </a:extLst>
            </p:cNvPr>
            <p:cNvSpPr/>
            <p:nvPr/>
          </p:nvSpPr>
          <p:spPr>
            <a:xfrm>
              <a:off x="6300192" y="329183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t>
              </a:r>
            </a:p>
          </p:txBody>
        </p:sp>
        <p:sp>
          <p:nvSpPr>
            <p:cNvPr id="40" name="Oval 39">
              <a:extLst>
                <a:ext uri="{FF2B5EF4-FFF2-40B4-BE49-F238E27FC236}">
                  <a16:creationId xmlns:a16="http://schemas.microsoft.com/office/drawing/2014/main" id="{26D6D72D-BDE0-4901-A063-19C325EBD40E}"/>
                </a:ext>
              </a:extLst>
            </p:cNvPr>
            <p:cNvSpPr/>
            <p:nvPr/>
          </p:nvSpPr>
          <p:spPr>
            <a:xfrm>
              <a:off x="2339752" y="221171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41" name="Oval 40">
              <a:extLst>
                <a:ext uri="{FF2B5EF4-FFF2-40B4-BE49-F238E27FC236}">
                  <a16:creationId xmlns:a16="http://schemas.microsoft.com/office/drawing/2014/main" id="{EB297067-9C85-427A-8066-11CC02E7B5F5}"/>
                </a:ext>
              </a:extLst>
            </p:cNvPr>
            <p:cNvSpPr/>
            <p:nvPr/>
          </p:nvSpPr>
          <p:spPr>
            <a:xfrm>
              <a:off x="4860032" y="221171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42" name="Oval 41">
              <a:extLst>
                <a:ext uri="{FF2B5EF4-FFF2-40B4-BE49-F238E27FC236}">
                  <a16:creationId xmlns:a16="http://schemas.microsoft.com/office/drawing/2014/main" id="{0448F8FA-DCCA-4724-8FEA-60569300E80F}"/>
                </a:ext>
              </a:extLst>
            </p:cNvPr>
            <p:cNvSpPr/>
            <p:nvPr/>
          </p:nvSpPr>
          <p:spPr>
            <a:xfrm>
              <a:off x="2339752" y="444395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43" name="Oval 42">
              <a:extLst>
                <a:ext uri="{FF2B5EF4-FFF2-40B4-BE49-F238E27FC236}">
                  <a16:creationId xmlns:a16="http://schemas.microsoft.com/office/drawing/2014/main" id="{800954DC-798A-4201-9713-1583B665D0D1}"/>
                </a:ext>
              </a:extLst>
            </p:cNvPr>
            <p:cNvSpPr/>
            <p:nvPr/>
          </p:nvSpPr>
          <p:spPr>
            <a:xfrm>
              <a:off x="4860032" y="444395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cxnSp>
          <p:nvCxnSpPr>
            <p:cNvPr id="44" name="Straight Connector 43">
              <a:extLst>
                <a:ext uri="{FF2B5EF4-FFF2-40B4-BE49-F238E27FC236}">
                  <a16:creationId xmlns:a16="http://schemas.microsoft.com/office/drawing/2014/main" id="{F9690816-18D4-4993-8AB5-07307ACCA767}"/>
                </a:ext>
              </a:extLst>
            </p:cNvPr>
            <p:cNvCxnSpPr>
              <a:stCxn id="40" idx="6"/>
              <a:endCxn id="41" idx="2"/>
            </p:cNvCxnSpPr>
            <p:nvPr/>
          </p:nvCxnSpPr>
          <p:spPr>
            <a:xfrm>
              <a:off x="2627784" y="2355726"/>
              <a:ext cx="223224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BADA535-6B5C-4FF0-9ED2-EDEDE858BBE5}"/>
                </a:ext>
              </a:extLst>
            </p:cNvPr>
            <p:cNvCxnSpPr>
              <a:stCxn id="41" idx="3"/>
              <a:endCxn id="42" idx="7"/>
            </p:cNvCxnSpPr>
            <p:nvPr/>
          </p:nvCxnSpPr>
          <p:spPr>
            <a:xfrm flipH="1">
              <a:off x="2585603" y="2457561"/>
              <a:ext cx="2316610" cy="2028578"/>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B655815-5368-49B0-9713-FFCBDDC23E62}"/>
                </a:ext>
              </a:extLst>
            </p:cNvPr>
            <p:cNvCxnSpPr>
              <a:stCxn id="38" idx="5"/>
              <a:endCxn id="42" idx="1"/>
            </p:cNvCxnSpPr>
            <p:nvPr/>
          </p:nvCxnSpPr>
          <p:spPr>
            <a:xfrm>
              <a:off x="1433475" y="3537681"/>
              <a:ext cx="948458" cy="948458"/>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FA3640B-3098-4D2A-AAC2-77EE1AA0D7BB}"/>
                </a:ext>
              </a:extLst>
            </p:cNvPr>
            <p:cNvCxnSpPr>
              <a:stCxn id="42" idx="6"/>
              <a:endCxn id="43" idx="2"/>
            </p:cNvCxnSpPr>
            <p:nvPr/>
          </p:nvCxnSpPr>
          <p:spPr>
            <a:xfrm>
              <a:off x="2627784" y="4587974"/>
              <a:ext cx="223224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E5C57EB-2438-4E43-A572-C67563822DF1}"/>
                </a:ext>
              </a:extLst>
            </p:cNvPr>
            <p:cNvCxnSpPr>
              <a:stCxn id="43" idx="6"/>
              <a:endCxn id="39" idx="3"/>
            </p:cNvCxnSpPr>
            <p:nvPr/>
          </p:nvCxnSpPr>
          <p:spPr>
            <a:xfrm flipV="1">
              <a:off x="5148064" y="3537681"/>
              <a:ext cx="1194309" cy="1050293"/>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7D40D90-61CE-491D-99D5-091D5488718E}"/>
                </a:ext>
              </a:extLst>
            </p:cNvPr>
            <p:cNvCxnSpPr>
              <a:stCxn id="41" idx="6"/>
              <a:endCxn id="39" idx="1"/>
            </p:cNvCxnSpPr>
            <p:nvPr/>
          </p:nvCxnSpPr>
          <p:spPr>
            <a:xfrm>
              <a:off x="5148064" y="2355726"/>
              <a:ext cx="1194309" cy="978285"/>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7B63F61-96A8-4240-9F11-99AA3407E211}"/>
                </a:ext>
              </a:extLst>
            </p:cNvPr>
            <p:cNvCxnSpPr>
              <a:stCxn id="40" idx="5"/>
              <a:endCxn id="43" idx="1"/>
            </p:cNvCxnSpPr>
            <p:nvPr/>
          </p:nvCxnSpPr>
          <p:spPr>
            <a:xfrm>
              <a:off x="2585603" y="2457561"/>
              <a:ext cx="2316610" cy="2028578"/>
            </a:xfrm>
            <a:prstGeom prst="line">
              <a:avLst/>
            </a:prstGeom>
            <a:ln w="1905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CD7C5FF0-BA8B-4E25-B5C9-7894C68C766E}"/>
                </a:ext>
              </a:extLst>
            </p:cNvPr>
            <p:cNvSpPr txBox="1"/>
            <p:nvPr/>
          </p:nvSpPr>
          <p:spPr>
            <a:xfrm>
              <a:off x="3612517" y="1986394"/>
              <a:ext cx="311304" cy="369332"/>
            </a:xfrm>
            <a:prstGeom prst="rect">
              <a:avLst/>
            </a:prstGeom>
            <a:noFill/>
          </p:spPr>
          <p:txBody>
            <a:bodyPr wrap="none" rtlCol="0">
              <a:spAutoFit/>
            </a:bodyPr>
            <a:lstStyle/>
            <a:p>
              <a:r>
                <a:rPr lang="en-US"/>
                <a:t>4</a:t>
              </a:r>
            </a:p>
          </p:txBody>
        </p:sp>
        <p:sp>
          <p:nvSpPr>
            <p:cNvPr id="52" name="TextBox 51">
              <a:extLst>
                <a:ext uri="{FF2B5EF4-FFF2-40B4-BE49-F238E27FC236}">
                  <a16:creationId xmlns:a16="http://schemas.microsoft.com/office/drawing/2014/main" id="{9B384985-B7E4-4BFE-A50C-F04815CD9888}"/>
                </a:ext>
              </a:extLst>
            </p:cNvPr>
            <p:cNvSpPr txBox="1"/>
            <p:nvPr/>
          </p:nvSpPr>
          <p:spPr>
            <a:xfrm>
              <a:off x="2944904" y="3606933"/>
              <a:ext cx="311304" cy="369332"/>
            </a:xfrm>
            <a:prstGeom prst="rect">
              <a:avLst/>
            </a:prstGeom>
            <a:noFill/>
          </p:spPr>
          <p:txBody>
            <a:bodyPr wrap="none" rtlCol="0">
              <a:spAutoFit/>
            </a:bodyPr>
            <a:lstStyle/>
            <a:p>
              <a:r>
                <a:rPr lang="en-US"/>
                <a:t>6</a:t>
              </a:r>
            </a:p>
          </p:txBody>
        </p:sp>
        <p:sp>
          <p:nvSpPr>
            <p:cNvPr id="53" name="TextBox 52">
              <a:extLst>
                <a:ext uri="{FF2B5EF4-FFF2-40B4-BE49-F238E27FC236}">
                  <a16:creationId xmlns:a16="http://schemas.microsoft.com/office/drawing/2014/main" id="{0E1605F1-5888-4720-86F2-F3EE172497A7}"/>
                </a:ext>
              </a:extLst>
            </p:cNvPr>
            <p:cNvSpPr txBox="1"/>
            <p:nvPr/>
          </p:nvSpPr>
          <p:spPr>
            <a:xfrm>
              <a:off x="1578788" y="2571750"/>
              <a:ext cx="311304" cy="369332"/>
            </a:xfrm>
            <a:prstGeom prst="rect">
              <a:avLst/>
            </a:prstGeom>
            <a:noFill/>
          </p:spPr>
          <p:txBody>
            <a:bodyPr wrap="none" rtlCol="0">
              <a:spAutoFit/>
            </a:bodyPr>
            <a:lstStyle/>
            <a:p>
              <a:r>
                <a:rPr lang="en-US"/>
                <a:t>7</a:t>
              </a:r>
            </a:p>
          </p:txBody>
        </p:sp>
        <p:sp>
          <p:nvSpPr>
            <p:cNvPr id="54" name="TextBox 53">
              <a:extLst>
                <a:ext uri="{FF2B5EF4-FFF2-40B4-BE49-F238E27FC236}">
                  <a16:creationId xmlns:a16="http://schemas.microsoft.com/office/drawing/2014/main" id="{5C6FEA77-B836-4D0F-AC36-A48300B239A0}"/>
                </a:ext>
              </a:extLst>
            </p:cNvPr>
            <p:cNvSpPr txBox="1"/>
            <p:nvPr/>
          </p:nvSpPr>
          <p:spPr>
            <a:xfrm>
              <a:off x="3588256" y="4618063"/>
              <a:ext cx="311304" cy="369332"/>
            </a:xfrm>
            <a:prstGeom prst="rect">
              <a:avLst/>
            </a:prstGeom>
            <a:noFill/>
          </p:spPr>
          <p:txBody>
            <a:bodyPr wrap="none" rtlCol="0">
              <a:spAutoFit/>
            </a:bodyPr>
            <a:lstStyle/>
            <a:p>
              <a:r>
                <a:rPr lang="en-US"/>
                <a:t>8</a:t>
              </a:r>
            </a:p>
          </p:txBody>
        </p:sp>
        <p:sp>
          <p:nvSpPr>
            <p:cNvPr id="55" name="TextBox 54">
              <a:extLst>
                <a:ext uri="{FF2B5EF4-FFF2-40B4-BE49-F238E27FC236}">
                  <a16:creationId xmlns:a16="http://schemas.microsoft.com/office/drawing/2014/main" id="{C62CE87D-2D54-4CD7-8587-DD684EF35DAC}"/>
                </a:ext>
              </a:extLst>
            </p:cNvPr>
            <p:cNvSpPr txBox="1"/>
            <p:nvPr/>
          </p:nvSpPr>
          <p:spPr>
            <a:xfrm>
              <a:off x="4488356" y="3791599"/>
              <a:ext cx="311304" cy="369332"/>
            </a:xfrm>
            <a:prstGeom prst="rect">
              <a:avLst/>
            </a:prstGeom>
            <a:noFill/>
          </p:spPr>
          <p:txBody>
            <a:bodyPr wrap="none" rtlCol="0">
              <a:spAutoFit/>
            </a:bodyPr>
            <a:lstStyle/>
            <a:p>
              <a:r>
                <a:rPr lang="en-US"/>
                <a:t>3</a:t>
              </a:r>
            </a:p>
          </p:txBody>
        </p:sp>
        <p:sp>
          <p:nvSpPr>
            <p:cNvPr id="56" name="TextBox 55">
              <a:extLst>
                <a:ext uri="{FF2B5EF4-FFF2-40B4-BE49-F238E27FC236}">
                  <a16:creationId xmlns:a16="http://schemas.microsoft.com/office/drawing/2014/main" id="{0041BCDB-0B57-4DBB-B0D5-BFFFB03E6825}"/>
                </a:ext>
              </a:extLst>
            </p:cNvPr>
            <p:cNvSpPr txBox="1"/>
            <p:nvPr/>
          </p:nvSpPr>
          <p:spPr>
            <a:xfrm>
              <a:off x="5761064" y="2571750"/>
              <a:ext cx="311304" cy="369332"/>
            </a:xfrm>
            <a:prstGeom prst="rect">
              <a:avLst/>
            </a:prstGeom>
            <a:noFill/>
          </p:spPr>
          <p:txBody>
            <a:bodyPr wrap="none" rtlCol="0">
              <a:spAutoFit/>
            </a:bodyPr>
            <a:lstStyle/>
            <a:p>
              <a:r>
                <a:rPr lang="en-US"/>
                <a:t>2</a:t>
              </a:r>
            </a:p>
          </p:txBody>
        </p:sp>
        <p:sp>
          <p:nvSpPr>
            <p:cNvPr id="57" name="TextBox 56">
              <a:extLst>
                <a:ext uri="{FF2B5EF4-FFF2-40B4-BE49-F238E27FC236}">
                  <a16:creationId xmlns:a16="http://schemas.microsoft.com/office/drawing/2014/main" id="{C1564A23-82A7-4734-890D-7257F5B7E58E}"/>
                </a:ext>
              </a:extLst>
            </p:cNvPr>
            <p:cNvSpPr txBox="1"/>
            <p:nvPr/>
          </p:nvSpPr>
          <p:spPr>
            <a:xfrm>
              <a:off x="1544956" y="3976265"/>
              <a:ext cx="311304" cy="369332"/>
            </a:xfrm>
            <a:prstGeom prst="rect">
              <a:avLst/>
            </a:prstGeom>
            <a:noFill/>
          </p:spPr>
          <p:txBody>
            <a:bodyPr wrap="none" rtlCol="0">
              <a:spAutoFit/>
            </a:bodyPr>
            <a:lstStyle/>
            <a:p>
              <a:r>
                <a:rPr lang="en-US"/>
                <a:t>4</a:t>
              </a:r>
            </a:p>
          </p:txBody>
        </p:sp>
        <p:sp>
          <p:nvSpPr>
            <p:cNvPr id="58" name="TextBox 57">
              <a:extLst>
                <a:ext uri="{FF2B5EF4-FFF2-40B4-BE49-F238E27FC236}">
                  <a16:creationId xmlns:a16="http://schemas.microsoft.com/office/drawing/2014/main" id="{B0E8BCB3-93F7-49A4-AA3A-8618E82AED51}"/>
                </a:ext>
              </a:extLst>
            </p:cNvPr>
            <p:cNvSpPr txBox="1"/>
            <p:nvPr/>
          </p:nvSpPr>
          <p:spPr>
            <a:xfrm>
              <a:off x="5823057" y="4011910"/>
              <a:ext cx="311304" cy="369332"/>
            </a:xfrm>
            <a:prstGeom prst="rect">
              <a:avLst/>
            </a:prstGeom>
            <a:noFill/>
          </p:spPr>
          <p:txBody>
            <a:bodyPr wrap="none" rtlCol="0">
              <a:spAutoFit/>
            </a:bodyPr>
            <a:lstStyle/>
            <a:p>
              <a:r>
                <a:rPr lang="en-US"/>
                <a:t>2</a:t>
              </a:r>
            </a:p>
          </p:txBody>
        </p:sp>
      </p:grpSp>
      <p:sp>
        <p:nvSpPr>
          <p:cNvPr id="4" name="TextBox 3">
            <a:extLst>
              <a:ext uri="{FF2B5EF4-FFF2-40B4-BE49-F238E27FC236}">
                <a16:creationId xmlns:a16="http://schemas.microsoft.com/office/drawing/2014/main" id="{6395A1A4-3A2A-464D-B752-2E98F0FA29A6}"/>
              </a:ext>
            </a:extLst>
          </p:cNvPr>
          <p:cNvSpPr txBox="1"/>
          <p:nvPr/>
        </p:nvSpPr>
        <p:spPr>
          <a:xfrm>
            <a:off x="5796136" y="1995686"/>
            <a:ext cx="2710213" cy="2585323"/>
          </a:xfrm>
          <a:prstGeom prst="rect">
            <a:avLst/>
          </a:prstGeom>
          <a:noFill/>
        </p:spPr>
        <p:txBody>
          <a:bodyPr wrap="square" rtlCol="0">
            <a:spAutoFit/>
          </a:bodyPr>
          <a:lstStyle/>
          <a:p>
            <a:r>
              <a:rPr lang="en-US"/>
              <a:t>Danh sách cạnh</a:t>
            </a:r>
          </a:p>
          <a:p>
            <a:r>
              <a:rPr lang="en-US"/>
              <a:t>(s, a) = 7</a:t>
            </a:r>
          </a:p>
          <a:p>
            <a:r>
              <a:rPr lang="en-US"/>
              <a:t>(s, d) = 4</a:t>
            </a:r>
          </a:p>
          <a:p>
            <a:r>
              <a:rPr lang="en-US"/>
              <a:t>(a, b) = 4</a:t>
            </a:r>
          </a:p>
          <a:p>
            <a:r>
              <a:rPr lang="en-US"/>
              <a:t>(a, c) = 3</a:t>
            </a:r>
          </a:p>
          <a:p>
            <a:r>
              <a:rPr lang="en-US"/>
              <a:t>(b, d) = 6</a:t>
            </a:r>
          </a:p>
          <a:p>
            <a:r>
              <a:rPr lang="en-US"/>
              <a:t>(b, t) = 2</a:t>
            </a:r>
          </a:p>
          <a:p>
            <a:r>
              <a:rPr lang="en-US"/>
              <a:t>(c, d) = 8</a:t>
            </a:r>
          </a:p>
          <a:p>
            <a:r>
              <a:rPr lang="en-US"/>
              <a:t>(c, t) = 2</a:t>
            </a:r>
          </a:p>
        </p:txBody>
      </p:sp>
    </p:spTree>
    <p:extLst>
      <p:ext uri="{BB962C8B-B14F-4D97-AF65-F5344CB8AC3E}">
        <p14:creationId xmlns:p14="http://schemas.microsoft.com/office/powerpoint/2010/main" val="41506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aphicFrame>
        <p:nvGraphicFramePr>
          <p:cNvPr id="7" name="Table 7">
            <a:extLst>
              <a:ext uri="{FF2B5EF4-FFF2-40B4-BE49-F238E27FC236}">
                <a16:creationId xmlns:a16="http://schemas.microsoft.com/office/drawing/2014/main" id="{45CCF4A5-A1D3-4545-800F-DEC3D6B49084}"/>
              </a:ext>
            </a:extLst>
          </p:cNvPr>
          <p:cNvGraphicFramePr>
            <a:graphicFrameLocks noGrp="1"/>
          </p:cNvGraphicFramePr>
          <p:nvPr>
            <p:extLst>
              <p:ext uri="{D42A27DB-BD31-4B8C-83A1-F6EECF244321}">
                <p14:modId xmlns:p14="http://schemas.microsoft.com/office/powerpoint/2010/main" val="4026058559"/>
              </p:ext>
            </p:extLst>
          </p:nvPr>
        </p:nvGraphicFramePr>
        <p:xfrm>
          <a:off x="2987824" y="1837690"/>
          <a:ext cx="6061992" cy="741680"/>
        </p:xfrm>
        <a:graphic>
          <a:graphicData uri="http://schemas.openxmlformats.org/drawingml/2006/table">
            <a:tbl>
              <a:tblPr firstRow="1" bandRow="1">
                <a:tableStyleId>{D7AC3CCA-C797-4891-BE02-D94E43425B78}</a:tableStyleId>
              </a:tblPr>
              <a:tblGrid>
                <a:gridCol w="757749">
                  <a:extLst>
                    <a:ext uri="{9D8B030D-6E8A-4147-A177-3AD203B41FA5}">
                      <a16:colId xmlns:a16="http://schemas.microsoft.com/office/drawing/2014/main" val="3648309037"/>
                    </a:ext>
                  </a:extLst>
                </a:gridCol>
                <a:gridCol w="757749">
                  <a:extLst>
                    <a:ext uri="{9D8B030D-6E8A-4147-A177-3AD203B41FA5}">
                      <a16:colId xmlns:a16="http://schemas.microsoft.com/office/drawing/2014/main" val="1179540104"/>
                    </a:ext>
                  </a:extLst>
                </a:gridCol>
                <a:gridCol w="757749">
                  <a:extLst>
                    <a:ext uri="{9D8B030D-6E8A-4147-A177-3AD203B41FA5}">
                      <a16:colId xmlns:a16="http://schemas.microsoft.com/office/drawing/2014/main" val="375545118"/>
                    </a:ext>
                  </a:extLst>
                </a:gridCol>
                <a:gridCol w="757749">
                  <a:extLst>
                    <a:ext uri="{9D8B030D-6E8A-4147-A177-3AD203B41FA5}">
                      <a16:colId xmlns:a16="http://schemas.microsoft.com/office/drawing/2014/main" val="927279099"/>
                    </a:ext>
                  </a:extLst>
                </a:gridCol>
                <a:gridCol w="757749">
                  <a:extLst>
                    <a:ext uri="{9D8B030D-6E8A-4147-A177-3AD203B41FA5}">
                      <a16:colId xmlns:a16="http://schemas.microsoft.com/office/drawing/2014/main" val="3270658304"/>
                    </a:ext>
                  </a:extLst>
                </a:gridCol>
                <a:gridCol w="757749">
                  <a:extLst>
                    <a:ext uri="{9D8B030D-6E8A-4147-A177-3AD203B41FA5}">
                      <a16:colId xmlns:a16="http://schemas.microsoft.com/office/drawing/2014/main" val="1441632430"/>
                    </a:ext>
                  </a:extLst>
                </a:gridCol>
                <a:gridCol w="757749">
                  <a:extLst>
                    <a:ext uri="{9D8B030D-6E8A-4147-A177-3AD203B41FA5}">
                      <a16:colId xmlns:a16="http://schemas.microsoft.com/office/drawing/2014/main" val="3897059301"/>
                    </a:ext>
                  </a:extLst>
                </a:gridCol>
                <a:gridCol w="757749">
                  <a:extLst>
                    <a:ext uri="{9D8B030D-6E8A-4147-A177-3AD203B41FA5}">
                      <a16:colId xmlns:a16="http://schemas.microsoft.com/office/drawing/2014/main" val="3555254956"/>
                    </a:ext>
                  </a:extLst>
                </a:gridCol>
              </a:tblGrid>
              <a:tr h="370840">
                <a:tc>
                  <a:txBody>
                    <a:bodyPr/>
                    <a:lstStyle/>
                    <a:p>
                      <a:r>
                        <a:rPr lang="en-US" sz="1400"/>
                        <a:t>Đỉnh</a:t>
                      </a:r>
                    </a:p>
                  </a:txBody>
                  <a:tcPr/>
                </a:tc>
                <a:tc>
                  <a:txBody>
                    <a:bodyPr/>
                    <a:lstStyle/>
                    <a:p>
                      <a:r>
                        <a:rPr lang="en-US" sz="1400"/>
                        <a:t>S</a:t>
                      </a:r>
                    </a:p>
                  </a:txBody>
                  <a:tcPr/>
                </a:tc>
                <a:tc>
                  <a:txBody>
                    <a:bodyPr/>
                    <a:lstStyle/>
                    <a:p>
                      <a:r>
                        <a:rPr lang="en-US" sz="1400"/>
                        <a:t>A</a:t>
                      </a:r>
                    </a:p>
                  </a:txBody>
                  <a:tcPr/>
                </a:tc>
                <a:tc>
                  <a:txBody>
                    <a:bodyPr/>
                    <a:lstStyle/>
                    <a:p>
                      <a:r>
                        <a:rPr lang="en-US" sz="1400"/>
                        <a:t>B</a:t>
                      </a:r>
                    </a:p>
                  </a:txBody>
                  <a:tcPr/>
                </a:tc>
                <a:tc>
                  <a:txBody>
                    <a:bodyPr/>
                    <a:lstStyle/>
                    <a:p>
                      <a:r>
                        <a:rPr lang="en-US" sz="1400"/>
                        <a:t>C</a:t>
                      </a:r>
                    </a:p>
                  </a:txBody>
                  <a:tcPr/>
                </a:tc>
                <a:tc>
                  <a:txBody>
                    <a:bodyPr/>
                    <a:lstStyle/>
                    <a:p>
                      <a:r>
                        <a:rPr lang="en-US" sz="1400"/>
                        <a:t>D</a:t>
                      </a:r>
                    </a:p>
                  </a:txBody>
                  <a:tcPr/>
                </a:tc>
                <a:tc>
                  <a:txBody>
                    <a:bodyPr/>
                    <a:lstStyle/>
                    <a:p>
                      <a:r>
                        <a:rPr lang="en-US" sz="1400"/>
                        <a:t>T</a:t>
                      </a:r>
                    </a:p>
                  </a:txBody>
                  <a:tcPr/>
                </a:tc>
                <a:tc>
                  <a:txBody>
                    <a:bodyPr/>
                    <a:lstStyle/>
                    <a:p>
                      <a:r>
                        <a:rPr lang="en-US" sz="1400"/>
                        <a:t>Chọn</a:t>
                      </a:r>
                    </a:p>
                  </a:txBody>
                  <a:tcPr/>
                </a:tc>
                <a:extLst>
                  <a:ext uri="{0D108BD9-81ED-4DB2-BD59-A6C34878D82A}">
                    <a16:rowId xmlns:a16="http://schemas.microsoft.com/office/drawing/2014/main" val="2539177155"/>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116883259"/>
                  </a:ext>
                </a:extLst>
              </a:tr>
            </a:tbl>
          </a:graphicData>
        </a:graphic>
      </p:graphicFrame>
      <p:sp>
        <p:nvSpPr>
          <p:cNvPr id="8" name="Oval 7">
            <a:extLst>
              <a:ext uri="{FF2B5EF4-FFF2-40B4-BE49-F238E27FC236}">
                <a16:creationId xmlns:a16="http://schemas.microsoft.com/office/drawing/2014/main" id="{A9BDD6B6-2DE2-458B-972C-EF91FA7468C1}"/>
              </a:ext>
            </a:extLst>
          </p:cNvPr>
          <p:cNvSpPr/>
          <p:nvPr/>
        </p:nvSpPr>
        <p:spPr>
          <a:xfrm>
            <a:off x="2515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t>
            </a:r>
          </a:p>
        </p:txBody>
      </p:sp>
      <p:sp>
        <p:nvSpPr>
          <p:cNvPr id="32" name="Oval 31">
            <a:extLst>
              <a:ext uri="{FF2B5EF4-FFF2-40B4-BE49-F238E27FC236}">
                <a16:creationId xmlns:a16="http://schemas.microsoft.com/office/drawing/2014/main" id="{4DEC97E9-2AB0-40D4-A59D-B8F748800097}"/>
              </a:ext>
            </a:extLst>
          </p:cNvPr>
          <p:cNvSpPr/>
          <p:nvPr/>
        </p:nvSpPr>
        <p:spPr>
          <a:xfrm>
            <a:off x="827196"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a:t>
            </a:r>
          </a:p>
        </p:txBody>
      </p:sp>
      <p:sp>
        <p:nvSpPr>
          <p:cNvPr id="33" name="Oval 32">
            <a:extLst>
              <a:ext uri="{FF2B5EF4-FFF2-40B4-BE49-F238E27FC236}">
                <a16:creationId xmlns:a16="http://schemas.microsoft.com/office/drawing/2014/main" id="{73E7BA50-29A3-4F78-AB06-BD8FFBE527DB}"/>
              </a:ext>
            </a:extLst>
          </p:cNvPr>
          <p:cNvSpPr/>
          <p:nvPr/>
        </p:nvSpPr>
        <p:spPr>
          <a:xfrm>
            <a:off x="1547664"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a:t>
            </a:r>
          </a:p>
        </p:txBody>
      </p:sp>
      <p:sp>
        <p:nvSpPr>
          <p:cNvPr id="34" name="Oval 33">
            <a:extLst>
              <a:ext uri="{FF2B5EF4-FFF2-40B4-BE49-F238E27FC236}">
                <a16:creationId xmlns:a16="http://schemas.microsoft.com/office/drawing/2014/main" id="{DDF9B6C0-DB7A-4A21-9A17-F14150D3572C}"/>
              </a:ext>
            </a:extLst>
          </p:cNvPr>
          <p:cNvSpPr/>
          <p:nvPr/>
        </p:nvSpPr>
        <p:spPr>
          <a:xfrm>
            <a:off x="20517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a:t>
            </a:r>
          </a:p>
        </p:txBody>
      </p:sp>
      <p:sp>
        <p:nvSpPr>
          <p:cNvPr id="35" name="Oval 34">
            <a:extLst>
              <a:ext uri="{FF2B5EF4-FFF2-40B4-BE49-F238E27FC236}">
                <a16:creationId xmlns:a16="http://schemas.microsoft.com/office/drawing/2014/main" id="{0E6466FA-9590-490A-A862-E5F2ED3271F1}"/>
              </a:ext>
            </a:extLst>
          </p:cNvPr>
          <p:cNvSpPr/>
          <p:nvPr/>
        </p:nvSpPr>
        <p:spPr>
          <a:xfrm>
            <a:off x="827196"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
            </a:r>
          </a:p>
        </p:txBody>
      </p:sp>
      <p:sp>
        <p:nvSpPr>
          <p:cNvPr id="36" name="Oval 35">
            <a:extLst>
              <a:ext uri="{FF2B5EF4-FFF2-40B4-BE49-F238E27FC236}">
                <a16:creationId xmlns:a16="http://schemas.microsoft.com/office/drawing/2014/main" id="{812AE644-3231-4932-9C99-AC4857CF4A1D}"/>
              </a:ext>
            </a:extLst>
          </p:cNvPr>
          <p:cNvSpPr/>
          <p:nvPr/>
        </p:nvSpPr>
        <p:spPr>
          <a:xfrm>
            <a:off x="1547664"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a:t>
            </a:r>
          </a:p>
        </p:txBody>
      </p:sp>
      <p:cxnSp>
        <p:nvCxnSpPr>
          <p:cNvPr id="10" name="Straight Connector 9">
            <a:extLst>
              <a:ext uri="{FF2B5EF4-FFF2-40B4-BE49-F238E27FC236}">
                <a16:creationId xmlns:a16="http://schemas.microsoft.com/office/drawing/2014/main" id="{DA0F11AA-5136-41D5-BD9A-6736019425E1}"/>
              </a:ext>
            </a:extLst>
          </p:cNvPr>
          <p:cNvCxnSpPr>
            <a:cxnSpLocks/>
            <a:stCxn id="8" idx="6"/>
            <a:endCxn id="32" idx="3"/>
          </p:cNvCxnSpPr>
          <p:nvPr/>
        </p:nvCxnSpPr>
        <p:spPr>
          <a:xfrm flipV="1">
            <a:off x="395536" y="2702295"/>
            <a:ext cx="452751" cy="37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28858D-D5B7-4FBF-B7B8-A7FA3968FB81}"/>
              </a:ext>
            </a:extLst>
          </p:cNvPr>
          <p:cNvCxnSpPr>
            <a:stCxn id="32" idx="6"/>
            <a:endCxn id="33" idx="2"/>
          </p:cNvCxnSpPr>
          <p:nvPr/>
        </p:nvCxnSpPr>
        <p:spPr>
          <a:xfrm>
            <a:off x="971212" y="2651378"/>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710F0-9818-42E1-B9B8-320ADF626C0A}"/>
              </a:ext>
            </a:extLst>
          </p:cNvPr>
          <p:cNvCxnSpPr>
            <a:stCxn id="33" idx="5"/>
            <a:endCxn id="34" idx="1"/>
          </p:cNvCxnSpPr>
          <p:nvPr/>
        </p:nvCxnSpPr>
        <p:spPr>
          <a:xfrm>
            <a:off x="1670589" y="2702295"/>
            <a:ext cx="402222" cy="32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F31F5D-1579-48A0-BCDD-16D491B8394E}"/>
              </a:ext>
            </a:extLst>
          </p:cNvPr>
          <p:cNvCxnSpPr>
            <a:stCxn id="34" idx="4"/>
            <a:endCxn id="36" idx="7"/>
          </p:cNvCxnSpPr>
          <p:nvPr/>
        </p:nvCxnSpPr>
        <p:spPr>
          <a:xfrm flipH="1">
            <a:off x="1670589" y="3147814"/>
            <a:ext cx="453139" cy="30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495CDA-7835-4D11-B1F7-541A02E0806E}"/>
              </a:ext>
            </a:extLst>
          </p:cNvPr>
          <p:cNvCxnSpPr>
            <a:stCxn id="8" idx="4"/>
            <a:endCxn id="35" idx="2"/>
          </p:cNvCxnSpPr>
          <p:nvPr/>
        </p:nvCxnSpPr>
        <p:spPr>
          <a:xfrm>
            <a:off x="323528" y="3147814"/>
            <a:ext cx="50366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EB1E45-FC75-459F-A708-40598A884F04}"/>
              </a:ext>
            </a:extLst>
          </p:cNvPr>
          <p:cNvCxnSpPr>
            <a:stCxn id="35" idx="6"/>
            <a:endCxn id="36" idx="2"/>
          </p:cNvCxnSpPr>
          <p:nvPr/>
        </p:nvCxnSpPr>
        <p:spPr>
          <a:xfrm>
            <a:off x="971212" y="3507854"/>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BD171B-E724-41B4-B4C6-B5EE015FA5D7}"/>
              </a:ext>
            </a:extLst>
          </p:cNvPr>
          <p:cNvCxnSpPr>
            <a:stCxn id="32" idx="4"/>
            <a:endCxn id="36" idx="1"/>
          </p:cNvCxnSpPr>
          <p:nvPr/>
        </p:nvCxnSpPr>
        <p:spPr>
          <a:xfrm>
            <a:off x="899204"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1A170D-9A7C-4C25-8B79-CCD133302554}"/>
              </a:ext>
            </a:extLst>
          </p:cNvPr>
          <p:cNvCxnSpPr>
            <a:stCxn id="33" idx="4"/>
            <a:endCxn id="35" idx="7"/>
          </p:cNvCxnSpPr>
          <p:nvPr/>
        </p:nvCxnSpPr>
        <p:spPr>
          <a:xfrm flipH="1">
            <a:off x="950121"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47FD55-3C1E-4FA1-9B62-E4F69EF09CE5}"/>
              </a:ext>
            </a:extLst>
          </p:cNvPr>
          <p:cNvSpPr txBox="1"/>
          <p:nvPr/>
        </p:nvSpPr>
        <p:spPr>
          <a:xfrm>
            <a:off x="444557" y="2671499"/>
            <a:ext cx="261610" cy="261610"/>
          </a:xfrm>
          <a:prstGeom prst="rect">
            <a:avLst/>
          </a:prstGeom>
          <a:noFill/>
        </p:spPr>
        <p:txBody>
          <a:bodyPr wrap="none" rtlCol="0">
            <a:spAutoFit/>
          </a:bodyPr>
          <a:lstStyle/>
          <a:p>
            <a:r>
              <a:rPr lang="en-US" sz="1100"/>
              <a:t>7</a:t>
            </a:r>
          </a:p>
        </p:txBody>
      </p:sp>
      <p:sp>
        <p:nvSpPr>
          <p:cNvPr id="59" name="TextBox 58">
            <a:extLst>
              <a:ext uri="{FF2B5EF4-FFF2-40B4-BE49-F238E27FC236}">
                <a16:creationId xmlns:a16="http://schemas.microsoft.com/office/drawing/2014/main" id="{D1EB81FA-6253-4CAB-B430-AB491E8A3CC5}"/>
              </a:ext>
            </a:extLst>
          </p:cNvPr>
          <p:cNvSpPr txBox="1"/>
          <p:nvPr/>
        </p:nvSpPr>
        <p:spPr>
          <a:xfrm>
            <a:off x="1129057" y="2409889"/>
            <a:ext cx="261610" cy="261610"/>
          </a:xfrm>
          <a:prstGeom prst="rect">
            <a:avLst/>
          </a:prstGeom>
          <a:noFill/>
        </p:spPr>
        <p:txBody>
          <a:bodyPr wrap="none" rtlCol="0">
            <a:spAutoFit/>
          </a:bodyPr>
          <a:lstStyle/>
          <a:p>
            <a:r>
              <a:rPr lang="en-US" sz="1100"/>
              <a:t>4</a:t>
            </a:r>
          </a:p>
        </p:txBody>
      </p:sp>
      <p:sp>
        <p:nvSpPr>
          <p:cNvPr id="60" name="TextBox 59">
            <a:extLst>
              <a:ext uri="{FF2B5EF4-FFF2-40B4-BE49-F238E27FC236}">
                <a16:creationId xmlns:a16="http://schemas.microsoft.com/office/drawing/2014/main" id="{B44DD5D1-C6B9-4546-B34B-1D092CC3B4FE}"/>
              </a:ext>
            </a:extLst>
          </p:cNvPr>
          <p:cNvSpPr txBox="1"/>
          <p:nvPr/>
        </p:nvSpPr>
        <p:spPr>
          <a:xfrm>
            <a:off x="1862118" y="2685419"/>
            <a:ext cx="261610" cy="261610"/>
          </a:xfrm>
          <a:prstGeom prst="rect">
            <a:avLst/>
          </a:prstGeom>
          <a:noFill/>
        </p:spPr>
        <p:txBody>
          <a:bodyPr wrap="none" rtlCol="0">
            <a:spAutoFit/>
          </a:bodyPr>
          <a:lstStyle/>
          <a:p>
            <a:r>
              <a:rPr lang="en-US" sz="1100"/>
              <a:t>2</a:t>
            </a:r>
          </a:p>
        </p:txBody>
      </p:sp>
      <p:sp>
        <p:nvSpPr>
          <p:cNvPr id="61" name="TextBox 60">
            <a:extLst>
              <a:ext uri="{FF2B5EF4-FFF2-40B4-BE49-F238E27FC236}">
                <a16:creationId xmlns:a16="http://schemas.microsoft.com/office/drawing/2014/main" id="{E40C5679-6982-4BF7-870F-0532E700288B}"/>
              </a:ext>
            </a:extLst>
          </p:cNvPr>
          <p:cNvSpPr txBox="1"/>
          <p:nvPr/>
        </p:nvSpPr>
        <p:spPr>
          <a:xfrm>
            <a:off x="404715" y="3315048"/>
            <a:ext cx="261610" cy="261610"/>
          </a:xfrm>
          <a:prstGeom prst="rect">
            <a:avLst/>
          </a:prstGeom>
          <a:noFill/>
        </p:spPr>
        <p:txBody>
          <a:bodyPr wrap="none" rtlCol="0">
            <a:spAutoFit/>
          </a:bodyPr>
          <a:lstStyle/>
          <a:p>
            <a:r>
              <a:rPr lang="en-US" sz="1100"/>
              <a:t>4</a:t>
            </a:r>
          </a:p>
        </p:txBody>
      </p:sp>
      <p:sp>
        <p:nvSpPr>
          <p:cNvPr id="62" name="TextBox 61">
            <a:extLst>
              <a:ext uri="{FF2B5EF4-FFF2-40B4-BE49-F238E27FC236}">
                <a16:creationId xmlns:a16="http://schemas.microsoft.com/office/drawing/2014/main" id="{796729C1-BEE3-4AFC-A824-E28DF405134B}"/>
              </a:ext>
            </a:extLst>
          </p:cNvPr>
          <p:cNvSpPr txBox="1"/>
          <p:nvPr/>
        </p:nvSpPr>
        <p:spPr>
          <a:xfrm>
            <a:off x="1115228" y="3507854"/>
            <a:ext cx="261610" cy="261610"/>
          </a:xfrm>
          <a:prstGeom prst="rect">
            <a:avLst/>
          </a:prstGeom>
          <a:noFill/>
        </p:spPr>
        <p:txBody>
          <a:bodyPr wrap="none" rtlCol="0">
            <a:spAutoFit/>
          </a:bodyPr>
          <a:lstStyle/>
          <a:p>
            <a:r>
              <a:rPr lang="en-US" sz="1100"/>
              <a:t>8</a:t>
            </a:r>
          </a:p>
        </p:txBody>
      </p:sp>
      <p:sp>
        <p:nvSpPr>
          <p:cNvPr id="63" name="TextBox 62">
            <a:extLst>
              <a:ext uri="{FF2B5EF4-FFF2-40B4-BE49-F238E27FC236}">
                <a16:creationId xmlns:a16="http://schemas.microsoft.com/office/drawing/2014/main" id="{2F8F6956-390F-4BDF-9ED1-0FA7F0D2F092}"/>
              </a:ext>
            </a:extLst>
          </p:cNvPr>
          <p:cNvSpPr txBox="1"/>
          <p:nvPr/>
        </p:nvSpPr>
        <p:spPr>
          <a:xfrm>
            <a:off x="1863606" y="3246244"/>
            <a:ext cx="261610" cy="261610"/>
          </a:xfrm>
          <a:prstGeom prst="rect">
            <a:avLst/>
          </a:prstGeom>
          <a:noFill/>
        </p:spPr>
        <p:txBody>
          <a:bodyPr wrap="none" rtlCol="0">
            <a:spAutoFit/>
          </a:bodyPr>
          <a:lstStyle/>
          <a:p>
            <a:r>
              <a:rPr lang="en-US" sz="1100"/>
              <a:t>2</a:t>
            </a:r>
          </a:p>
        </p:txBody>
      </p:sp>
      <p:sp>
        <p:nvSpPr>
          <p:cNvPr id="64" name="TextBox 63">
            <a:extLst>
              <a:ext uri="{FF2B5EF4-FFF2-40B4-BE49-F238E27FC236}">
                <a16:creationId xmlns:a16="http://schemas.microsoft.com/office/drawing/2014/main" id="{757EA801-FE53-4924-B2DD-4A638A985378}"/>
              </a:ext>
            </a:extLst>
          </p:cNvPr>
          <p:cNvSpPr txBox="1"/>
          <p:nvPr/>
        </p:nvSpPr>
        <p:spPr>
          <a:xfrm>
            <a:off x="889408" y="3115439"/>
            <a:ext cx="261610" cy="261610"/>
          </a:xfrm>
          <a:prstGeom prst="rect">
            <a:avLst/>
          </a:prstGeom>
          <a:noFill/>
        </p:spPr>
        <p:txBody>
          <a:bodyPr wrap="none" rtlCol="0">
            <a:spAutoFit/>
          </a:bodyPr>
          <a:lstStyle/>
          <a:p>
            <a:r>
              <a:rPr lang="en-US" sz="1100"/>
              <a:t>6</a:t>
            </a:r>
          </a:p>
        </p:txBody>
      </p:sp>
      <p:sp>
        <p:nvSpPr>
          <p:cNvPr id="65" name="TextBox 64">
            <a:extLst>
              <a:ext uri="{FF2B5EF4-FFF2-40B4-BE49-F238E27FC236}">
                <a16:creationId xmlns:a16="http://schemas.microsoft.com/office/drawing/2014/main" id="{21E3D09E-EBE9-428F-9C3B-54F753188D48}"/>
              </a:ext>
            </a:extLst>
          </p:cNvPr>
          <p:cNvSpPr txBox="1"/>
          <p:nvPr/>
        </p:nvSpPr>
        <p:spPr>
          <a:xfrm>
            <a:off x="1382113" y="3122349"/>
            <a:ext cx="261610" cy="261610"/>
          </a:xfrm>
          <a:prstGeom prst="rect">
            <a:avLst/>
          </a:prstGeom>
          <a:noFill/>
        </p:spPr>
        <p:txBody>
          <a:bodyPr wrap="none" rtlCol="0">
            <a:spAutoFit/>
          </a:bodyPr>
          <a:lstStyle/>
          <a:p>
            <a:r>
              <a:rPr lang="en-US" sz="1100"/>
              <a:t>3</a:t>
            </a:r>
          </a:p>
        </p:txBody>
      </p:sp>
      <p:sp>
        <p:nvSpPr>
          <p:cNvPr id="30" name="TextBox 29">
            <a:extLst>
              <a:ext uri="{FF2B5EF4-FFF2-40B4-BE49-F238E27FC236}">
                <a16:creationId xmlns:a16="http://schemas.microsoft.com/office/drawing/2014/main" id="{35AAACDE-A695-4560-B0CA-DC0927592589}"/>
              </a:ext>
            </a:extLst>
          </p:cNvPr>
          <p:cNvSpPr txBox="1"/>
          <p:nvPr/>
        </p:nvSpPr>
        <p:spPr>
          <a:xfrm>
            <a:off x="2977061" y="2232917"/>
            <a:ext cx="747320" cy="307777"/>
          </a:xfrm>
          <a:prstGeom prst="rect">
            <a:avLst/>
          </a:prstGeom>
          <a:noFill/>
        </p:spPr>
        <p:txBody>
          <a:bodyPr wrap="none" rtlCol="0">
            <a:spAutoFit/>
          </a:bodyPr>
          <a:lstStyle/>
          <a:p>
            <a:r>
              <a:rPr lang="en-US" sz="1400"/>
              <a:t>Bước 0</a:t>
            </a:r>
          </a:p>
        </p:txBody>
      </p:sp>
      <p:sp>
        <p:nvSpPr>
          <p:cNvPr id="66" name="TextBox 65">
            <a:extLst>
              <a:ext uri="{FF2B5EF4-FFF2-40B4-BE49-F238E27FC236}">
                <a16:creationId xmlns:a16="http://schemas.microsoft.com/office/drawing/2014/main" id="{B6251822-D66D-4825-83DB-AC3ECBA2BACB}"/>
              </a:ext>
            </a:extLst>
          </p:cNvPr>
          <p:cNvSpPr txBox="1"/>
          <p:nvPr/>
        </p:nvSpPr>
        <p:spPr>
          <a:xfrm>
            <a:off x="3756668" y="2232916"/>
            <a:ext cx="593432" cy="307777"/>
          </a:xfrm>
          <a:prstGeom prst="rect">
            <a:avLst/>
          </a:prstGeom>
          <a:noFill/>
        </p:spPr>
        <p:txBody>
          <a:bodyPr wrap="none" rtlCol="0">
            <a:spAutoFit/>
          </a:bodyPr>
          <a:lstStyle/>
          <a:p>
            <a:r>
              <a:rPr lang="en-US" sz="1400"/>
              <a:t>[S, 0]</a:t>
            </a:r>
          </a:p>
        </p:txBody>
      </p:sp>
      <p:sp>
        <p:nvSpPr>
          <p:cNvPr id="68" name="TextBox 67">
            <a:extLst>
              <a:ext uri="{FF2B5EF4-FFF2-40B4-BE49-F238E27FC236}">
                <a16:creationId xmlns:a16="http://schemas.microsoft.com/office/drawing/2014/main" id="{008E1006-B5CB-4667-8BD1-DDF2533D1D10}"/>
              </a:ext>
            </a:extLst>
          </p:cNvPr>
          <p:cNvSpPr txBox="1"/>
          <p:nvPr/>
        </p:nvSpPr>
        <p:spPr>
          <a:xfrm>
            <a:off x="4546067" y="2232916"/>
            <a:ext cx="593432" cy="307777"/>
          </a:xfrm>
          <a:prstGeom prst="rect">
            <a:avLst/>
          </a:prstGeom>
          <a:noFill/>
        </p:spPr>
        <p:txBody>
          <a:bodyPr wrap="none" rtlCol="0">
            <a:spAutoFit/>
          </a:bodyPr>
          <a:lstStyle/>
          <a:p>
            <a:r>
              <a:rPr lang="en-US" sz="1400"/>
              <a:t>[S, 7]</a:t>
            </a:r>
          </a:p>
        </p:txBody>
      </p:sp>
      <p:sp>
        <p:nvSpPr>
          <p:cNvPr id="69" name="TextBox 68">
            <a:extLst>
              <a:ext uri="{FF2B5EF4-FFF2-40B4-BE49-F238E27FC236}">
                <a16:creationId xmlns:a16="http://schemas.microsoft.com/office/drawing/2014/main" id="{E65EE9E9-DA5D-401E-9EF5-FC666BF8E761}"/>
              </a:ext>
            </a:extLst>
          </p:cNvPr>
          <p:cNvSpPr txBox="1"/>
          <p:nvPr/>
        </p:nvSpPr>
        <p:spPr>
          <a:xfrm>
            <a:off x="5310775" y="2232915"/>
            <a:ext cx="570990" cy="307777"/>
          </a:xfrm>
          <a:prstGeom prst="rect">
            <a:avLst/>
          </a:prstGeom>
          <a:noFill/>
        </p:spPr>
        <p:txBody>
          <a:bodyPr wrap="none" rtlCol="0">
            <a:spAutoFit/>
          </a:bodyPr>
          <a:lstStyle/>
          <a:p>
            <a:r>
              <a:rPr lang="en-US" sz="1400"/>
              <a:t>[S, *]</a:t>
            </a:r>
          </a:p>
        </p:txBody>
      </p:sp>
      <p:sp>
        <p:nvSpPr>
          <p:cNvPr id="70" name="TextBox 69">
            <a:extLst>
              <a:ext uri="{FF2B5EF4-FFF2-40B4-BE49-F238E27FC236}">
                <a16:creationId xmlns:a16="http://schemas.microsoft.com/office/drawing/2014/main" id="{1FA5380F-AF58-416C-B860-5EDBCC77561F}"/>
              </a:ext>
            </a:extLst>
          </p:cNvPr>
          <p:cNvSpPr txBox="1"/>
          <p:nvPr/>
        </p:nvSpPr>
        <p:spPr>
          <a:xfrm>
            <a:off x="6018820" y="2232915"/>
            <a:ext cx="570990" cy="307777"/>
          </a:xfrm>
          <a:prstGeom prst="rect">
            <a:avLst/>
          </a:prstGeom>
          <a:noFill/>
        </p:spPr>
        <p:txBody>
          <a:bodyPr wrap="none" rtlCol="0">
            <a:spAutoFit/>
          </a:bodyPr>
          <a:lstStyle/>
          <a:p>
            <a:r>
              <a:rPr lang="en-US" sz="1400"/>
              <a:t>[S, *]</a:t>
            </a:r>
          </a:p>
        </p:txBody>
      </p:sp>
      <p:sp>
        <p:nvSpPr>
          <p:cNvPr id="71" name="TextBox 70">
            <a:extLst>
              <a:ext uri="{FF2B5EF4-FFF2-40B4-BE49-F238E27FC236}">
                <a16:creationId xmlns:a16="http://schemas.microsoft.com/office/drawing/2014/main" id="{3E5000FF-602A-4540-B99A-AC5D83B41947}"/>
              </a:ext>
            </a:extLst>
          </p:cNvPr>
          <p:cNvSpPr txBox="1"/>
          <p:nvPr/>
        </p:nvSpPr>
        <p:spPr>
          <a:xfrm>
            <a:off x="6811250" y="2232914"/>
            <a:ext cx="593432" cy="307777"/>
          </a:xfrm>
          <a:prstGeom prst="rect">
            <a:avLst/>
          </a:prstGeom>
          <a:noFill/>
        </p:spPr>
        <p:txBody>
          <a:bodyPr wrap="none" rtlCol="0">
            <a:spAutoFit/>
          </a:bodyPr>
          <a:lstStyle/>
          <a:p>
            <a:r>
              <a:rPr lang="en-US" sz="1400"/>
              <a:t>[S, 4]</a:t>
            </a:r>
          </a:p>
        </p:txBody>
      </p:sp>
      <p:sp>
        <p:nvSpPr>
          <p:cNvPr id="72" name="TextBox 71">
            <a:extLst>
              <a:ext uri="{FF2B5EF4-FFF2-40B4-BE49-F238E27FC236}">
                <a16:creationId xmlns:a16="http://schemas.microsoft.com/office/drawing/2014/main" id="{6F6BC56D-4A7C-405D-B250-326247DC4264}"/>
              </a:ext>
            </a:extLst>
          </p:cNvPr>
          <p:cNvSpPr txBox="1"/>
          <p:nvPr/>
        </p:nvSpPr>
        <p:spPr>
          <a:xfrm>
            <a:off x="7560813" y="2235293"/>
            <a:ext cx="570990" cy="307777"/>
          </a:xfrm>
          <a:prstGeom prst="rect">
            <a:avLst/>
          </a:prstGeom>
          <a:noFill/>
        </p:spPr>
        <p:txBody>
          <a:bodyPr wrap="none" rtlCol="0">
            <a:spAutoFit/>
          </a:bodyPr>
          <a:lstStyle/>
          <a:p>
            <a:r>
              <a:rPr lang="en-US" sz="1400"/>
              <a:t>[S, *]</a:t>
            </a:r>
          </a:p>
        </p:txBody>
      </p:sp>
      <p:sp>
        <p:nvSpPr>
          <p:cNvPr id="73" name="TextBox 72">
            <a:extLst>
              <a:ext uri="{FF2B5EF4-FFF2-40B4-BE49-F238E27FC236}">
                <a16:creationId xmlns:a16="http://schemas.microsoft.com/office/drawing/2014/main" id="{291EDEFC-FBB8-42A6-AF77-39B28BC22D59}"/>
              </a:ext>
            </a:extLst>
          </p:cNvPr>
          <p:cNvSpPr txBox="1"/>
          <p:nvPr/>
        </p:nvSpPr>
        <p:spPr>
          <a:xfrm>
            <a:off x="8312889" y="2232914"/>
            <a:ext cx="312906" cy="307777"/>
          </a:xfrm>
          <a:prstGeom prst="rect">
            <a:avLst/>
          </a:prstGeom>
          <a:noFill/>
        </p:spPr>
        <p:txBody>
          <a:bodyPr wrap="none" rtlCol="0">
            <a:spAutoFit/>
          </a:bodyPr>
          <a:lstStyle/>
          <a:p>
            <a:r>
              <a:rPr lang="en-US" sz="1400"/>
              <a:t>D</a:t>
            </a:r>
          </a:p>
        </p:txBody>
      </p:sp>
    </p:spTree>
    <p:extLst>
      <p:ext uri="{BB962C8B-B14F-4D97-AF65-F5344CB8AC3E}">
        <p14:creationId xmlns:p14="http://schemas.microsoft.com/office/powerpoint/2010/main" val="388458367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anim calcmode="lin" valueType="num">
                                      <p:cBhvr>
                                        <p:cTn id="14" dur="500" fill="hold"/>
                                        <p:tgtEl>
                                          <p:spTgt spid="66"/>
                                        </p:tgtEl>
                                        <p:attrNameLst>
                                          <p:attrName>ppt_x</p:attrName>
                                        </p:attrNameLst>
                                      </p:cBhvr>
                                      <p:tavLst>
                                        <p:tav tm="0">
                                          <p:val>
                                            <p:strVal val="#ppt_x"/>
                                          </p:val>
                                        </p:tav>
                                        <p:tav tm="100000">
                                          <p:val>
                                            <p:strVal val="#ppt_x"/>
                                          </p:val>
                                        </p:tav>
                                      </p:tavLst>
                                    </p:anim>
                                    <p:anim calcmode="lin" valueType="num">
                                      <p:cBhvr>
                                        <p:cTn id="15" dur="500" fill="hold"/>
                                        <p:tgtEl>
                                          <p:spTgt spid="6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anim calcmode="lin" valueType="num">
                                      <p:cBhvr>
                                        <p:cTn id="20" dur="500" fill="hold"/>
                                        <p:tgtEl>
                                          <p:spTgt spid="68"/>
                                        </p:tgtEl>
                                        <p:attrNameLst>
                                          <p:attrName>ppt_x</p:attrName>
                                        </p:attrNameLst>
                                      </p:cBhvr>
                                      <p:tavLst>
                                        <p:tav tm="0">
                                          <p:val>
                                            <p:strVal val="#ppt_x"/>
                                          </p:val>
                                        </p:tav>
                                        <p:tav tm="100000">
                                          <p:val>
                                            <p:strVal val="#ppt_x"/>
                                          </p:val>
                                        </p:tav>
                                      </p:tavLst>
                                    </p:anim>
                                    <p:anim calcmode="lin" valueType="num">
                                      <p:cBhvr>
                                        <p:cTn id="21" dur="500" fill="hold"/>
                                        <p:tgtEl>
                                          <p:spTgt spid="6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anim calcmode="lin" valueType="num">
                                      <p:cBhvr>
                                        <p:cTn id="26" dur="500" fill="hold"/>
                                        <p:tgtEl>
                                          <p:spTgt spid="69"/>
                                        </p:tgtEl>
                                        <p:attrNameLst>
                                          <p:attrName>ppt_x</p:attrName>
                                        </p:attrNameLst>
                                      </p:cBhvr>
                                      <p:tavLst>
                                        <p:tav tm="0">
                                          <p:val>
                                            <p:strVal val="#ppt_x"/>
                                          </p:val>
                                        </p:tav>
                                        <p:tav tm="100000">
                                          <p:val>
                                            <p:strVal val="#ppt_x"/>
                                          </p:val>
                                        </p:tav>
                                      </p:tavLst>
                                    </p:anim>
                                    <p:anim calcmode="lin" valueType="num">
                                      <p:cBhvr>
                                        <p:cTn id="27" dur="500" fill="hold"/>
                                        <p:tgtEl>
                                          <p:spTgt spid="6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anim calcmode="lin" valueType="num">
                                      <p:cBhvr>
                                        <p:cTn id="32" dur="500" fill="hold"/>
                                        <p:tgtEl>
                                          <p:spTgt spid="70"/>
                                        </p:tgtEl>
                                        <p:attrNameLst>
                                          <p:attrName>ppt_x</p:attrName>
                                        </p:attrNameLst>
                                      </p:cBhvr>
                                      <p:tavLst>
                                        <p:tav tm="0">
                                          <p:val>
                                            <p:strVal val="#ppt_x"/>
                                          </p:val>
                                        </p:tav>
                                        <p:tav tm="100000">
                                          <p:val>
                                            <p:strVal val="#ppt_x"/>
                                          </p:val>
                                        </p:tav>
                                      </p:tavLst>
                                    </p:anim>
                                    <p:anim calcmode="lin" valueType="num">
                                      <p:cBhvr>
                                        <p:cTn id="33" dur="500" fill="hold"/>
                                        <p:tgtEl>
                                          <p:spTgt spid="7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anim calcmode="lin" valueType="num">
                                      <p:cBhvr>
                                        <p:cTn id="38" dur="500" fill="hold"/>
                                        <p:tgtEl>
                                          <p:spTgt spid="71"/>
                                        </p:tgtEl>
                                        <p:attrNameLst>
                                          <p:attrName>ppt_x</p:attrName>
                                        </p:attrNameLst>
                                      </p:cBhvr>
                                      <p:tavLst>
                                        <p:tav tm="0">
                                          <p:val>
                                            <p:strVal val="#ppt_x"/>
                                          </p:val>
                                        </p:tav>
                                        <p:tav tm="100000">
                                          <p:val>
                                            <p:strVal val="#ppt_x"/>
                                          </p:val>
                                        </p:tav>
                                      </p:tavLst>
                                    </p:anim>
                                    <p:anim calcmode="lin" valueType="num">
                                      <p:cBhvr>
                                        <p:cTn id="39" dur="500" fill="hold"/>
                                        <p:tgtEl>
                                          <p:spTgt spid="7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anim calcmode="lin" valueType="num">
                                      <p:cBhvr>
                                        <p:cTn id="44" dur="500" fill="hold"/>
                                        <p:tgtEl>
                                          <p:spTgt spid="72"/>
                                        </p:tgtEl>
                                        <p:attrNameLst>
                                          <p:attrName>ppt_x</p:attrName>
                                        </p:attrNameLst>
                                      </p:cBhvr>
                                      <p:tavLst>
                                        <p:tav tm="0">
                                          <p:val>
                                            <p:strVal val="#ppt_x"/>
                                          </p:val>
                                        </p:tav>
                                        <p:tav tm="100000">
                                          <p:val>
                                            <p:strVal val="#ppt_x"/>
                                          </p:val>
                                        </p:tav>
                                      </p:tavLst>
                                    </p:anim>
                                    <p:anim calcmode="lin" valueType="num">
                                      <p:cBhvr>
                                        <p:cTn id="45" dur="500" fill="hold"/>
                                        <p:tgtEl>
                                          <p:spTgt spid="7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 presetClass="emph" presetSubtype="2" fill="hold" grpId="1" nodeType="afterEffect">
                                  <p:stCondLst>
                                    <p:cond delay="0"/>
                                  </p:stCondLst>
                                  <p:childTnLst>
                                    <p:animClr clrSpc="rgb" dir="cw">
                                      <p:cBhvr override="childStyle">
                                        <p:cTn id="48" dur="500" fill="hold"/>
                                        <p:tgtEl>
                                          <p:spTgt spid="71"/>
                                        </p:tgtEl>
                                        <p:attrNameLst>
                                          <p:attrName>style.color</p:attrName>
                                        </p:attrNameLst>
                                      </p:cBhvr>
                                      <p:to>
                                        <a:srgbClr val="FF0000"/>
                                      </p:to>
                                    </p:animClr>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anim calcmode="lin" valueType="num">
                                      <p:cBhvr>
                                        <p:cTn id="53" dur="500" fill="hold"/>
                                        <p:tgtEl>
                                          <p:spTgt spid="73"/>
                                        </p:tgtEl>
                                        <p:attrNameLst>
                                          <p:attrName>ppt_x</p:attrName>
                                        </p:attrNameLst>
                                      </p:cBhvr>
                                      <p:tavLst>
                                        <p:tav tm="0">
                                          <p:val>
                                            <p:strVal val="#ppt_x"/>
                                          </p:val>
                                        </p:tav>
                                        <p:tav tm="100000">
                                          <p:val>
                                            <p:strVal val="#ppt_x"/>
                                          </p:val>
                                        </p:tav>
                                      </p:tavLst>
                                    </p:anim>
                                    <p:anim calcmode="lin" valueType="num">
                                      <p:cBhvr>
                                        <p:cTn id="54" dur="5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6" grpId="0"/>
      <p:bldP spid="68" grpId="0"/>
      <p:bldP spid="69" grpId="0"/>
      <p:bldP spid="70" grpId="0"/>
      <p:bldP spid="71" grpId="0"/>
      <p:bldP spid="71" grpId="1"/>
      <p:bldP spid="72"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aphicFrame>
        <p:nvGraphicFramePr>
          <p:cNvPr id="7" name="Table 7">
            <a:extLst>
              <a:ext uri="{FF2B5EF4-FFF2-40B4-BE49-F238E27FC236}">
                <a16:creationId xmlns:a16="http://schemas.microsoft.com/office/drawing/2014/main" id="{45CCF4A5-A1D3-4545-800F-DEC3D6B49084}"/>
              </a:ext>
            </a:extLst>
          </p:cNvPr>
          <p:cNvGraphicFramePr>
            <a:graphicFrameLocks noGrp="1"/>
          </p:cNvGraphicFramePr>
          <p:nvPr>
            <p:extLst>
              <p:ext uri="{D42A27DB-BD31-4B8C-83A1-F6EECF244321}">
                <p14:modId xmlns:p14="http://schemas.microsoft.com/office/powerpoint/2010/main" val="1166418748"/>
              </p:ext>
            </p:extLst>
          </p:nvPr>
        </p:nvGraphicFramePr>
        <p:xfrm>
          <a:off x="2987824" y="1837690"/>
          <a:ext cx="6061992" cy="1112520"/>
        </p:xfrm>
        <a:graphic>
          <a:graphicData uri="http://schemas.openxmlformats.org/drawingml/2006/table">
            <a:tbl>
              <a:tblPr firstRow="1" bandRow="1">
                <a:tableStyleId>{D7AC3CCA-C797-4891-BE02-D94E43425B78}</a:tableStyleId>
              </a:tblPr>
              <a:tblGrid>
                <a:gridCol w="757749">
                  <a:extLst>
                    <a:ext uri="{9D8B030D-6E8A-4147-A177-3AD203B41FA5}">
                      <a16:colId xmlns:a16="http://schemas.microsoft.com/office/drawing/2014/main" val="3648309037"/>
                    </a:ext>
                  </a:extLst>
                </a:gridCol>
                <a:gridCol w="757749">
                  <a:extLst>
                    <a:ext uri="{9D8B030D-6E8A-4147-A177-3AD203B41FA5}">
                      <a16:colId xmlns:a16="http://schemas.microsoft.com/office/drawing/2014/main" val="1179540104"/>
                    </a:ext>
                  </a:extLst>
                </a:gridCol>
                <a:gridCol w="757749">
                  <a:extLst>
                    <a:ext uri="{9D8B030D-6E8A-4147-A177-3AD203B41FA5}">
                      <a16:colId xmlns:a16="http://schemas.microsoft.com/office/drawing/2014/main" val="375545118"/>
                    </a:ext>
                  </a:extLst>
                </a:gridCol>
                <a:gridCol w="757749">
                  <a:extLst>
                    <a:ext uri="{9D8B030D-6E8A-4147-A177-3AD203B41FA5}">
                      <a16:colId xmlns:a16="http://schemas.microsoft.com/office/drawing/2014/main" val="927279099"/>
                    </a:ext>
                  </a:extLst>
                </a:gridCol>
                <a:gridCol w="757749">
                  <a:extLst>
                    <a:ext uri="{9D8B030D-6E8A-4147-A177-3AD203B41FA5}">
                      <a16:colId xmlns:a16="http://schemas.microsoft.com/office/drawing/2014/main" val="3270658304"/>
                    </a:ext>
                  </a:extLst>
                </a:gridCol>
                <a:gridCol w="757749">
                  <a:extLst>
                    <a:ext uri="{9D8B030D-6E8A-4147-A177-3AD203B41FA5}">
                      <a16:colId xmlns:a16="http://schemas.microsoft.com/office/drawing/2014/main" val="1441632430"/>
                    </a:ext>
                  </a:extLst>
                </a:gridCol>
                <a:gridCol w="757749">
                  <a:extLst>
                    <a:ext uri="{9D8B030D-6E8A-4147-A177-3AD203B41FA5}">
                      <a16:colId xmlns:a16="http://schemas.microsoft.com/office/drawing/2014/main" val="3897059301"/>
                    </a:ext>
                  </a:extLst>
                </a:gridCol>
                <a:gridCol w="757749">
                  <a:extLst>
                    <a:ext uri="{9D8B030D-6E8A-4147-A177-3AD203B41FA5}">
                      <a16:colId xmlns:a16="http://schemas.microsoft.com/office/drawing/2014/main" val="3555254956"/>
                    </a:ext>
                  </a:extLst>
                </a:gridCol>
              </a:tblGrid>
              <a:tr h="370840">
                <a:tc>
                  <a:txBody>
                    <a:bodyPr/>
                    <a:lstStyle/>
                    <a:p>
                      <a:r>
                        <a:rPr lang="en-US" sz="1400"/>
                        <a:t>Đỉnh</a:t>
                      </a:r>
                    </a:p>
                  </a:txBody>
                  <a:tcPr/>
                </a:tc>
                <a:tc>
                  <a:txBody>
                    <a:bodyPr/>
                    <a:lstStyle/>
                    <a:p>
                      <a:r>
                        <a:rPr lang="en-US" sz="1400"/>
                        <a:t>S</a:t>
                      </a:r>
                    </a:p>
                  </a:txBody>
                  <a:tcPr/>
                </a:tc>
                <a:tc>
                  <a:txBody>
                    <a:bodyPr/>
                    <a:lstStyle/>
                    <a:p>
                      <a:r>
                        <a:rPr lang="en-US" sz="1400"/>
                        <a:t>A</a:t>
                      </a:r>
                    </a:p>
                  </a:txBody>
                  <a:tcPr/>
                </a:tc>
                <a:tc>
                  <a:txBody>
                    <a:bodyPr/>
                    <a:lstStyle/>
                    <a:p>
                      <a:r>
                        <a:rPr lang="en-US" sz="1400"/>
                        <a:t>B</a:t>
                      </a:r>
                    </a:p>
                  </a:txBody>
                  <a:tcPr/>
                </a:tc>
                <a:tc>
                  <a:txBody>
                    <a:bodyPr/>
                    <a:lstStyle/>
                    <a:p>
                      <a:r>
                        <a:rPr lang="en-US" sz="1400"/>
                        <a:t>C</a:t>
                      </a:r>
                    </a:p>
                  </a:txBody>
                  <a:tcPr/>
                </a:tc>
                <a:tc>
                  <a:txBody>
                    <a:bodyPr/>
                    <a:lstStyle/>
                    <a:p>
                      <a:r>
                        <a:rPr lang="en-US" sz="1400"/>
                        <a:t>D</a:t>
                      </a:r>
                    </a:p>
                  </a:txBody>
                  <a:tcPr/>
                </a:tc>
                <a:tc>
                  <a:txBody>
                    <a:bodyPr/>
                    <a:lstStyle/>
                    <a:p>
                      <a:r>
                        <a:rPr lang="en-US" sz="1400"/>
                        <a:t>T</a:t>
                      </a:r>
                    </a:p>
                  </a:txBody>
                  <a:tcPr/>
                </a:tc>
                <a:tc>
                  <a:txBody>
                    <a:bodyPr/>
                    <a:lstStyle/>
                    <a:p>
                      <a:r>
                        <a:rPr lang="en-US" sz="1400"/>
                        <a:t>Chọn</a:t>
                      </a:r>
                    </a:p>
                  </a:txBody>
                  <a:tcPr/>
                </a:tc>
                <a:extLst>
                  <a:ext uri="{0D108BD9-81ED-4DB2-BD59-A6C34878D82A}">
                    <a16:rowId xmlns:a16="http://schemas.microsoft.com/office/drawing/2014/main" val="2539177155"/>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116883259"/>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733379316"/>
                  </a:ext>
                </a:extLst>
              </a:tr>
            </a:tbl>
          </a:graphicData>
        </a:graphic>
      </p:graphicFrame>
      <p:sp>
        <p:nvSpPr>
          <p:cNvPr id="8" name="Oval 7">
            <a:extLst>
              <a:ext uri="{FF2B5EF4-FFF2-40B4-BE49-F238E27FC236}">
                <a16:creationId xmlns:a16="http://schemas.microsoft.com/office/drawing/2014/main" id="{A9BDD6B6-2DE2-458B-972C-EF91FA7468C1}"/>
              </a:ext>
            </a:extLst>
          </p:cNvPr>
          <p:cNvSpPr/>
          <p:nvPr/>
        </p:nvSpPr>
        <p:spPr>
          <a:xfrm>
            <a:off x="2515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t>
            </a:r>
          </a:p>
        </p:txBody>
      </p:sp>
      <p:sp>
        <p:nvSpPr>
          <p:cNvPr id="32" name="Oval 31">
            <a:extLst>
              <a:ext uri="{FF2B5EF4-FFF2-40B4-BE49-F238E27FC236}">
                <a16:creationId xmlns:a16="http://schemas.microsoft.com/office/drawing/2014/main" id="{4DEC97E9-2AB0-40D4-A59D-B8F748800097}"/>
              </a:ext>
            </a:extLst>
          </p:cNvPr>
          <p:cNvSpPr/>
          <p:nvPr/>
        </p:nvSpPr>
        <p:spPr>
          <a:xfrm>
            <a:off x="827196"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a:t>
            </a:r>
          </a:p>
        </p:txBody>
      </p:sp>
      <p:sp>
        <p:nvSpPr>
          <p:cNvPr id="33" name="Oval 32">
            <a:extLst>
              <a:ext uri="{FF2B5EF4-FFF2-40B4-BE49-F238E27FC236}">
                <a16:creationId xmlns:a16="http://schemas.microsoft.com/office/drawing/2014/main" id="{73E7BA50-29A3-4F78-AB06-BD8FFBE527DB}"/>
              </a:ext>
            </a:extLst>
          </p:cNvPr>
          <p:cNvSpPr/>
          <p:nvPr/>
        </p:nvSpPr>
        <p:spPr>
          <a:xfrm>
            <a:off x="1547664"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a:t>
            </a:r>
          </a:p>
        </p:txBody>
      </p:sp>
      <p:sp>
        <p:nvSpPr>
          <p:cNvPr id="34" name="Oval 33">
            <a:extLst>
              <a:ext uri="{FF2B5EF4-FFF2-40B4-BE49-F238E27FC236}">
                <a16:creationId xmlns:a16="http://schemas.microsoft.com/office/drawing/2014/main" id="{DDF9B6C0-DB7A-4A21-9A17-F14150D3572C}"/>
              </a:ext>
            </a:extLst>
          </p:cNvPr>
          <p:cNvSpPr/>
          <p:nvPr/>
        </p:nvSpPr>
        <p:spPr>
          <a:xfrm>
            <a:off x="20517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a:t>
            </a:r>
          </a:p>
        </p:txBody>
      </p:sp>
      <p:sp>
        <p:nvSpPr>
          <p:cNvPr id="35" name="Oval 34">
            <a:extLst>
              <a:ext uri="{FF2B5EF4-FFF2-40B4-BE49-F238E27FC236}">
                <a16:creationId xmlns:a16="http://schemas.microsoft.com/office/drawing/2014/main" id="{0E6466FA-9590-490A-A862-E5F2ED3271F1}"/>
              </a:ext>
            </a:extLst>
          </p:cNvPr>
          <p:cNvSpPr/>
          <p:nvPr/>
        </p:nvSpPr>
        <p:spPr>
          <a:xfrm>
            <a:off x="827196"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
            </a:r>
          </a:p>
        </p:txBody>
      </p:sp>
      <p:sp>
        <p:nvSpPr>
          <p:cNvPr id="36" name="Oval 35">
            <a:extLst>
              <a:ext uri="{FF2B5EF4-FFF2-40B4-BE49-F238E27FC236}">
                <a16:creationId xmlns:a16="http://schemas.microsoft.com/office/drawing/2014/main" id="{812AE644-3231-4932-9C99-AC4857CF4A1D}"/>
              </a:ext>
            </a:extLst>
          </p:cNvPr>
          <p:cNvSpPr/>
          <p:nvPr/>
        </p:nvSpPr>
        <p:spPr>
          <a:xfrm>
            <a:off x="1547664"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a:t>
            </a:r>
          </a:p>
        </p:txBody>
      </p:sp>
      <p:cxnSp>
        <p:nvCxnSpPr>
          <p:cNvPr id="10" name="Straight Connector 9">
            <a:extLst>
              <a:ext uri="{FF2B5EF4-FFF2-40B4-BE49-F238E27FC236}">
                <a16:creationId xmlns:a16="http://schemas.microsoft.com/office/drawing/2014/main" id="{DA0F11AA-5136-41D5-BD9A-6736019425E1}"/>
              </a:ext>
            </a:extLst>
          </p:cNvPr>
          <p:cNvCxnSpPr>
            <a:cxnSpLocks/>
            <a:stCxn id="8" idx="6"/>
            <a:endCxn id="32" idx="3"/>
          </p:cNvCxnSpPr>
          <p:nvPr/>
        </p:nvCxnSpPr>
        <p:spPr>
          <a:xfrm flipV="1">
            <a:off x="395536" y="2702295"/>
            <a:ext cx="452751" cy="37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28858D-D5B7-4FBF-B7B8-A7FA3968FB81}"/>
              </a:ext>
            </a:extLst>
          </p:cNvPr>
          <p:cNvCxnSpPr>
            <a:stCxn id="32" idx="6"/>
            <a:endCxn id="33" idx="2"/>
          </p:cNvCxnSpPr>
          <p:nvPr/>
        </p:nvCxnSpPr>
        <p:spPr>
          <a:xfrm>
            <a:off x="971212" y="2651378"/>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710F0-9818-42E1-B9B8-320ADF626C0A}"/>
              </a:ext>
            </a:extLst>
          </p:cNvPr>
          <p:cNvCxnSpPr>
            <a:stCxn id="33" idx="5"/>
            <a:endCxn id="34" idx="1"/>
          </p:cNvCxnSpPr>
          <p:nvPr/>
        </p:nvCxnSpPr>
        <p:spPr>
          <a:xfrm>
            <a:off x="1670589" y="2702295"/>
            <a:ext cx="402222" cy="32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F31F5D-1579-48A0-BCDD-16D491B8394E}"/>
              </a:ext>
            </a:extLst>
          </p:cNvPr>
          <p:cNvCxnSpPr>
            <a:stCxn id="34" idx="4"/>
            <a:endCxn id="36" idx="7"/>
          </p:cNvCxnSpPr>
          <p:nvPr/>
        </p:nvCxnSpPr>
        <p:spPr>
          <a:xfrm flipH="1">
            <a:off x="1670589" y="3147814"/>
            <a:ext cx="453139" cy="30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495CDA-7835-4D11-B1F7-541A02E0806E}"/>
              </a:ext>
            </a:extLst>
          </p:cNvPr>
          <p:cNvCxnSpPr>
            <a:stCxn id="8" idx="4"/>
            <a:endCxn id="35" idx="2"/>
          </p:cNvCxnSpPr>
          <p:nvPr/>
        </p:nvCxnSpPr>
        <p:spPr>
          <a:xfrm>
            <a:off x="323528" y="3147814"/>
            <a:ext cx="50366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EB1E45-FC75-459F-A708-40598A884F04}"/>
              </a:ext>
            </a:extLst>
          </p:cNvPr>
          <p:cNvCxnSpPr>
            <a:stCxn id="35" idx="6"/>
            <a:endCxn id="36" idx="2"/>
          </p:cNvCxnSpPr>
          <p:nvPr/>
        </p:nvCxnSpPr>
        <p:spPr>
          <a:xfrm>
            <a:off x="971212" y="3507854"/>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BD171B-E724-41B4-B4C6-B5EE015FA5D7}"/>
              </a:ext>
            </a:extLst>
          </p:cNvPr>
          <p:cNvCxnSpPr>
            <a:stCxn id="32" idx="4"/>
            <a:endCxn id="36" idx="1"/>
          </p:cNvCxnSpPr>
          <p:nvPr/>
        </p:nvCxnSpPr>
        <p:spPr>
          <a:xfrm>
            <a:off x="899204"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1A170D-9A7C-4C25-8B79-CCD133302554}"/>
              </a:ext>
            </a:extLst>
          </p:cNvPr>
          <p:cNvCxnSpPr>
            <a:stCxn id="33" idx="4"/>
            <a:endCxn id="35" idx="7"/>
          </p:cNvCxnSpPr>
          <p:nvPr/>
        </p:nvCxnSpPr>
        <p:spPr>
          <a:xfrm flipH="1">
            <a:off x="950121"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47FD55-3C1E-4FA1-9B62-E4F69EF09CE5}"/>
              </a:ext>
            </a:extLst>
          </p:cNvPr>
          <p:cNvSpPr txBox="1"/>
          <p:nvPr/>
        </p:nvSpPr>
        <p:spPr>
          <a:xfrm>
            <a:off x="444557" y="2671499"/>
            <a:ext cx="261610" cy="261610"/>
          </a:xfrm>
          <a:prstGeom prst="rect">
            <a:avLst/>
          </a:prstGeom>
          <a:noFill/>
        </p:spPr>
        <p:txBody>
          <a:bodyPr wrap="none" rtlCol="0">
            <a:spAutoFit/>
          </a:bodyPr>
          <a:lstStyle/>
          <a:p>
            <a:r>
              <a:rPr lang="en-US" sz="1100"/>
              <a:t>7</a:t>
            </a:r>
          </a:p>
        </p:txBody>
      </p:sp>
      <p:sp>
        <p:nvSpPr>
          <p:cNvPr id="59" name="TextBox 58">
            <a:extLst>
              <a:ext uri="{FF2B5EF4-FFF2-40B4-BE49-F238E27FC236}">
                <a16:creationId xmlns:a16="http://schemas.microsoft.com/office/drawing/2014/main" id="{D1EB81FA-6253-4CAB-B430-AB491E8A3CC5}"/>
              </a:ext>
            </a:extLst>
          </p:cNvPr>
          <p:cNvSpPr txBox="1"/>
          <p:nvPr/>
        </p:nvSpPr>
        <p:spPr>
          <a:xfrm>
            <a:off x="1129057" y="2409889"/>
            <a:ext cx="261610" cy="261610"/>
          </a:xfrm>
          <a:prstGeom prst="rect">
            <a:avLst/>
          </a:prstGeom>
          <a:noFill/>
        </p:spPr>
        <p:txBody>
          <a:bodyPr wrap="none" rtlCol="0">
            <a:spAutoFit/>
          </a:bodyPr>
          <a:lstStyle/>
          <a:p>
            <a:r>
              <a:rPr lang="en-US" sz="1100"/>
              <a:t>4</a:t>
            </a:r>
          </a:p>
        </p:txBody>
      </p:sp>
      <p:sp>
        <p:nvSpPr>
          <p:cNvPr id="60" name="TextBox 59">
            <a:extLst>
              <a:ext uri="{FF2B5EF4-FFF2-40B4-BE49-F238E27FC236}">
                <a16:creationId xmlns:a16="http://schemas.microsoft.com/office/drawing/2014/main" id="{B44DD5D1-C6B9-4546-B34B-1D092CC3B4FE}"/>
              </a:ext>
            </a:extLst>
          </p:cNvPr>
          <p:cNvSpPr txBox="1"/>
          <p:nvPr/>
        </p:nvSpPr>
        <p:spPr>
          <a:xfrm>
            <a:off x="1862118" y="2685419"/>
            <a:ext cx="261610" cy="261610"/>
          </a:xfrm>
          <a:prstGeom prst="rect">
            <a:avLst/>
          </a:prstGeom>
          <a:noFill/>
        </p:spPr>
        <p:txBody>
          <a:bodyPr wrap="none" rtlCol="0">
            <a:spAutoFit/>
          </a:bodyPr>
          <a:lstStyle/>
          <a:p>
            <a:r>
              <a:rPr lang="en-US" sz="1100"/>
              <a:t>2</a:t>
            </a:r>
          </a:p>
        </p:txBody>
      </p:sp>
      <p:sp>
        <p:nvSpPr>
          <p:cNvPr id="61" name="TextBox 60">
            <a:extLst>
              <a:ext uri="{FF2B5EF4-FFF2-40B4-BE49-F238E27FC236}">
                <a16:creationId xmlns:a16="http://schemas.microsoft.com/office/drawing/2014/main" id="{E40C5679-6982-4BF7-870F-0532E700288B}"/>
              </a:ext>
            </a:extLst>
          </p:cNvPr>
          <p:cNvSpPr txBox="1"/>
          <p:nvPr/>
        </p:nvSpPr>
        <p:spPr>
          <a:xfrm>
            <a:off x="404715" y="3315048"/>
            <a:ext cx="261610" cy="261610"/>
          </a:xfrm>
          <a:prstGeom prst="rect">
            <a:avLst/>
          </a:prstGeom>
          <a:noFill/>
        </p:spPr>
        <p:txBody>
          <a:bodyPr wrap="none" rtlCol="0">
            <a:spAutoFit/>
          </a:bodyPr>
          <a:lstStyle/>
          <a:p>
            <a:r>
              <a:rPr lang="en-US" sz="1100"/>
              <a:t>4</a:t>
            </a:r>
          </a:p>
        </p:txBody>
      </p:sp>
      <p:sp>
        <p:nvSpPr>
          <p:cNvPr id="62" name="TextBox 61">
            <a:extLst>
              <a:ext uri="{FF2B5EF4-FFF2-40B4-BE49-F238E27FC236}">
                <a16:creationId xmlns:a16="http://schemas.microsoft.com/office/drawing/2014/main" id="{796729C1-BEE3-4AFC-A824-E28DF405134B}"/>
              </a:ext>
            </a:extLst>
          </p:cNvPr>
          <p:cNvSpPr txBox="1"/>
          <p:nvPr/>
        </p:nvSpPr>
        <p:spPr>
          <a:xfrm>
            <a:off x="1115228" y="3507854"/>
            <a:ext cx="261610" cy="261610"/>
          </a:xfrm>
          <a:prstGeom prst="rect">
            <a:avLst/>
          </a:prstGeom>
          <a:noFill/>
        </p:spPr>
        <p:txBody>
          <a:bodyPr wrap="none" rtlCol="0">
            <a:spAutoFit/>
          </a:bodyPr>
          <a:lstStyle/>
          <a:p>
            <a:r>
              <a:rPr lang="en-US" sz="1100"/>
              <a:t>8</a:t>
            </a:r>
          </a:p>
        </p:txBody>
      </p:sp>
      <p:sp>
        <p:nvSpPr>
          <p:cNvPr id="63" name="TextBox 62">
            <a:extLst>
              <a:ext uri="{FF2B5EF4-FFF2-40B4-BE49-F238E27FC236}">
                <a16:creationId xmlns:a16="http://schemas.microsoft.com/office/drawing/2014/main" id="{2F8F6956-390F-4BDF-9ED1-0FA7F0D2F092}"/>
              </a:ext>
            </a:extLst>
          </p:cNvPr>
          <p:cNvSpPr txBox="1"/>
          <p:nvPr/>
        </p:nvSpPr>
        <p:spPr>
          <a:xfrm>
            <a:off x="1863606" y="3246244"/>
            <a:ext cx="261610" cy="261610"/>
          </a:xfrm>
          <a:prstGeom prst="rect">
            <a:avLst/>
          </a:prstGeom>
          <a:noFill/>
        </p:spPr>
        <p:txBody>
          <a:bodyPr wrap="none" rtlCol="0">
            <a:spAutoFit/>
          </a:bodyPr>
          <a:lstStyle/>
          <a:p>
            <a:r>
              <a:rPr lang="en-US" sz="1100"/>
              <a:t>2</a:t>
            </a:r>
          </a:p>
        </p:txBody>
      </p:sp>
      <p:sp>
        <p:nvSpPr>
          <p:cNvPr id="64" name="TextBox 63">
            <a:extLst>
              <a:ext uri="{FF2B5EF4-FFF2-40B4-BE49-F238E27FC236}">
                <a16:creationId xmlns:a16="http://schemas.microsoft.com/office/drawing/2014/main" id="{757EA801-FE53-4924-B2DD-4A638A985378}"/>
              </a:ext>
            </a:extLst>
          </p:cNvPr>
          <p:cNvSpPr txBox="1"/>
          <p:nvPr/>
        </p:nvSpPr>
        <p:spPr>
          <a:xfrm>
            <a:off x="889408" y="3115439"/>
            <a:ext cx="261610" cy="261610"/>
          </a:xfrm>
          <a:prstGeom prst="rect">
            <a:avLst/>
          </a:prstGeom>
          <a:noFill/>
        </p:spPr>
        <p:txBody>
          <a:bodyPr wrap="none" rtlCol="0">
            <a:spAutoFit/>
          </a:bodyPr>
          <a:lstStyle/>
          <a:p>
            <a:r>
              <a:rPr lang="en-US" sz="1100"/>
              <a:t>6</a:t>
            </a:r>
          </a:p>
        </p:txBody>
      </p:sp>
      <p:sp>
        <p:nvSpPr>
          <p:cNvPr id="65" name="TextBox 64">
            <a:extLst>
              <a:ext uri="{FF2B5EF4-FFF2-40B4-BE49-F238E27FC236}">
                <a16:creationId xmlns:a16="http://schemas.microsoft.com/office/drawing/2014/main" id="{21E3D09E-EBE9-428F-9C3B-54F753188D48}"/>
              </a:ext>
            </a:extLst>
          </p:cNvPr>
          <p:cNvSpPr txBox="1"/>
          <p:nvPr/>
        </p:nvSpPr>
        <p:spPr>
          <a:xfrm>
            <a:off x="1382113" y="3122349"/>
            <a:ext cx="261610" cy="261610"/>
          </a:xfrm>
          <a:prstGeom prst="rect">
            <a:avLst/>
          </a:prstGeom>
          <a:noFill/>
        </p:spPr>
        <p:txBody>
          <a:bodyPr wrap="none" rtlCol="0">
            <a:spAutoFit/>
          </a:bodyPr>
          <a:lstStyle/>
          <a:p>
            <a:r>
              <a:rPr lang="en-US" sz="1100"/>
              <a:t>3</a:t>
            </a:r>
          </a:p>
        </p:txBody>
      </p:sp>
      <p:sp>
        <p:nvSpPr>
          <p:cNvPr id="30" name="TextBox 29">
            <a:extLst>
              <a:ext uri="{FF2B5EF4-FFF2-40B4-BE49-F238E27FC236}">
                <a16:creationId xmlns:a16="http://schemas.microsoft.com/office/drawing/2014/main" id="{35AAACDE-A695-4560-B0CA-DC0927592589}"/>
              </a:ext>
            </a:extLst>
          </p:cNvPr>
          <p:cNvSpPr txBox="1"/>
          <p:nvPr/>
        </p:nvSpPr>
        <p:spPr>
          <a:xfrm>
            <a:off x="2977061" y="2232917"/>
            <a:ext cx="747320" cy="307777"/>
          </a:xfrm>
          <a:prstGeom prst="rect">
            <a:avLst/>
          </a:prstGeom>
          <a:noFill/>
        </p:spPr>
        <p:txBody>
          <a:bodyPr wrap="none" rtlCol="0">
            <a:spAutoFit/>
          </a:bodyPr>
          <a:lstStyle/>
          <a:p>
            <a:r>
              <a:rPr lang="en-US" sz="1400"/>
              <a:t>Bước 0</a:t>
            </a:r>
          </a:p>
        </p:txBody>
      </p:sp>
      <p:sp>
        <p:nvSpPr>
          <p:cNvPr id="66" name="TextBox 65">
            <a:extLst>
              <a:ext uri="{FF2B5EF4-FFF2-40B4-BE49-F238E27FC236}">
                <a16:creationId xmlns:a16="http://schemas.microsoft.com/office/drawing/2014/main" id="{B6251822-D66D-4825-83DB-AC3ECBA2BACB}"/>
              </a:ext>
            </a:extLst>
          </p:cNvPr>
          <p:cNvSpPr txBox="1"/>
          <p:nvPr/>
        </p:nvSpPr>
        <p:spPr>
          <a:xfrm>
            <a:off x="3756668" y="2232916"/>
            <a:ext cx="593432" cy="307777"/>
          </a:xfrm>
          <a:prstGeom prst="rect">
            <a:avLst/>
          </a:prstGeom>
          <a:noFill/>
        </p:spPr>
        <p:txBody>
          <a:bodyPr wrap="none" rtlCol="0">
            <a:spAutoFit/>
          </a:bodyPr>
          <a:lstStyle/>
          <a:p>
            <a:r>
              <a:rPr lang="en-US" sz="1400"/>
              <a:t>[S, 0]</a:t>
            </a:r>
          </a:p>
        </p:txBody>
      </p:sp>
      <p:sp>
        <p:nvSpPr>
          <p:cNvPr id="68" name="TextBox 67">
            <a:extLst>
              <a:ext uri="{FF2B5EF4-FFF2-40B4-BE49-F238E27FC236}">
                <a16:creationId xmlns:a16="http://schemas.microsoft.com/office/drawing/2014/main" id="{008E1006-B5CB-4667-8BD1-DDF2533D1D10}"/>
              </a:ext>
            </a:extLst>
          </p:cNvPr>
          <p:cNvSpPr txBox="1"/>
          <p:nvPr/>
        </p:nvSpPr>
        <p:spPr>
          <a:xfrm>
            <a:off x="4546067" y="2232916"/>
            <a:ext cx="593432" cy="307777"/>
          </a:xfrm>
          <a:prstGeom prst="rect">
            <a:avLst/>
          </a:prstGeom>
          <a:noFill/>
        </p:spPr>
        <p:txBody>
          <a:bodyPr wrap="none" rtlCol="0">
            <a:spAutoFit/>
          </a:bodyPr>
          <a:lstStyle/>
          <a:p>
            <a:r>
              <a:rPr lang="en-US" sz="1400"/>
              <a:t>[S, 7]</a:t>
            </a:r>
          </a:p>
        </p:txBody>
      </p:sp>
      <p:sp>
        <p:nvSpPr>
          <p:cNvPr id="69" name="TextBox 68">
            <a:extLst>
              <a:ext uri="{FF2B5EF4-FFF2-40B4-BE49-F238E27FC236}">
                <a16:creationId xmlns:a16="http://schemas.microsoft.com/office/drawing/2014/main" id="{E65EE9E9-DA5D-401E-9EF5-FC666BF8E761}"/>
              </a:ext>
            </a:extLst>
          </p:cNvPr>
          <p:cNvSpPr txBox="1"/>
          <p:nvPr/>
        </p:nvSpPr>
        <p:spPr>
          <a:xfrm>
            <a:off x="5310775" y="2232915"/>
            <a:ext cx="570990" cy="307777"/>
          </a:xfrm>
          <a:prstGeom prst="rect">
            <a:avLst/>
          </a:prstGeom>
          <a:noFill/>
        </p:spPr>
        <p:txBody>
          <a:bodyPr wrap="none" rtlCol="0">
            <a:spAutoFit/>
          </a:bodyPr>
          <a:lstStyle/>
          <a:p>
            <a:r>
              <a:rPr lang="en-US" sz="1400"/>
              <a:t>[S, *]</a:t>
            </a:r>
          </a:p>
        </p:txBody>
      </p:sp>
      <p:sp>
        <p:nvSpPr>
          <p:cNvPr id="70" name="TextBox 69">
            <a:extLst>
              <a:ext uri="{FF2B5EF4-FFF2-40B4-BE49-F238E27FC236}">
                <a16:creationId xmlns:a16="http://schemas.microsoft.com/office/drawing/2014/main" id="{1FA5380F-AF58-416C-B860-5EDBCC77561F}"/>
              </a:ext>
            </a:extLst>
          </p:cNvPr>
          <p:cNvSpPr txBox="1"/>
          <p:nvPr/>
        </p:nvSpPr>
        <p:spPr>
          <a:xfrm>
            <a:off x="6018820" y="2232915"/>
            <a:ext cx="570990" cy="307777"/>
          </a:xfrm>
          <a:prstGeom prst="rect">
            <a:avLst/>
          </a:prstGeom>
          <a:noFill/>
        </p:spPr>
        <p:txBody>
          <a:bodyPr wrap="none" rtlCol="0">
            <a:spAutoFit/>
          </a:bodyPr>
          <a:lstStyle/>
          <a:p>
            <a:r>
              <a:rPr lang="en-US" sz="1400"/>
              <a:t>[S, *]</a:t>
            </a:r>
          </a:p>
        </p:txBody>
      </p:sp>
      <p:sp>
        <p:nvSpPr>
          <p:cNvPr id="71" name="TextBox 70">
            <a:extLst>
              <a:ext uri="{FF2B5EF4-FFF2-40B4-BE49-F238E27FC236}">
                <a16:creationId xmlns:a16="http://schemas.microsoft.com/office/drawing/2014/main" id="{3E5000FF-602A-4540-B99A-AC5D83B41947}"/>
              </a:ext>
            </a:extLst>
          </p:cNvPr>
          <p:cNvSpPr txBox="1"/>
          <p:nvPr/>
        </p:nvSpPr>
        <p:spPr>
          <a:xfrm>
            <a:off x="6811250" y="2232914"/>
            <a:ext cx="593432" cy="307777"/>
          </a:xfrm>
          <a:prstGeom prst="rect">
            <a:avLst/>
          </a:prstGeom>
          <a:noFill/>
        </p:spPr>
        <p:txBody>
          <a:bodyPr wrap="none" rtlCol="0">
            <a:spAutoFit/>
          </a:bodyPr>
          <a:lstStyle/>
          <a:p>
            <a:r>
              <a:rPr lang="en-US" sz="1400">
                <a:solidFill>
                  <a:srgbClr val="FF0000"/>
                </a:solidFill>
              </a:rPr>
              <a:t>[S, 4]</a:t>
            </a:r>
          </a:p>
        </p:txBody>
      </p:sp>
      <p:sp>
        <p:nvSpPr>
          <p:cNvPr id="72" name="TextBox 71">
            <a:extLst>
              <a:ext uri="{FF2B5EF4-FFF2-40B4-BE49-F238E27FC236}">
                <a16:creationId xmlns:a16="http://schemas.microsoft.com/office/drawing/2014/main" id="{6F6BC56D-4A7C-405D-B250-326247DC4264}"/>
              </a:ext>
            </a:extLst>
          </p:cNvPr>
          <p:cNvSpPr txBox="1"/>
          <p:nvPr/>
        </p:nvSpPr>
        <p:spPr>
          <a:xfrm>
            <a:off x="7560813" y="2235293"/>
            <a:ext cx="570990" cy="307777"/>
          </a:xfrm>
          <a:prstGeom prst="rect">
            <a:avLst/>
          </a:prstGeom>
          <a:noFill/>
        </p:spPr>
        <p:txBody>
          <a:bodyPr wrap="none" rtlCol="0">
            <a:spAutoFit/>
          </a:bodyPr>
          <a:lstStyle/>
          <a:p>
            <a:r>
              <a:rPr lang="en-US" sz="1400"/>
              <a:t>[S, *]</a:t>
            </a:r>
          </a:p>
        </p:txBody>
      </p:sp>
      <p:sp>
        <p:nvSpPr>
          <p:cNvPr id="73" name="TextBox 72">
            <a:extLst>
              <a:ext uri="{FF2B5EF4-FFF2-40B4-BE49-F238E27FC236}">
                <a16:creationId xmlns:a16="http://schemas.microsoft.com/office/drawing/2014/main" id="{291EDEFC-FBB8-42A6-AF77-39B28BC22D59}"/>
              </a:ext>
            </a:extLst>
          </p:cNvPr>
          <p:cNvSpPr txBox="1"/>
          <p:nvPr/>
        </p:nvSpPr>
        <p:spPr>
          <a:xfrm>
            <a:off x="8312889" y="2232914"/>
            <a:ext cx="312906" cy="307777"/>
          </a:xfrm>
          <a:prstGeom prst="rect">
            <a:avLst/>
          </a:prstGeom>
          <a:noFill/>
        </p:spPr>
        <p:txBody>
          <a:bodyPr wrap="none" rtlCol="0">
            <a:spAutoFit/>
          </a:bodyPr>
          <a:lstStyle/>
          <a:p>
            <a:r>
              <a:rPr lang="en-US" sz="1400"/>
              <a:t>D</a:t>
            </a:r>
          </a:p>
        </p:txBody>
      </p:sp>
      <p:sp>
        <p:nvSpPr>
          <p:cNvPr id="37" name="TextBox 36">
            <a:extLst>
              <a:ext uri="{FF2B5EF4-FFF2-40B4-BE49-F238E27FC236}">
                <a16:creationId xmlns:a16="http://schemas.microsoft.com/office/drawing/2014/main" id="{3B4191D3-278D-45C2-8163-5092AF35DFBA}"/>
              </a:ext>
            </a:extLst>
          </p:cNvPr>
          <p:cNvSpPr txBox="1"/>
          <p:nvPr/>
        </p:nvSpPr>
        <p:spPr>
          <a:xfrm>
            <a:off x="2973565" y="2624012"/>
            <a:ext cx="747320" cy="307777"/>
          </a:xfrm>
          <a:prstGeom prst="rect">
            <a:avLst/>
          </a:prstGeom>
          <a:noFill/>
        </p:spPr>
        <p:txBody>
          <a:bodyPr wrap="none" rtlCol="0">
            <a:spAutoFit/>
          </a:bodyPr>
          <a:lstStyle/>
          <a:p>
            <a:r>
              <a:rPr lang="en-US" sz="1400"/>
              <a:t>Bước 1</a:t>
            </a:r>
          </a:p>
        </p:txBody>
      </p:sp>
      <p:sp>
        <p:nvSpPr>
          <p:cNvPr id="38" name="TextBox 37">
            <a:extLst>
              <a:ext uri="{FF2B5EF4-FFF2-40B4-BE49-F238E27FC236}">
                <a16:creationId xmlns:a16="http://schemas.microsoft.com/office/drawing/2014/main" id="{F077D8BA-4D38-4E53-9ADE-5266AE90ADAF}"/>
              </a:ext>
            </a:extLst>
          </p:cNvPr>
          <p:cNvSpPr txBox="1"/>
          <p:nvPr/>
        </p:nvSpPr>
        <p:spPr>
          <a:xfrm>
            <a:off x="3936261" y="2602808"/>
            <a:ext cx="258404" cy="307777"/>
          </a:xfrm>
          <a:prstGeom prst="rect">
            <a:avLst/>
          </a:prstGeom>
          <a:noFill/>
        </p:spPr>
        <p:txBody>
          <a:bodyPr wrap="none" rtlCol="0">
            <a:spAutoFit/>
          </a:bodyPr>
          <a:lstStyle/>
          <a:p>
            <a:r>
              <a:rPr lang="en-US" sz="1400"/>
              <a:t>-</a:t>
            </a:r>
          </a:p>
        </p:txBody>
      </p:sp>
      <p:sp>
        <p:nvSpPr>
          <p:cNvPr id="39" name="TextBox 38">
            <a:extLst>
              <a:ext uri="{FF2B5EF4-FFF2-40B4-BE49-F238E27FC236}">
                <a16:creationId xmlns:a16="http://schemas.microsoft.com/office/drawing/2014/main" id="{444FD919-9F5A-4859-A26B-9E09E017ABAD}"/>
              </a:ext>
            </a:extLst>
          </p:cNvPr>
          <p:cNvSpPr txBox="1"/>
          <p:nvPr/>
        </p:nvSpPr>
        <p:spPr>
          <a:xfrm>
            <a:off x="4546067" y="2619124"/>
            <a:ext cx="593432" cy="307777"/>
          </a:xfrm>
          <a:prstGeom prst="rect">
            <a:avLst/>
          </a:prstGeom>
          <a:noFill/>
        </p:spPr>
        <p:txBody>
          <a:bodyPr wrap="none" rtlCol="0">
            <a:spAutoFit/>
          </a:bodyPr>
          <a:lstStyle/>
          <a:p>
            <a:r>
              <a:rPr lang="en-US" sz="1400"/>
              <a:t>[S, 7]</a:t>
            </a:r>
          </a:p>
        </p:txBody>
      </p:sp>
      <p:sp>
        <p:nvSpPr>
          <p:cNvPr id="40" name="TextBox 39">
            <a:extLst>
              <a:ext uri="{FF2B5EF4-FFF2-40B4-BE49-F238E27FC236}">
                <a16:creationId xmlns:a16="http://schemas.microsoft.com/office/drawing/2014/main" id="{8BF53954-4C9B-4724-9BC8-14BB763A860E}"/>
              </a:ext>
            </a:extLst>
          </p:cNvPr>
          <p:cNvSpPr txBox="1"/>
          <p:nvPr/>
        </p:nvSpPr>
        <p:spPr>
          <a:xfrm>
            <a:off x="5318042" y="2619123"/>
            <a:ext cx="711092" cy="307777"/>
          </a:xfrm>
          <a:prstGeom prst="rect">
            <a:avLst/>
          </a:prstGeom>
          <a:noFill/>
        </p:spPr>
        <p:txBody>
          <a:bodyPr wrap="none" rtlCol="0">
            <a:spAutoFit/>
          </a:bodyPr>
          <a:lstStyle/>
          <a:p>
            <a:r>
              <a:rPr lang="en-US" sz="1400"/>
              <a:t>[D, 10]</a:t>
            </a:r>
          </a:p>
        </p:txBody>
      </p:sp>
      <p:sp>
        <p:nvSpPr>
          <p:cNvPr id="41" name="TextBox 40">
            <a:extLst>
              <a:ext uri="{FF2B5EF4-FFF2-40B4-BE49-F238E27FC236}">
                <a16:creationId xmlns:a16="http://schemas.microsoft.com/office/drawing/2014/main" id="{A8B13335-07B2-4EAC-8404-0594CABB5673}"/>
              </a:ext>
            </a:extLst>
          </p:cNvPr>
          <p:cNvSpPr txBox="1"/>
          <p:nvPr/>
        </p:nvSpPr>
        <p:spPr>
          <a:xfrm>
            <a:off x="6012160" y="2619122"/>
            <a:ext cx="711092" cy="307777"/>
          </a:xfrm>
          <a:prstGeom prst="rect">
            <a:avLst/>
          </a:prstGeom>
          <a:noFill/>
        </p:spPr>
        <p:txBody>
          <a:bodyPr wrap="none" rtlCol="0">
            <a:spAutoFit/>
          </a:bodyPr>
          <a:lstStyle/>
          <a:p>
            <a:r>
              <a:rPr lang="en-US" sz="1400"/>
              <a:t>[D, 12]</a:t>
            </a:r>
          </a:p>
        </p:txBody>
      </p:sp>
      <p:sp>
        <p:nvSpPr>
          <p:cNvPr id="42" name="TextBox 41">
            <a:extLst>
              <a:ext uri="{FF2B5EF4-FFF2-40B4-BE49-F238E27FC236}">
                <a16:creationId xmlns:a16="http://schemas.microsoft.com/office/drawing/2014/main" id="{F0934889-44B2-4C87-9413-08218DC81486}"/>
              </a:ext>
            </a:extLst>
          </p:cNvPr>
          <p:cNvSpPr txBox="1"/>
          <p:nvPr/>
        </p:nvSpPr>
        <p:spPr>
          <a:xfrm>
            <a:off x="6978764" y="2613343"/>
            <a:ext cx="258404" cy="307777"/>
          </a:xfrm>
          <a:prstGeom prst="rect">
            <a:avLst/>
          </a:prstGeom>
          <a:noFill/>
        </p:spPr>
        <p:txBody>
          <a:bodyPr wrap="none" rtlCol="0">
            <a:spAutoFit/>
          </a:bodyPr>
          <a:lstStyle/>
          <a:p>
            <a:r>
              <a:rPr lang="en-US" sz="1400"/>
              <a:t>-</a:t>
            </a:r>
          </a:p>
        </p:txBody>
      </p:sp>
      <p:sp>
        <p:nvSpPr>
          <p:cNvPr id="43" name="TextBox 42">
            <a:extLst>
              <a:ext uri="{FF2B5EF4-FFF2-40B4-BE49-F238E27FC236}">
                <a16:creationId xmlns:a16="http://schemas.microsoft.com/office/drawing/2014/main" id="{86E3AEDF-4540-4C71-A877-70FE128601C5}"/>
              </a:ext>
            </a:extLst>
          </p:cNvPr>
          <p:cNvSpPr txBox="1"/>
          <p:nvPr/>
        </p:nvSpPr>
        <p:spPr>
          <a:xfrm>
            <a:off x="7579356" y="2602808"/>
            <a:ext cx="570990" cy="307777"/>
          </a:xfrm>
          <a:prstGeom prst="rect">
            <a:avLst/>
          </a:prstGeom>
          <a:noFill/>
        </p:spPr>
        <p:txBody>
          <a:bodyPr wrap="none" rtlCol="0">
            <a:spAutoFit/>
          </a:bodyPr>
          <a:lstStyle/>
          <a:p>
            <a:r>
              <a:rPr lang="en-US" sz="1400"/>
              <a:t>[S, *]</a:t>
            </a:r>
          </a:p>
        </p:txBody>
      </p:sp>
      <p:sp>
        <p:nvSpPr>
          <p:cNvPr id="44" name="TextBox 43">
            <a:extLst>
              <a:ext uri="{FF2B5EF4-FFF2-40B4-BE49-F238E27FC236}">
                <a16:creationId xmlns:a16="http://schemas.microsoft.com/office/drawing/2014/main" id="{3BECC511-387E-4E8B-983C-662D74B885E8}"/>
              </a:ext>
            </a:extLst>
          </p:cNvPr>
          <p:cNvSpPr txBox="1"/>
          <p:nvPr/>
        </p:nvSpPr>
        <p:spPr>
          <a:xfrm>
            <a:off x="8312889" y="2594937"/>
            <a:ext cx="303288" cy="307777"/>
          </a:xfrm>
          <a:prstGeom prst="rect">
            <a:avLst/>
          </a:prstGeom>
          <a:noFill/>
        </p:spPr>
        <p:txBody>
          <a:bodyPr wrap="none" rtlCol="0">
            <a:spAutoFit/>
          </a:bodyPr>
          <a:lstStyle/>
          <a:p>
            <a:r>
              <a:rPr lang="en-US" sz="1400"/>
              <a:t>A</a:t>
            </a:r>
          </a:p>
        </p:txBody>
      </p:sp>
    </p:spTree>
    <p:extLst>
      <p:ext uri="{BB962C8B-B14F-4D97-AF65-F5344CB8AC3E}">
        <p14:creationId xmlns:p14="http://schemas.microsoft.com/office/powerpoint/2010/main" val="109840481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anim calcmode="lin" valueType="num">
                                      <p:cBhvr>
                                        <p:cTn id="14" dur="500" fill="hold"/>
                                        <p:tgtEl>
                                          <p:spTgt spid="38"/>
                                        </p:tgtEl>
                                        <p:attrNameLst>
                                          <p:attrName>ppt_x</p:attrName>
                                        </p:attrNameLst>
                                      </p:cBhvr>
                                      <p:tavLst>
                                        <p:tav tm="0">
                                          <p:val>
                                            <p:strVal val="#ppt_x"/>
                                          </p:val>
                                        </p:tav>
                                        <p:tav tm="100000">
                                          <p:val>
                                            <p:strVal val="#ppt_x"/>
                                          </p:val>
                                        </p:tav>
                                      </p:tavLst>
                                    </p:anim>
                                    <p:anim calcmode="lin" valueType="num">
                                      <p:cBhvr>
                                        <p:cTn id="15" dur="5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anim calcmode="lin" valueType="num">
                                      <p:cBhvr>
                                        <p:cTn id="26" dur="500" fill="hold"/>
                                        <p:tgtEl>
                                          <p:spTgt spid="40"/>
                                        </p:tgtEl>
                                        <p:attrNameLst>
                                          <p:attrName>ppt_x</p:attrName>
                                        </p:attrNameLst>
                                      </p:cBhvr>
                                      <p:tavLst>
                                        <p:tav tm="0">
                                          <p:val>
                                            <p:strVal val="#ppt_x"/>
                                          </p:val>
                                        </p:tav>
                                        <p:tav tm="100000">
                                          <p:val>
                                            <p:strVal val="#ppt_x"/>
                                          </p:val>
                                        </p:tav>
                                      </p:tavLst>
                                    </p:anim>
                                    <p:anim calcmode="lin" valueType="num">
                                      <p:cBhvr>
                                        <p:cTn id="27" dur="500" fill="hold"/>
                                        <p:tgtEl>
                                          <p:spTgt spid="4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anim calcmode="lin" valueType="num">
                                      <p:cBhvr>
                                        <p:cTn id="32" dur="500" fill="hold"/>
                                        <p:tgtEl>
                                          <p:spTgt spid="41"/>
                                        </p:tgtEl>
                                        <p:attrNameLst>
                                          <p:attrName>ppt_x</p:attrName>
                                        </p:attrNameLst>
                                      </p:cBhvr>
                                      <p:tavLst>
                                        <p:tav tm="0">
                                          <p:val>
                                            <p:strVal val="#ppt_x"/>
                                          </p:val>
                                        </p:tav>
                                        <p:tav tm="100000">
                                          <p:val>
                                            <p:strVal val="#ppt_x"/>
                                          </p:val>
                                        </p:tav>
                                      </p:tavLst>
                                    </p:anim>
                                    <p:anim calcmode="lin" valueType="num">
                                      <p:cBhvr>
                                        <p:cTn id="33" dur="500" fill="hold"/>
                                        <p:tgtEl>
                                          <p:spTgt spid="4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anim calcmode="lin" valueType="num">
                                      <p:cBhvr>
                                        <p:cTn id="38" dur="500" fill="hold"/>
                                        <p:tgtEl>
                                          <p:spTgt spid="42"/>
                                        </p:tgtEl>
                                        <p:attrNameLst>
                                          <p:attrName>ppt_x</p:attrName>
                                        </p:attrNameLst>
                                      </p:cBhvr>
                                      <p:tavLst>
                                        <p:tav tm="0">
                                          <p:val>
                                            <p:strVal val="#ppt_x"/>
                                          </p:val>
                                        </p:tav>
                                        <p:tav tm="100000">
                                          <p:val>
                                            <p:strVal val="#ppt_x"/>
                                          </p:val>
                                        </p:tav>
                                      </p:tavLst>
                                    </p:anim>
                                    <p:anim calcmode="lin" valueType="num">
                                      <p:cBhvr>
                                        <p:cTn id="39" dur="500" fill="hold"/>
                                        <p:tgtEl>
                                          <p:spTgt spid="4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anim calcmode="lin" valueType="num">
                                      <p:cBhvr>
                                        <p:cTn id="44" dur="500" fill="hold"/>
                                        <p:tgtEl>
                                          <p:spTgt spid="43"/>
                                        </p:tgtEl>
                                        <p:attrNameLst>
                                          <p:attrName>ppt_x</p:attrName>
                                        </p:attrNameLst>
                                      </p:cBhvr>
                                      <p:tavLst>
                                        <p:tav tm="0">
                                          <p:val>
                                            <p:strVal val="#ppt_x"/>
                                          </p:val>
                                        </p:tav>
                                        <p:tav tm="100000">
                                          <p:val>
                                            <p:strVal val="#ppt_x"/>
                                          </p:val>
                                        </p:tav>
                                      </p:tavLst>
                                    </p:anim>
                                    <p:anim calcmode="lin" valueType="num">
                                      <p:cBhvr>
                                        <p:cTn id="45" dur="500" fill="hold"/>
                                        <p:tgtEl>
                                          <p:spTgt spid="4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 presetClass="emph" presetSubtype="2" fill="hold" grpId="1" nodeType="afterEffect">
                                  <p:stCondLst>
                                    <p:cond delay="0"/>
                                  </p:stCondLst>
                                  <p:childTnLst>
                                    <p:animClr clrSpc="rgb" dir="cw">
                                      <p:cBhvr override="childStyle">
                                        <p:cTn id="48" dur="500" fill="hold"/>
                                        <p:tgtEl>
                                          <p:spTgt spid="39"/>
                                        </p:tgtEl>
                                        <p:attrNameLst>
                                          <p:attrName>style.color</p:attrName>
                                        </p:attrNameLst>
                                      </p:cBhvr>
                                      <p:to>
                                        <a:srgbClr val="FF0000"/>
                                      </p:to>
                                    </p:animClr>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anim calcmode="lin" valueType="num">
                                      <p:cBhvr>
                                        <p:cTn id="53" dur="500" fill="hold"/>
                                        <p:tgtEl>
                                          <p:spTgt spid="44"/>
                                        </p:tgtEl>
                                        <p:attrNameLst>
                                          <p:attrName>ppt_x</p:attrName>
                                        </p:attrNameLst>
                                      </p:cBhvr>
                                      <p:tavLst>
                                        <p:tav tm="0">
                                          <p:val>
                                            <p:strVal val="#ppt_x"/>
                                          </p:val>
                                        </p:tav>
                                        <p:tav tm="100000">
                                          <p:val>
                                            <p:strVal val="#ppt_x"/>
                                          </p:val>
                                        </p:tav>
                                      </p:tavLst>
                                    </p:anim>
                                    <p:anim calcmode="lin" valueType="num">
                                      <p:cBhvr>
                                        <p:cTn id="54"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39" grpId="1"/>
      <p:bldP spid="40" grpId="0"/>
      <p:bldP spid="41" grpId="0"/>
      <p:bldP spid="42" grpId="0"/>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aphicFrame>
        <p:nvGraphicFramePr>
          <p:cNvPr id="7" name="Table 7">
            <a:extLst>
              <a:ext uri="{FF2B5EF4-FFF2-40B4-BE49-F238E27FC236}">
                <a16:creationId xmlns:a16="http://schemas.microsoft.com/office/drawing/2014/main" id="{45CCF4A5-A1D3-4545-800F-DEC3D6B49084}"/>
              </a:ext>
            </a:extLst>
          </p:cNvPr>
          <p:cNvGraphicFramePr>
            <a:graphicFrameLocks noGrp="1"/>
          </p:cNvGraphicFramePr>
          <p:nvPr>
            <p:extLst>
              <p:ext uri="{D42A27DB-BD31-4B8C-83A1-F6EECF244321}">
                <p14:modId xmlns:p14="http://schemas.microsoft.com/office/powerpoint/2010/main" val="1026633635"/>
              </p:ext>
            </p:extLst>
          </p:nvPr>
        </p:nvGraphicFramePr>
        <p:xfrm>
          <a:off x="2987824" y="1837690"/>
          <a:ext cx="6061992" cy="1483360"/>
        </p:xfrm>
        <a:graphic>
          <a:graphicData uri="http://schemas.openxmlformats.org/drawingml/2006/table">
            <a:tbl>
              <a:tblPr firstRow="1" bandRow="1">
                <a:tableStyleId>{D7AC3CCA-C797-4891-BE02-D94E43425B78}</a:tableStyleId>
              </a:tblPr>
              <a:tblGrid>
                <a:gridCol w="757749">
                  <a:extLst>
                    <a:ext uri="{9D8B030D-6E8A-4147-A177-3AD203B41FA5}">
                      <a16:colId xmlns:a16="http://schemas.microsoft.com/office/drawing/2014/main" val="3648309037"/>
                    </a:ext>
                  </a:extLst>
                </a:gridCol>
                <a:gridCol w="757749">
                  <a:extLst>
                    <a:ext uri="{9D8B030D-6E8A-4147-A177-3AD203B41FA5}">
                      <a16:colId xmlns:a16="http://schemas.microsoft.com/office/drawing/2014/main" val="1179540104"/>
                    </a:ext>
                  </a:extLst>
                </a:gridCol>
                <a:gridCol w="757749">
                  <a:extLst>
                    <a:ext uri="{9D8B030D-6E8A-4147-A177-3AD203B41FA5}">
                      <a16:colId xmlns:a16="http://schemas.microsoft.com/office/drawing/2014/main" val="375545118"/>
                    </a:ext>
                  </a:extLst>
                </a:gridCol>
                <a:gridCol w="757749">
                  <a:extLst>
                    <a:ext uri="{9D8B030D-6E8A-4147-A177-3AD203B41FA5}">
                      <a16:colId xmlns:a16="http://schemas.microsoft.com/office/drawing/2014/main" val="927279099"/>
                    </a:ext>
                  </a:extLst>
                </a:gridCol>
                <a:gridCol w="757749">
                  <a:extLst>
                    <a:ext uri="{9D8B030D-6E8A-4147-A177-3AD203B41FA5}">
                      <a16:colId xmlns:a16="http://schemas.microsoft.com/office/drawing/2014/main" val="3270658304"/>
                    </a:ext>
                  </a:extLst>
                </a:gridCol>
                <a:gridCol w="757749">
                  <a:extLst>
                    <a:ext uri="{9D8B030D-6E8A-4147-A177-3AD203B41FA5}">
                      <a16:colId xmlns:a16="http://schemas.microsoft.com/office/drawing/2014/main" val="1441632430"/>
                    </a:ext>
                  </a:extLst>
                </a:gridCol>
                <a:gridCol w="757749">
                  <a:extLst>
                    <a:ext uri="{9D8B030D-6E8A-4147-A177-3AD203B41FA5}">
                      <a16:colId xmlns:a16="http://schemas.microsoft.com/office/drawing/2014/main" val="3897059301"/>
                    </a:ext>
                  </a:extLst>
                </a:gridCol>
                <a:gridCol w="757749">
                  <a:extLst>
                    <a:ext uri="{9D8B030D-6E8A-4147-A177-3AD203B41FA5}">
                      <a16:colId xmlns:a16="http://schemas.microsoft.com/office/drawing/2014/main" val="3555254956"/>
                    </a:ext>
                  </a:extLst>
                </a:gridCol>
              </a:tblGrid>
              <a:tr h="370840">
                <a:tc>
                  <a:txBody>
                    <a:bodyPr/>
                    <a:lstStyle/>
                    <a:p>
                      <a:r>
                        <a:rPr lang="en-US" sz="1400"/>
                        <a:t>Đỉnh</a:t>
                      </a:r>
                    </a:p>
                  </a:txBody>
                  <a:tcPr/>
                </a:tc>
                <a:tc>
                  <a:txBody>
                    <a:bodyPr/>
                    <a:lstStyle/>
                    <a:p>
                      <a:r>
                        <a:rPr lang="en-US" sz="1400"/>
                        <a:t>S</a:t>
                      </a:r>
                    </a:p>
                  </a:txBody>
                  <a:tcPr/>
                </a:tc>
                <a:tc>
                  <a:txBody>
                    <a:bodyPr/>
                    <a:lstStyle/>
                    <a:p>
                      <a:r>
                        <a:rPr lang="en-US" sz="1400"/>
                        <a:t>A</a:t>
                      </a:r>
                    </a:p>
                  </a:txBody>
                  <a:tcPr/>
                </a:tc>
                <a:tc>
                  <a:txBody>
                    <a:bodyPr/>
                    <a:lstStyle/>
                    <a:p>
                      <a:r>
                        <a:rPr lang="en-US" sz="1400"/>
                        <a:t>B</a:t>
                      </a:r>
                    </a:p>
                  </a:txBody>
                  <a:tcPr/>
                </a:tc>
                <a:tc>
                  <a:txBody>
                    <a:bodyPr/>
                    <a:lstStyle/>
                    <a:p>
                      <a:r>
                        <a:rPr lang="en-US" sz="1400"/>
                        <a:t>C</a:t>
                      </a:r>
                    </a:p>
                  </a:txBody>
                  <a:tcPr/>
                </a:tc>
                <a:tc>
                  <a:txBody>
                    <a:bodyPr/>
                    <a:lstStyle/>
                    <a:p>
                      <a:r>
                        <a:rPr lang="en-US" sz="1400"/>
                        <a:t>D</a:t>
                      </a:r>
                    </a:p>
                  </a:txBody>
                  <a:tcPr/>
                </a:tc>
                <a:tc>
                  <a:txBody>
                    <a:bodyPr/>
                    <a:lstStyle/>
                    <a:p>
                      <a:r>
                        <a:rPr lang="en-US" sz="1400"/>
                        <a:t>T</a:t>
                      </a:r>
                    </a:p>
                  </a:txBody>
                  <a:tcPr/>
                </a:tc>
                <a:tc>
                  <a:txBody>
                    <a:bodyPr/>
                    <a:lstStyle/>
                    <a:p>
                      <a:r>
                        <a:rPr lang="en-US" sz="1400"/>
                        <a:t>Chọn</a:t>
                      </a:r>
                    </a:p>
                  </a:txBody>
                  <a:tcPr/>
                </a:tc>
                <a:extLst>
                  <a:ext uri="{0D108BD9-81ED-4DB2-BD59-A6C34878D82A}">
                    <a16:rowId xmlns:a16="http://schemas.microsoft.com/office/drawing/2014/main" val="2539177155"/>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116883259"/>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73337931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903459331"/>
                  </a:ext>
                </a:extLst>
              </a:tr>
            </a:tbl>
          </a:graphicData>
        </a:graphic>
      </p:graphicFrame>
      <p:sp>
        <p:nvSpPr>
          <p:cNvPr id="8" name="Oval 7">
            <a:extLst>
              <a:ext uri="{FF2B5EF4-FFF2-40B4-BE49-F238E27FC236}">
                <a16:creationId xmlns:a16="http://schemas.microsoft.com/office/drawing/2014/main" id="{A9BDD6B6-2DE2-458B-972C-EF91FA7468C1}"/>
              </a:ext>
            </a:extLst>
          </p:cNvPr>
          <p:cNvSpPr/>
          <p:nvPr/>
        </p:nvSpPr>
        <p:spPr>
          <a:xfrm>
            <a:off x="2515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t>
            </a:r>
          </a:p>
        </p:txBody>
      </p:sp>
      <p:sp>
        <p:nvSpPr>
          <p:cNvPr id="32" name="Oval 31">
            <a:extLst>
              <a:ext uri="{FF2B5EF4-FFF2-40B4-BE49-F238E27FC236}">
                <a16:creationId xmlns:a16="http://schemas.microsoft.com/office/drawing/2014/main" id="{4DEC97E9-2AB0-40D4-A59D-B8F748800097}"/>
              </a:ext>
            </a:extLst>
          </p:cNvPr>
          <p:cNvSpPr/>
          <p:nvPr/>
        </p:nvSpPr>
        <p:spPr>
          <a:xfrm>
            <a:off x="827196"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a:t>
            </a:r>
          </a:p>
        </p:txBody>
      </p:sp>
      <p:sp>
        <p:nvSpPr>
          <p:cNvPr id="33" name="Oval 32">
            <a:extLst>
              <a:ext uri="{FF2B5EF4-FFF2-40B4-BE49-F238E27FC236}">
                <a16:creationId xmlns:a16="http://schemas.microsoft.com/office/drawing/2014/main" id="{73E7BA50-29A3-4F78-AB06-BD8FFBE527DB}"/>
              </a:ext>
            </a:extLst>
          </p:cNvPr>
          <p:cNvSpPr/>
          <p:nvPr/>
        </p:nvSpPr>
        <p:spPr>
          <a:xfrm>
            <a:off x="1547664"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a:t>
            </a:r>
          </a:p>
        </p:txBody>
      </p:sp>
      <p:sp>
        <p:nvSpPr>
          <p:cNvPr id="34" name="Oval 33">
            <a:extLst>
              <a:ext uri="{FF2B5EF4-FFF2-40B4-BE49-F238E27FC236}">
                <a16:creationId xmlns:a16="http://schemas.microsoft.com/office/drawing/2014/main" id="{DDF9B6C0-DB7A-4A21-9A17-F14150D3572C}"/>
              </a:ext>
            </a:extLst>
          </p:cNvPr>
          <p:cNvSpPr/>
          <p:nvPr/>
        </p:nvSpPr>
        <p:spPr>
          <a:xfrm>
            <a:off x="20517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a:t>
            </a:r>
          </a:p>
        </p:txBody>
      </p:sp>
      <p:sp>
        <p:nvSpPr>
          <p:cNvPr id="35" name="Oval 34">
            <a:extLst>
              <a:ext uri="{FF2B5EF4-FFF2-40B4-BE49-F238E27FC236}">
                <a16:creationId xmlns:a16="http://schemas.microsoft.com/office/drawing/2014/main" id="{0E6466FA-9590-490A-A862-E5F2ED3271F1}"/>
              </a:ext>
            </a:extLst>
          </p:cNvPr>
          <p:cNvSpPr/>
          <p:nvPr/>
        </p:nvSpPr>
        <p:spPr>
          <a:xfrm>
            <a:off x="827196"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
            </a:r>
          </a:p>
        </p:txBody>
      </p:sp>
      <p:sp>
        <p:nvSpPr>
          <p:cNvPr id="36" name="Oval 35">
            <a:extLst>
              <a:ext uri="{FF2B5EF4-FFF2-40B4-BE49-F238E27FC236}">
                <a16:creationId xmlns:a16="http://schemas.microsoft.com/office/drawing/2014/main" id="{812AE644-3231-4932-9C99-AC4857CF4A1D}"/>
              </a:ext>
            </a:extLst>
          </p:cNvPr>
          <p:cNvSpPr/>
          <p:nvPr/>
        </p:nvSpPr>
        <p:spPr>
          <a:xfrm>
            <a:off x="1547664"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a:t>
            </a:r>
          </a:p>
        </p:txBody>
      </p:sp>
      <p:cxnSp>
        <p:nvCxnSpPr>
          <p:cNvPr id="10" name="Straight Connector 9">
            <a:extLst>
              <a:ext uri="{FF2B5EF4-FFF2-40B4-BE49-F238E27FC236}">
                <a16:creationId xmlns:a16="http://schemas.microsoft.com/office/drawing/2014/main" id="{DA0F11AA-5136-41D5-BD9A-6736019425E1}"/>
              </a:ext>
            </a:extLst>
          </p:cNvPr>
          <p:cNvCxnSpPr>
            <a:cxnSpLocks/>
            <a:stCxn id="8" idx="6"/>
            <a:endCxn id="32" idx="3"/>
          </p:cNvCxnSpPr>
          <p:nvPr/>
        </p:nvCxnSpPr>
        <p:spPr>
          <a:xfrm flipV="1">
            <a:off x="395536" y="2702295"/>
            <a:ext cx="452751" cy="37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28858D-D5B7-4FBF-B7B8-A7FA3968FB81}"/>
              </a:ext>
            </a:extLst>
          </p:cNvPr>
          <p:cNvCxnSpPr>
            <a:stCxn id="32" idx="6"/>
            <a:endCxn id="33" idx="2"/>
          </p:cNvCxnSpPr>
          <p:nvPr/>
        </p:nvCxnSpPr>
        <p:spPr>
          <a:xfrm>
            <a:off x="971212" y="2651378"/>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710F0-9818-42E1-B9B8-320ADF626C0A}"/>
              </a:ext>
            </a:extLst>
          </p:cNvPr>
          <p:cNvCxnSpPr>
            <a:stCxn id="33" idx="5"/>
            <a:endCxn id="34" idx="1"/>
          </p:cNvCxnSpPr>
          <p:nvPr/>
        </p:nvCxnSpPr>
        <p:spPr>
          <a:xfrm>
            <a:off x="1670589" y="2702295"/>
            <a:ext cx="402222" cy="32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F31F5D-1579-48A0-BCDD-16D491B8394E}"/>
              </a:ext>
            </a:extLst>
          </p:cNvPr>
          <p:cNvCxnSpPr>
            <a:stCxn id="34" idx="4"/>
            <a:endCxn id="36" idx="7"/>
          </p:cNvCxnSpPr>
          <p:nvPr/>
        </p:nvCxnSpPr>
        <p:spPr>
          <a:xfrm flipH="1">
            <a:off x="1670589" y="3147814"/>
            <a:ext cx="453139" cy="30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495CDA-7835-4D11-B1F7-541A02E0806E}"/>
              </a:ext>
            </a:extLst>
          </p:cNvPr>
          <p:cNvCxnSpPr>
            <a:stCxn id="8" idx="4"/>
            <a:endCxn id="35" idx="2"/>
          </p:cNvCxnSpPr>
          <p:nvPr/>
        </p:nvCxnSpPr>
        <p:spPr>
          <a:xfrm>
            <a:off x="323528" y="3147814"/>
            <a:ext cx="50366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EB1E45-FC75-459F-A708-40598A884F04}"/>
              </a:ext>
            </a:extLst>
          </p:cNvPr>
          <p:cNvCxnSpPr>
            <a:stCxn id="35" idx="6"/>
            <a:endCxn id="36" idx="2"/>
          </p:cNvCxnSpPr>
          <p:nvPr/>
        </p:nvCxnSpPr>
        <p:spPr>
          <a:xfrm>
            <a:off x="971212" y="3507854"/>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BD171B-E724-41B4-B4C6-B5EE015FA5D7}"/>
              </a:ext>
            </a:extLst>
          </p:cNvPr>
          <p:cNvCxnSpPr>
            <a:stCxn id="32" idx="4"/>
            <a:endCxn id="36" idx="1"/>
          </p:cNvCxnSpPr>
          <p:nvPr/>
        </p:nvCxnSpPr>
        <p:spPr>
          <a:xfrm>
            <a:off x="899204"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1A170D-9A7C-4C25-8B79-CCD133302554}"/>
              </a:ext>
            </a:extLst>
          </p:cNvPr>
          <p:cNvCxnSpPr>
            <a:stCxn id="33" idx="4"/>
            <a:endCxn id="35" idx="7"/>
          </p:cNvCxnSpPr>
          <p:nvPr/>
        </p:nvCxnSpPr>
        <p:spPr>
          <a:xfrm flipH="1">
            <a:off x="950121"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47FD55-3C1E-4FA1-9B62-E4F69EF09CE5}"/>
              </a:ext>
            </a:extLst>
          </p:cNvPr>
          <p:cNvSpPr txBox="1"/>
          <p:nvPr/>
        </p:nvSpPr>
        <p:spPr>
          <a:xfrm>
            <a:off x="444557" y="2671499"/>
            <a:ext cx="261610" cy="261610"/>
          </a:xfrm>
          <a:prstGeom prst="rect">
            <a:avLst/>
          </a:prstGeom>
          <a:noFill/>
        </p:spPr>
        <p:txBody>
          <a:bodyPr wrap="none" rtlCol="0">
            <a:spAutoFit/>
          </a:bodyPr>
          <a:lstStyle/>
          <a:p>
            <a:r>
              <a:rPr lang="en-US" sz="1100"/>
              <a:t>7</a:t>
            </a:r>
          </a:p>
        </p:txBody>
      </p:sp>
      <p:sp>
        <p:nvSpPr>
          <p:cNvPr id="59" name="TextBox 58">
            <a:extLst>
              <a:ext uri="{FF2B5EF4-FFF2-40B4-BE49-F238E27FC236}">
                <a16:creationId xmlns:a16="http://schemas.microsoft.com/office/drawing/2014/main" id="{D1EB81FA-6253-4CAB-B430-AB491E8A3CC5}"/>
              </a:ext>
            </a:extLst>
          </p:cNvPr>
          <p:cNvSpPr txBox="1"/>
          <p:nvPr/>
        </p:nvSpPr>
        <p:spPr>
          <a:xfrm>
            <a:off x="1129057" y="2409889"/>
            <a:ext cx="261610" cy="261610"/>
          </a:xfrm>
          <a:prstGeom prst="rect">
            <a:avLst/>
          </a:prstGeom>
          <a:noFill/>
        </p:spPr>
        <p:txBody>
          <a:bodyPr wrap="none" rtlCol="0">
            <a:spAutoFit/>
          </a:bodyPr>
          <a:lstStyle/>
          <a:p>
            <a:r>
              <a:rPr lang="en-US" sz="1100"/>
              <a:t>4</a:t>
            </a:r>
          </a:p>
        </p:txBody>
      </p:sp>
      <p:sp>
        <p:nvSpPr>
          <p:cNvPr id="60" name="TextBox 59">
            <a:extLst>
              <a:ext uri="{FF2B5EF4-FFF2-40B4-BE49-F238E27FC236}">
                <a16:creationId xmlns:a16="http://schemas.microsoft.com/office/drawing/2014/main" id="{B44DD5D1-C6B9-4546-B34B-1D092CC3B4FE}"/>
              </a:ext>
            </a:extLst>
          </p:cNvPr>
          <p:cNvSpPr txBox="1"/>
          <p:nvPr/>
        </p:nvSpPr>
        <p:spPr>
          <a:xfrm>
            <a:off x="1862118" y="2685419"/>
            <a:ext cx="261610" cy="261610"/>
          </a:xfrm>
          <a:prstGeom prst="rect">
            <a:avLst/>
          </a:prstGeom>
          <a:noFill/>
        </p:spPr>
        <p:txBody>
          <a:bodyPr wrap="none" rtlCol="0">
            <a:spAutoFit/>
          </a:bodyPr>
          <a:lstStyle/>
          <a:p>
            <a:r>
              <a:rPr lang="en-US" sz="1100"/>
              <a:t>2</a:t>
            </a:r>
          </a:p>
        </p:txBody>
      </p:sp>
      <p:sp>
        <p:nvSpPr>
          <p:cNvPr id="61" name="TextBox 60">
            <a:extLst>
              <a:ext uri="{FF2B5EF4-FFF2-40B4-BE49-F238E27FC236}">
                <a16:creationId xmlns:a16="http://schemas.microsoft.com/office/drawing/2014/main" id="{E40C5679-6982-4BF7-870F-0532E700288B}"/>
              </a:ext>
            </a:extLst>
          </p:cNvPr>
          <p:cNvSpPr txBox="1"/>
          <p:nvPr/>
        </p:nvSpPr>
        <p:spPr>
          <a:xfrm>
            <a:off x="404715" y="3315048"/>
            <a:ext cx="261610" cy="261610"/>
          </a:xfrm>
          <a:prstGeom prst="rect">
            <a:avLst/>
          </a:prstGeom>
          <a:noFill/>
        </p:spPr>
        <p:txBody>
          <a:bodyPr wrap="none" rtlCol="0">
            <a:spAutoFit/>
          </a:bodyPr>
          <a:lstStyle/>
          <a:p>
            <a:r>
              <a:rPr lang="en-US" sz="1100"/>
              <a:t>4</a:t>
            </a:r>
          </a:p>
        </p:txBody>
      </p:sp>
      <p:sp>
        <p:nvSpPr>
          <p:cNvPr id="62" name="TextBox 61">
            <a:extLst>
              <a:ext uri="{FF2B5EF4-FFF2-40B4-BE49-F238E27FC236}">
                <a16:creationId xmlns:a16="http://schemas.microsoft.com/office/drawing/2014/main" id="{796729C1-BEE3-4AFC-A824-E28DF405134B}"/>
              </a:ext>
            </a:extLst>
          </p:cNvPr>
          <p:cNvSpPr txBox="1"/>
          <p:nvPr/>
        </p:nvSpPr>
        <p:spPr>
          <a:xfrm>
            <a:off x="1115228" y="3507854"/>
            <a:ext cx="261610" cy="261610"/>
          </a:xfrm>
          <a:prstGeom prst="rect">
            <a:avLst/>
          </a:prstGeom>
          <a:noFill/>
        </p:spPr>
        <p:txBody>
          <a:bodyPr wrap="none" rtlCol="0">
            <a:spAutoFit/>
          </a:bodyPr>
          <a:lstStyle/>
          <a:p>
            <a:r>
              <a:rPr lang="en-US" sz="1100"/>
              <a:t>8</a:t>
            </a:r>
          </a:p>
        </p:txBody>
      </p:sp>
      <p:sp>
        <p:nvSpPr>
          <p:cNvPr id="63" name="TextBox 62">
            <a:extLst>
              <a:ext uri="{FF2B5EF4-FFF2-40B4-BE49-F238E27FC236}">
                <a16:creationId xmlns:a16="http://schemas.microsoft.com/office/drawing/2014/main" id="{2F8F6956-390F-4BDF-9ED1-0FA7F0D2F092}"/>
              </a:ext>
            </a:extLst>
          </p:cNvPr>
          <p:cNvSpPr txBox="1"/>
          <p:nvPr/>
        </p:nvSpPr>
        <p:spPr>
          <a:xfrm>
            <a:off x="1863606" y="3246244"/>
            <a:ext cx="261610" cy="261610"/>
          </a:xfrm>
          <a:prstGeom prst="rect">
            <a:avLst/>
          </a:prstGeom>
          <a:noFill/>
        </p:spPr>
        <p:txBody>
          <a:bodyPr wrap="none" rtlCol="0">
            <a:spAutoFit/>
          </a:bodyPr>
          <a:lstStyle/>
          <a:p>
            <a:r>
              <a:rPr lang="en-US" sz="1100"/>
              <a:t>2</a:t>
            </a:r>
          </a:p>
        </p:txBody>
      </p:sp>
      <p:sp>
        <p:nvSpPr>
          <p:cNvPr id="64" name="TextBox 63">
            <a:extLst>
              <a:ext uri="{FF2B5EF4-FFF2-40B4-BE49-F238E27FC236}">
                <a16:creationId xmlns:a16="http://schemas.microsoft.com/office/drawing/2014/main" id="{757EA801-FE53-4924-B2DD-4A638A985378}"/>
              </a:ext>
            </a:extLst>
          </p:cNvPr>
          <p:cNvSpPr txBox="1"/>
          <p:nvPr/>
        </p:nvSpPr>
        <p:spPr>
          <a:xfrm>
            <a:off x="889408" y="3115439"/>
            <a:ext cx="261610" cy="261610"/>
          </a:xfrm>
          <a:prstGeom prst="rect">
            <a:avLst/>
          </a:prstGeom>
          <a:noFill/>
        </p:spPr>
        <p:txBody>
          <a:bodyPr wrap="none" rtlCol="0">
            <a:spAutoFit/>
          </a:bodyPr>
          <a:lstStyle/>
          <a:p>
            <a:r>
              <a:rPr lang="en-US" sz="1100"/>
              <a:t>6</a:t>
            </a:r>
          </a:p>
        </p:txBody>
      </p:sp>
      <p:sp>
        <p:nvSpPr>
          <p:cNvPr id="65" name="TextBox 64">
            <a:extLst>
              <a:ext uri="{FF2B5EF4-FFF2-40B4-BE49-F238E27FC236}">
                <a16:creationId xmlns:a16="http://schemas.microsoft.com/office/drawing/2014/main" id="{21E3D09E-EBE9-428F-9C3B-54F753188D48}"/>
              </a:ext>
            </a:extLst>
          </p:cNvPr>
          <p:cNvSpPr txBox="1"/>
          <p:nvPr/>
        </p:nvSpPr>
        <p:spPr>
          <a:xfrm>
            <a:off x="1382113" y="3122349"/>
            <a:ext cx="261610" cy="261610"/>
          </a:xfrm>
          <a:prstGeom prst="rect">
            <a:avLst/>
          </a:prstGeom>
          <a:noFill/>
        </p:spPr>
        <p:txBody>
          <a:bodyPr wrap="none" rtlCol="0">
            <a:spAutoFit/>
          </a:bodyPr>
          <a:lstStyle/>
          <a:p>
            <a:r>
              <a:rPr lang="en-US" sz="1100"/>
              <a:t>3</a:t>
            </a:r>
          </a:p>
        </p:txBody>
      </p:sp>
      <p:sp>
        <p:nvSpPr>
          <p:cNvPr id="30" name="TextBox 29">
            <a:extLst>
              <a:ext uri="{FF2B5EF4-FFF2-40B4-BE49-F238E27FC236}">
                <a16:creationId xmlns:a16="http://schemas.microsoft.com/office/drawing/2014/main" id="{35AAACDE-A695-4560-B0CA-DC0927592589}"/>
              </a:ext>
            </a:extLst>
          </p:cNvPr>
          <p:cNvSpPr txBox="1"/>
          <p:nvPr/>
        </p:nvSpPr>
        <p:spPr>
          <a:xfrm>
            <a:off x="2977061" y="2232917"/>
            <a:ext cx="747320" cy="307777"/>
          </a:xfrm>
          <a:prstGeom prst="rect">
            <a:avLst/>
          </a:prstGeom>
          <a:noFill/>
        </p:spPr>
        <p:txBody>
          <a:bodyPr wrap="none" rtlCol="0">
            <a:spAutoFit/>
          </a:bodyPr>
          <a:lstStyle/>
          <a:p>
            <a:r>
              <a:rPr lang="en-US" sz="1400"/>
              <a:t>Bước 0</a:t>
            </a:r>
          </a:p>
        </p:txBody>
      </p:sp>
      <p:sp>
        <p:nvSpPr>
          <p:cNvPr id="66" name="TextBox 65">
            <a:extLst>
              <a:ext uri="{FF2B5EF4-FFF2-40B4-BE49-F238E27FC236}">
                <a16:creationId xmlns:a16="http://schemas.microsoft.com/office/drawing/2014/main" id="{B6251822-D66D-4825-83DB-AC3ECBA2BACB}"/>
              </a:ext>
            </a:extLst>
          </p:cNvPr>
          <p:cNvSpPr txBox="1"/>
          <p:nvPr/>
        </p:nvSpPr>
        <p:spPr>
          <a:xfrm>
            <a:off x="3756668" y="2232916"/>
            <a:ext cx="593432" cy="307777"/>
          </a:xfrm>
          <a:prstGeom prst="rect">
            <a:avLst/>
          </a:prstGeom>
          <a:noFill/>
        </p:spPr>
        <p:txBody>
          <a:bodyPr wrap="none" rtlCol="0">
            <a:spAutoFit/>
          </a:bodyPr>
          <a:lstStyle/>
          <a:p>
            <a:r>
              <a:rPr lang="en-US" sz="1400"/>
              <a:t>[S, 0]</a:t>
            </a:r>
          </a:p>
        </p:txBody>
      </p:sp>
      <p:sp>
        <p:nvSpPr>
          <p:cNvPr id="68" name="TextBox 67">
            <a:extLst>
              <a:ext uri="{FF2B5EF4-FFF2-40B4-BE49-F238E27FC236}">
                <a16:creationId xmlns:a16="http://schemas.microsoft.com/office/drawing/2014/main" id="{008E1006-B5CB-4667-8BD1-DDF2533D1D10}"/>
              </a:ext>
            </a:extLst>
          </p:cNvPr>
          <p:cNvSpPr txBox="1"/>
          <p:nvPr/>
        </p:nvSpPr>
        <p:spPr>
          <a:xfrm>
            <a:off x="4546067" y="2232916"/>
            <a:ext cx="593432" cy="307777"/>
          </a:xfrm>
          <a:prstGeom prst="rect">
            <a:avLst/>
          </a:prstGeom>
          <a:noFill/>
        </p:spPr>
        <p:txBody>
          <a:bodyPr wrap="none" rtlCol="0">
            <a:spAutoFit/>
          </a:bodyPr>
          <a:lstStyle/>
          <a:p>
            <a:r>
              <a:rPr lang="en-US" sz="1400"/>
              <a:t>[S, 7]</a:t>
            </a:r>
          </a:p>
        </p:txBody>
      </p:sp>
      <p:sp>
        <p:nvSpPr>
          <p:cNvPr id="69" name="TextBox 68">
            <a:extLst>
              <a:ext uri="{FF2B5EF4-FFF2-40B4-BE49-F238E27FC236}">
                <a16:creationId xmlns:a16="http://schemas.microsoft.com/office/drawing/2014/main" id="{E65EE9E9-DA5D-401E-9EF5-FC666BF8E761}"/>
              </a:ext>
            </a:extLst>
          </p:cNvPr>
          <p:cNvSpPr txBox="1"/>
          <p:nvPr/>
        </p:nvSpPr>
        <p:spPr>
          <a:xfrm>
            <a:off x="5310775" y="2232915"/>
            <a:ext cx="570990" cy="307777"/>
          </a:xfrm>
          <a:prstGeom prst="rect">
            <a:avLst/>
          </a:prstGeom>
          <a:noFill/>
        </p:spPr>
        <p:txBody>
          <a:bodyPr wrap="none" rtlCol="0">
            <a:spAutoFit/>
          </a:bodyPr>
          <a:lstStyle/>
          <a:p>
            <a:r>
              <a:rPr lang="en-US" sz="1400"/>
              <a:t>[S, *]</a:t>
            </a:r>
          </a:p>
        </p:txBody>
      </p:sp>
      <p:sp>
        <p:nvSpPr>
          <p:cNvPr id="70" name="TextBox 69">
            <a:extLst>
              <a:ext uri="{FF2B5EF4-FFF2-40B4-BE49-F238E27FC236}">
                <a16:creationId xmlns:a16="http://schemas.microsoft.com/office/drawing/2014/main" id="{1FA5380F-AF58-416C-B860-5EDBCC77561F}"/>
              </a:ext>
            </a:extLst>
          </p:cNvPr>
          <p:cNvSpPr txBox="1"/>
          <p:nvPr/>
        </p:nvSpPr>
        <p:spPr>
          <a:xfrm>
            <a:off x="6018820" y="2232915"/>
            <a:ext cx="570990" cy="307777"/>
          </a:xfrm>
          <a:prstGeom prst="rect">
            <a:avLst/>
          </a:prstGeom>
          <a:noFill/>
        </p:spPr>
        <p:txBody>
          <a:bodyPr wrap="none" rtlCol="0">
            <a:spAutoFit/>
          </a:bodyPr>
          <a:lstStyle/>
          <a:p>
            <a:r>
              <a:rPr lang="en-US" sz="1400"/>
              <a:t>[S, *]</a:t>
            </a:r>
          </a:p>
        </p:txBody>
      </p:sp>
      <p:sp>
        <p:nvSpPr>
          <p:cNvPr id="71" name="TextBox 70">
            <a:extLst>
              <a:ext uri="{FF2B5EF4-FFF2-40B4-BE49-F238E27FC236}">
                <a16:creationId xmlns:a16="http://schemas.microsoft.com/office/drawing/2014/main" id="{3E5000FF-602A-4540-B99A-AC5D83B41947}"/>
              </a:ext>
            </a:extLst>
          </p:cNvPr>
          <p:cNvSpPr txBox="1"/>
          <p:nvPr/>
        </p:nvSpPr>
        <p:spPr>
          <a:xfrm>
            <a:off x="6811250" y="2232914"/>
            <a:ext cx="593432" cy="307777"/>
          </a:xfrm>
          <a:prstGeom prst="rect">
            <a:avLst/>
          </a:prstGeom>
          <a:noFill/>
        </p:spPr>
        <p:txBody>
          <a:bodyPr wrap="none" rtlCol="0">
            <a:spAutoFit/>
          </a:bodyPr>
          <a:lstStyle/>
          <a:p>
            <a:r>
              <a:rPr lang="en-US" sz="1400">
                <a:solidFill>
                  <a:srgbClr val="FF0000"/>
                </a:solidFill>
              </a:rPr>
              <a:t>[S, 4]</a:t>
            </a:r>
          </a:p>
        </p:txBody>
      </p:sp>
      <p:sp>
        <p:nvSpPr>
          <p:cNvPr id="72" name="TextBox 71">
            <a:extLst>
              <a:ext uri="{FF2B5EF4-FFF2-40B4-BE49-F238E27FC236}">
                <a16:creationId xmlns:a16="http://schemas.microsoft.com/office/drawing/2014/main" id="{6F6BC56D-4A7C-405D-B250-326247DC4264}"/>
              </a:ext>
            </a:extLst>
          </p:cNvPr>
          <p:cNvSpPr txBox="1"/>
          <p:nvPr/>
        </p:nvSpPr>
        <p:spPr>
          <a:xfrm>
            <a:off x="7560813" y="2235293"/>
            <a:ext cx="570990" cy="307777"/>
          </a:xfrm>
          <a:prstGeom prst="rect">
            <a:avLst/>
          </a:prstGeom>
          <a:noFill/>
        </p:spPr>
        <p:txBody>
          <a:bodyPr wrap="none" rtlCol="0">
            <a:spAutoFit/>
          </a:bodyPr>
          <a:lstStyle/>
          <a:p>
            <a:r>
              <a:rPr lang="en-US" sz="1400"/>
              <a:t>[S, *]</a:t>
            </a:r>
          </a:p>
        </p:txBody>
      </p:sp>
      <p:sp>
        <p:nvSpPr>
          <p:cNvPr id="73" name="TextBox 72">
            <a:extLst>
              <a:ext uri="{FF2B5EF4-FFF2-40B4-BE49-F238E27FC236}">
                <a16:creationId xmlns:a16="http://schemas.microsoft.com/office/drawing/2014/main" id="{291EDEFC-FBB8-42A6-AF77-39B28BC22D59}"/>
              </a:ext>
            </a:extLst>
          </p:cNvPr>
          <p:cNvSpPr txBox="1"/>
          <p:nvPr/>
        </p:nvSpPr>
        <p:spPr>
          <a:xfrm>
            <a:off x="8312889" y="2232914"/>
            <a:ext cx="312906" cy="307777"/>
          </a:xfrm>
          <a:prstGeom prst="rect">
            <a:avLst/>
          </a:prstGeom>
          <a:noFill/>
        </p:spPr>
        <p:txBody>
          <a:bodyPr wrap="none" rtlCol="0">
            <a:spAutoFit/>
          </a:bodyPr>
          <a:lstStyle/>
          <a:p>
            <a:r>
              <a:rPr lang="en-US" sz="1400"/>
              <a:t>D</a:t>
            </a:r>
          </a:p>
        </p:txBody>
      </p:sp>
      <p:sp>
        <p:nvSpPr>
          <p:cNvPr id="37" name="TextBox 36">
            <a:extLst>
              <a:ext uri="{FF2B5EF4-FFF2-40B4-BE49-F238E27FC236}">
                <a16:creationId xmlns:a16="http://schemas.microsoft.com/office/drawing/2014/main" id="{3B4191D3-278D-45C2-8163-5092AF35DFBA}"/>
              </a:ext>
            </a:extLst>
          </p:cNvPr>
          <p:cNvSpPr txBox="1"/>
          <p:nvPr/>
        </p:nvSpPr>
        <p:spPr>
          <a:xfrm>
            <a:off x="2973565" y="2624012"/>
            <a:ext cx="747320" cy="307777"/>
          </a:xfrm>
          <a:prstGeom prst="rect">
            <a:avLst/>
          </a:prstGeom>
          <a:noFill/>
        </p:spPr>
        <p:txBody>
          <a:bodyPr wrap="none" rtlCol="0">
            <a:spAutoFit/>
          </a:bodyPr>
          <a:lstStyle/>
          <a:p>
            <a:r>
              <a:rPr lang="en-US" sz="1400"/>
              <a:t>Bước 1</a:t>
            </a:r>
          </a:p>
        </p:txBody>
      </p:sp>
      <p:sp>
        <p:nvSpPr>
          <p:cNvPr id="38" name="TextBox 37">
            <a:extLst>
              <a:ext uri="{FF2B5EF4-FFF2-40B4-BE49-F238E27FC236}">
                <a16:creationId xmlns:a16="http://schemas.microsoft.com/office/drawing/2014/main" id="{F077D8BA-4D38-4E53-9ADE-5266AE90ADAF}"/>
              </a:ext>
            </a:extLst>
          </p:cNvPr>
          <p:cNvSpPr txBox="1"/>
          <p:nvPr/>
        </p:nvSpPr>
        <p:spPr>
          <a:xfrm>
            <a:off x="3936261" y="2602808"/>
            <a:ext cx="258404" cy="307777"/>
          </a:xfrm>
          <a:prstGeom prst="rect">
            <a:avLst/>
          </a:prstGeom>
          <a:noFill/>
        </p:spPr>
        <p:txBody>
          <a:bodyPr wrap="none" rtlCol="0">
            <a:spAutoFit/>
          </a:bodyPr>
          <a:lstStyle/>
          <a:p>
            <a:r>
              <a:rPr lang="en-US" sz="1400"/>
              <a:t>-</a:t>
            </a:r>
          </a:p>
        </p:txBody>
      </p:sp>
      <p:sp>
        <p:nvSpPr>
          <p:cNvPr id="39" name="TextBox 38">
            <a:extLst>
              <a:ext uri="{FF2B5EF4-FFF2-40B4-BE49-F238E27FC236}">
                <a16:creationId xmlns:a16="http://schemas.microsoft.com/office/drawing/2014/main" id="{444FD919-9F5A-4859-A26B-9E09E017ABAD}"/>
              </a:ext>
            </a:extLst>
          </p:cNvPr>
          <p:cNvSpPr txBox="1"/>
          <p:nvPr/>
        </p:nvSpPr>
        <p:spPr>
          <a:xfrm>
            <a:off x="4546067" y="2619124"/>
            <a:ext cx="593432" cy="307777"/>
          </a:xfrm>
          <a:prstGeom prst="rect">
            <a:avLst/>
          </a:prstGeom>
          <a:noFill/>
        </p:spPr>
        <p:txBody>
          <a:bodyPr wrap="none" rtlCol="0">
            <a:spAutoFit/>
          </a:bodyPr>
          <a:lstStyle/>
          <a:p>
            <a:r>
              <a:rPr lang="en-US" sz="1400">
                <a:solidFill>
                  <a:srgbClr val="FF0000"/>
                </a:solidFill>
              </a:rPr>
              <a:t>[S, 7]</a:t>
            </a:r>
          </a:p>
        </p:txBody>
      </p:sp>
      <p:sp>
        <p:nvSpPr>
          <p:cNvPr id="40" name="TextBox 39">
            <a:extLst>
              <a:ext uri="{FF2B5EF4-FFF2-40B4-BE49-F238E27FC236}">
                <a16:creationId xmlns:a16="http://schemas.microsoft.com/office/drawing/2014/main" id="{8BF53954-4C9B-4724-9BC8-14BB763A860E}"/>
              </a:ext>
            </a:extLst>
          </p:cNvPr>
          <p:cNvSpPr txBox="1"/>
          <p:nvPr/>
        </p:nvSpPr>
        <p:spPr>
          <a:xfrm>
            <a:off x="5318042" y="2619123"/>
            <a:ext cx="711092" cy="307777"/>
          </a:xfrm>
          <a:prstGeom prst="rect">
            <a:avLst/>
          </a:prstGeom>
          <a:noFill/>
        </p:spPr>
        <p:txBody>
          <a:bodyPr wrap="none" rtlCol="0">
            <a:spAutoFit/>
          </a:bodyPr>
          <a:lstStyle/>
          <a:p>
            <a:r>
              <a:rPr lang="en-US" sz="1400"/>
              <a:t>[D, 10]</a:t>
            </a:r>
          </a:p>
        </p:txBody>
      </p:sp>
      <p:sp>
        <p:nvSpPr>
          <p:cNvPr id="41" name="TextBox 40">
            <a:extLst>
              <a:ext uri="{FF2B5EF4-FFF2-40B4-BE49-F238E27FC236}">
                <a16:creationId xmlns:a16="http://schemas.microsoft.com/office/drawing/2014/main" id="{A8B13335-07B2-4EAC-8404-0594CABB5673}"/>
              </a:ext>
            </a:extLst>
          </p:cNvPr>
          <p:cNvSpPr txBox="1"/>
          <p:nvPr/>
        </p:nvSpPr>
        <p:spPr>
          <a:xfrm>
            <a:off x="6012160" y="2619122"/>
            <a:ext cx="711092" cy="307777"/>
          </a:xfrm>
          <a:prstGeom prst="rect">
            <a:avLst/>
          </a:prstGeom>
          <a:noFill/>
        </p:spPr>
        <p:txBody>
          <a:bodyPr wrap="none" rtlCol="0">
            <a:spAutoFit/>
          </a:bodyPr>
          <a:lstStyle/>
          <a:p>
            <a:r>
              <a:rPr lang="en-US" sz="1400"/>
              <a:t>[D, 12]</a:t>
            </a:r>
          </a:p>
        </p:txBody>
      </p:sp>
      <p:sp>
        <p:nvSpPr>
          <p:cNvPr id="42" name="TextBox 41">
            <a:extLst>
              <a:ext uri="{FF2B5EF4-FFF2-40B4-BE49-F238E27FC236}">
                <a16:creationId xmlns:a16="http://schemas.microsoft.com/office/drawing/2014/main" id="{F0934889-44B2-4C87-9413-08218DC81486}"/>
              </a:ext>
            </a:extLst>
          </p:cNvPr>
          <p:cNvSpPr txBox="1"/>
          <p:nvPr/>
        </p:nvSpPr>
        <p:spPr>
          <a:xfrm>
            <a:off x="6978764" y="2613343"/>
            <a:ext cx="258404" cy="307777"/>
          </a:xfrm>
          <a:prstGeom prst="rect">
            <a:avLst/>
          </a:prstGeom>
          <a:noFill/>
        </p:spPr>
        <p:txBody>
          <a:bodyPr wrap="none" rtlCol="0">
            <a:spAutoFit/>
          </a:bodyPr>
          <a:lstStyle/>
          <a:p>
            <a:r>
              <a:rPr lang="en-US" sz="1400"/>
              <a:t>-</a:t>
            </a:r>
          </a:p>
        </p:txBody>
      </p:sp>
      <p:sp>
        <p:nvSpPr>
          <p:cNvPr id="43" name="TextBox 42">
            <a:extLst>
              <a:ext uri="{FF2B5EF4-FFF2-40B4-BE49-F238E27FC236}">
                <a16:creationId xmlns:a16="http://schemas.microsoft.com/office/drawing/2014/main" id="{86E3AEDF-4540-4C71-A877-70FE128601C5}"/>
              </a:ext>
            </a:extLst>
          </p:cNvPr>
          <p:cNvSpPr txBox="1"/>
          <p:nvPr/>
        </p:nvSpPr>
        <p:spPr>
          <a:xfrm>
            <a:off x="7579356" y="2602808"/>
            <a:ext cx="570990" cy="307777"/>
          </a:xfrm>
          <a:prstGeom prst="rect">
            <a:avLst/>
          </a:prstGeom>
          <a:noFill/>
        </p:spPr>
        <p:txBody>
          <a:bodyPr wrap="none" rtlCol="0">
            <a:spAutoFit/>
          </a:bodyPr>
          <a:lstStyle/>
          <a:p>
            <a:r>
              <a:rPr lang="en-US" sz="1400"/>
              <a:t>[S, *]</a:t>
            </a:r>
          </a:p>
        </p:txBody>
      </p:sp>
      <p:sp>
        <p:nvSpPr>
          <p:cNvPr id="44" name="TextBox 43">
            <a:extLst>
              <a:ext uri="{FF2B5EF4-FFF2-40B4-BE49-F238E27FC236}">
                <a16:creationId xmlns:a16="http://schemas.microsoft.com/office/drawing/2014/main" id="{3BECC511-387E-4E8B-983C-662D74B885E8}"/>
              </a:ext>
            </a:extLst>
          </p:cNvPr>
          <p:cNvSpPr txBox="1"/>
          <p:nvPr/>
        </p:nvSpPr>
        <p:spPr>
          <a:xfrm>
            <a:off x="8312889" y="2594937"/>
            <a:ext cx="303288" cy="307777"/>
          </a:xfrm>
          <a:prstGeom prst="rect">
            <a:avLst/>
          </a:prstGeom>
          <a:noFill/>
        </p:spPr>
        <p:txBody>
          <a:bodyPr wrap="none" rtlCol="0">
            <a:spAutoFit/>
          </a:bodyPr>
          <a:lstStyle/>
          <a:p>
            <a:r>
              <a:rPr lang="en-US" sz="1400"/>
              <a:t>A</a:t>
            </a:r>
          </a:p>
        </p:txBody>
      </p:sp>
      <p:sp>
        <p:nvSpPr>
          <p:cNvPr id="45" name="TextBox 44">
            <a:extLst>
              <a:ext uri="{FF2B5EF4-FFF2-40B4-BE49-F238E27FC236}">
                <a16:creationId xmlns:a16="http://schemas.microsoft.com/office/drawing/2014/main" id="{EACAACDE-8C69-4BEB-AEEA-2FA087BB4A85}"/>
              </a:ext>
            </a:extLst>
          </p:cNvPr>
          <p:cNvSpPr txBox="1"/>
          <p:nvPr/>
        </p:nvSpPr>
        <p:spPr>
          <a:xfrm>
            <a:off x="2968224" y="2972531"/>
            <a:ext cx="747320" cy="307777"/>
          </a:xfrm>
          <a:prstGeom prst="rect">
            <a:avLst/>
          </a:prstGeom>
          <a:noFill/>
        </p:spPr>
        <p:txBody>
          <a:bodyPr wrap="none" rtlCol="0">
            <a:spAutoFit/>
          </a:bodyPr>
          <a:lstStyle/>
          <a:p>
            <a:r>
              <a:rPr lang="en-US" sz="1400"/>
              <a:t>Bước 2</a:t>
            </a:r>
          </a:p>
        </p:txBody>
      </p:sp>
      <p:sp>
        <p:nvSpPr>
          <p:cNvPr id="46" name="TextBox 45">
            <a:extLst>
              <a:ext uri="{FF2B5EF4-FFF2-40B4-BE49-F238E27FC236}">
                <a16:creationId xmlns:a16="http://schemas.microsoft.com/office/drawing/2014/main" id="{E6A76873-FAC0-485C-91BD-4D59E5BB6B6A}"/>
              </a:ext>
            </a:extLst>
          </p:cNvPr>
          <p:cNvSpPr txBox="1"/>
          <p:nvPr/>
        </p:nvSpPr>
        <p:spPr>
          <a:xfrm>
            <a:off x="3936261" y="2968460"/>
            <a:ext cx="258404" cy="307777"/>
          </a:xfrm>
          <a:prstGeom prst="rect">
            <a:avLst/>
          </a:prstGeom>
          <a:noFill/>
        </p:spPr>
        <p:txBody>
          <a:bodyPr wrap="none" rtlCol="0">
            <a:spAutoFit/>
          </a:bodyPr>
          <a:lstStyle/>
          <a:p>
            <a:r>
              <a:rPr lang="en-US" sz="1400"/>
              <a:t>-</a:t>
            </a:r>
          </a:p>
        </p:txBody>
      </p:sp>
      <p:sp>
        <p:nvSpPr>
          <p:cNvPr id="47" name="TextBox 46">
            <a:extLst>
              <a:ext uri="{FF2B5EF4-FFF2-40B4-BE49-F238E27FC236}">
                <a16:creationId xmlns:a16="http://schemas.microsoft.com/office/drawing/2014/main" id="{DD873FE6-9F38-4B16-979F-495D2079140F}"/>
              </a:ext>
            </a:extLst>
          </p:cNvPr>
          <p:cNvSpPr txBox="1"/>
          <p:nvPr/>
        </p:nvSpPr>
        <p:spPr>
          <a:xfrm>
            <a:off x="4713581" y="2961495"/>
            <a:ext cx="258404" cy="307777"/>
          </a:xfrm>
          <a:prstGeom prst="rect">
            <a:avLst/>
          </a:prstGeom>
          <a:noFill/>
        </p:spPr>
        <p:txBody>
          <a:bodyPr wrap="none" rtlCol="0">
            <a:spAutoFit/>
          </a:bodyPr>
          <a:lstStyle/>
          <a:p>
            <a:r>
              <a:rPr lang="en-US" sz="1400"/>
              <a:t>-</a:t>
            </a:r>
          </a:p>
        </p:txBody>
      </p:sp>
      <p:sp>
        <p:nvSpPr>
          <p:cNvPr id="48" name="TextBox 47">
            <a:extLst>
              <a:ext uri="{FF2B5EF4-FFF2-40B4-BE49-F238E27FC236}">
                <a16:creationId xmlns:a16="http://schemas.microsoft.com/office/drawing/2014/main" id="{148B0766-DF23-41AB-87CC-CD1EFF9AFAB9}"/>
              </a:ext>
            </a:extLst>
          </p:cNvPr>
          <p:cNvSpPr txBox="1"/>
          <p:nvPr/>
        </p:nvSpPr>
        <p:spPr>
          <a:xfrm>
            <a:off x="5310775" y="2974224"/>
            <a:ext cx="711092" cy="307777"/>
          </a:xfrm>
          <a:prstGeom prst="rect">
            <a:avLst/>
          </a:prstGeom>
          <a:noFill/>
        </p:spPr>
        <p:txBody>
          <a:bodyPr wrap="none" rtlCol="0">
            <a:spAutoFit/>
          </a:bodyPr>
          <a:lstStyle/>
          <a:p>
            <a:r>
              <a:rPr lang="en-US" sz="1400"/>
              <a:t>[D, 10]</a:t>
            </a:r>
          </a:p>
        </p:txBody>
      </p:sp>
      <p:sp>
        <p:nvSpPr>
          <p:cNvPr id="49" name="TextBox 48">
            <a:extLst>
              <a:ext uri="{FF2B5EF4-FFF2-40B4-BE49-F238E27FC236}">
                <a16:creationId xmlns:a16="http://schemas.microsoft.com/office/drawing/2014/main" id="{0620DC33-705C-4711-863E-8AB00C4CCE9C}"/>
              </a:ext>
            </a:extLst>
          </p:cNvPr>
          <p:cNvSpPr txBox="1"/>
          <p:nvPr/>
        </p:nvSpPr>
        <p:spPr>
          <a:xfrm>
            <a:off x="6027797" y="2972680"/>
            <a:ext cx="720069" cy="307777"/>
          </a:xfrm>
          <a:prstGeom prst="rect">
            <a:avLst/>
          </a:prstGeom>
          <a:noFill/>
        </p:spPr>
        <p:txBody>
          <a:bodyPr wrap="none" rtlCol="0">
            <a:spAutoFit/>
          </a:bodyPr>
          <a:lstStyle/>
          <a:p>
            <a:r>
              <a:rPr lang="en-US" sz="1400"/>
              <a:t>[A, 10]</a:t>
            </a:r>
          </a:p>
        </p:txBody>
      </p:sp>
      <p:sp>
        <p:nvSpPr>
          <p:cNvPr id="50" name="TextBox 49">
            <a:extLst>
              <a:ext uri="{FF2B5EF4-FFF2-40B4-BE49-F238E27FC236}">
                <a16:creationId xmlns:a16="http://schemas.microsoft.com/office/drawing/2014/main" id="{08A9CB55-0675-423F-95BF-2E29DAB7F5F5}"/>
              </a:ext>
            </a:extLst>
          </p:cNvPr>
          <p:cNvSpPr txBox="1"/>
          <p:nvPr/>
        </p:nvSpPr>
        <p:spPr>
          <a:xfrm>
            <a:off x="7579356" y="2978253"/>
            <a:ext cx="570990" cy="307777"/>
          </a:xfrm>
          <a:prstGeom prst="rect">
            <a:avLst/>
          </a:prstGeom>
          <a:noFill/>
        </p:spPr>
        <p:txBody>
          <a:bodyPr wrap="none" rtlCol="0">
            <a:spAutoFit/>
          </a:bodyPr>
          <a:lstStyle/>
          <a:p>
            <a:r>
              <a:rPr lang="en-US" sz="1400"/>
              <a:t>[S, *]</a:t>
            </a:r>
          </a:p>
        </p:txBody>
      </p:sp>
      <p:sp>
        <p:nvSpPr>
          <p:cNvPr id="51" name="TextBox 50">
            <a:extLst>
              <a:ext uri="{FF2B5EF4-FFF2-40B4-BE49-F238E27FC236}">
                <a16:creationId xmlns:a16="http://schemas.microsoft.com/office/drawing/2014/main" id="{84FD3398-40F2-4172-AF1C-F5A4DEA2C7CC}"/>
              </a:ext>
            </a:extLst>
          </p:cNvPr>
          <p:cNvSpPr txBox="1"/>
          <p:nvPr/>
        </p:nvSpPr>
        <p:spPr>
          <a:xfrm>
            <a:off x="6978764" y="2960721"/>
            <a:ext cx="258404" cy="307777"/>
          </a:xfrm>
          <a:prstGeom prst="rect">
            <a:avLst/>
          </a:prstGeom>
          <a:noFill/>
        </p:spPr>
        <p:txBody>
          <a:bodyPr wrap="none" rtlCol="0">
            <a:spAutoFit/>
          </a:bodyPr>
          <a:lstStyle/>
          <a:p>
            <a:r>
              <a:rPr lang="en-US" sz="1400"/>
              <a:t>-</a:t>
            </a:r>
          </a:p>
        </p:txBody>
      </p:sp>
      <p:sp>
        <p:nvSpPr>
          <p:cNvPr id="52" name="TextBox 51">
            <a:extLst>
              <a:ext uri="{FF2B5EF4-FFF2-40B4-BE49-F238E27FC236}">
                <a16:creationId xmlns:a16="http://schemas.microsoft.com/office/drawing/2014/main" id="{61A15866-DC53-4E40-93A3-4B2B28EA54A6}"/>
              </a:ext>
            </a:extLst>
          </p:cNvPr>
          <p:cNvSpPr txBox="1"/>
          <p:nvPr/>
        </p:nvSpPr>
        <p:spPr>
          <a:xfrm>
            <a:off x="8324275" y="2975187"/>
            <a:ext cx="288862" cy="307777"/>
          </a:xfrm>
          <a:prstGeom prst="rect">
            <a:avLst/>
          </a:prstGeom>
          <a:noFill/>
        </p:spPr>
        <p:txBody>
          <a:bodyPr wrap="none" rtlCol="0">
            <a:spAutoFit/>
          </a:bodyPr>
          <a:lstStyle/>
          <a:p>
            <a:r>
              <a:rPr lang="en-US" sz="1400"/>
              <a:t>B</a:t>
            </a:r>
          </a:p>
        </p:txBody>
      </p:sp>
    </p:spTree>
    <p:extLst>
      <p:ext uri="{BB962C8B-B14F-4D97-AF65-F5344CB8AC3E}">
        <p14:creationId xmlns:p14="http://schemas.microsoft.com/office/powerpoint/2010/main" val="7652480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anim calcmode="lin" valueType="num">
                                      <p:cBhvr>
                                        <p:cTn id="14" dur="500" fill="hold"/>
                                        <p:tgtEl>
                                          <p:spTgt spid="46"/>
                                        </p:tgtEl>
                                        <p:attrNameLst>
                                          <p:attrName>ppt_x</p:attrName>
                                        </p:attrNameLst>
                                      </p:cBhvr>
                                      <p:tavLst>
                                        <p:tav tm="0">
                                          <p:val>
                                            <p:strVal val="#ppt_x"/>
                                          </p:val>
                                        </p:tav>
                                        <p:tav tm="100000">
                                          <p:val>
                                            <p:strVal val="#ppt_x"/>
                                          </p:val>
                                        </p:tav>
                                      </p:tavLst>
                                    </p:anim>
                                    <p:anim calcmode="lin" valueType="num">
                                      <p:cBhvr>
                                        <p:cTn id="15" dur="5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anim calcmode="lin" valueType="num">
                                      <p:cBhvr>
                                        <p:cTn id="20" dur="500" fill="hold"/>
                                        <p:tgtEl>
                                          <p:spTgt spid="47"/>
                                        </p:tgtEl>
                                        <p:attrNameLst>
                                          <p:attrName>ppt_x</p:attrName>
                                        </p:attrNameLst>
                                      </p:cBhvr>
                                      <p:tavLst>
                                        <p:tav tm="0">
                                          <p:val>
                                            <p:strVal val="#ppt_x"/>
                                          </p:val>
                                        </p:tav>
                                        <p:tav tm="100000">
                                          <p:val>
                                            <p:strVal val="#ppt_x"/>
                                          </p:val>
                                        </p:tav>
                                      </p:tavLst>
                                    </p:anim>
                                    <p:anim calcmode="lin" valueType="num">
                                      <p:cBhvr>
                                        <p:cTn id="21" dur="500" fill="hold"/>
                                        <p:tgtEl>
                                          <p:spTgt spid="4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anim calcmode="lin" valueType="num">
                                      <p:cBhvr>
                                        <p:cTn id="26" dur="500" fill="hold"/>
                                        <p:tgtEl>
                                          <p:spTgt spid="48"/>
                                        </p:tgtEl>
                                        <p:attrNameLst>
                                          <p:attrName>ppt_x</p:attrName>
                                        </p:attrNameLst>
                                      </p:cBhvr>
                                      <p:tavLst>
                                        <p:tav tm="0">
                                          <p:val>
                                            <p:strVal val="#ppt_x"/>
                                          </p:val>
                                        </p:tav>
                                        <p:tav tm="100000">
                                          <p:val>
                                            <p:strVal val="#ppt_x"/>
                                          </p:val>
                                        </p:tav>
                                      </p:tavLst>
                                    </p:anim>
                                    <p:anim calcmode="lin" valueType="num">
                                      <p:cBhvr>
                                        <p:cTn id="27" dur="500" fill="hold"/>
                                        <p:tgtEl>
                                          <p:spTgt spid="4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anim calcmode="lin" valueType="num">
                                      <p:cBhvr>
                                        <p:cTn id="32" dur="500" fill="hold"/>
                                        <p:tgtEl>
                                          <p:spTgt spid="49"/>
                                        </p:tgtEl>
                                        <p:attrNameLst>
                                          <p:attrName>ppt_x</p:attrName>
                                        </p:attrNameLst>
                                      </p:cBhvr>
                                      <p:tavLst>
                                        <p:tav tm="0">
                                          <p:val>
                                            <p:strVal val="#ppt_x"/>
                                          </p:val>
                                        </p:tav>
                                        <p:tav tm="100000">
                                          <p:val>
                                            <p:strVal val="#ppt_x"/>
                                          </p:val>
                                        </p:tav>
                                      </p:tavLst>
                                    </p:anim>
                                    <p:anim calcmode="lin" valueType="num">
                                      <p:cBhvr>
                                        <p:cTn id="33" dur="500" fill="hold"/>
                                        <p:tgtEl>
                                          <p:spTgt spid="4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anim calcmode="lin" valueType="num">
                                      <p:cBhvr>
                                        <p:cTn id="38" dur="500" fill="hold"/>
                                        <p:tgtEl>
                                          <p:spTgt spid="51"/>
                                        </p:tgtEl>
                                        <p:attrNameLst>
                                          <p:attrName>ppt_x</p:attrName>
                                        </p:attrNameLst>
                                      </p:cBhvr>
                                      <p:tavLst>
                                        <p:tav tm="0">
                                          <p:val>
                                            <p:strVal val="#ppt_x"/>
                                          </p:val>
                                        </p:tav>
                                        <p:tav tm="100000">
                                          <p:val>
                                            <p:strVal val="#ppt_x"/>
                                          </p:val>
                                        </p:tav>
                                      </p:tavLst>
                                    </p:anim>
                                    <p:anim calcmode="lin" valueType="num">
                                      <p:cBhvr>
                                        <p:cTn id="39" dur="500" fill="hold"/>
                                        <p:tgtEl>
                                          <p:spTgt spid="5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anim calcmode="lin" valueType="num">
                                      <p:cBhvr>
                                        <p:cTn id="44" dur="500" fill="hold"/>
                                        <p:tgtEl>
                                          <p:spTgt spid="50"/>
                                        </p:tgtEl>
                                        <p:attrNameLst>
                                          <p:attrName>ppt_x</p:attrName>
                                        </p:attrNameLst>
                                      </p:cBhvr>
                                      <p:tavLst>
                                        <p:tav tm="0">
                                          <p:val>
                                            <p:strVal val="#ppt_x"/>
                                          </p:val>
                                        </p:tav>
                                        <p:tav tm="100000">
                                          <p:val>
                                            <p:strVal val="#ppt_x"/>
                                          </p:val>
                                        </p:tav>
                                      </p:tavLst>
                                    </p:anim>
                                    <p:anim calcmode="lin" valueType="num">
                                      <p:cBhvr>
                                        <p:cTn id="45" dur="500" fill="hold"/>
                                        <p:tgtEl>
                                          <p:spTgt spid="50"/>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 presetClass="emph" presetSubtype="2" fill="hold" grpId="1" nodeType="afterEffect">
                                  <p:stCondLst>
                                    <p:cond delay="0"/>
                                  </p:stCondLst>
                                  <p:childTnLst>
                                    <p:animClr clrSpc="rgb" dir="cw">
                                      <p:cBhvr override="childStyle">
                                        <p:cTn id="48" dur="500" fill="hold"/>
                                        <p:tgtEl>
                                          <p:spTgt spid="48"/>
                                        </p:tgtEl>
                                        <p:attrNameLst>
                                          <p:attrName>style.color</p:attrName>
                                        </p:attrNameLst>
                                      </p:cBhvr>
                                      <p:to>
                                        <a:srgbClr val="FF0000"/>
                                      </p:to>
                                    </p:animClr>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anim calcmode="lin" valueType="num">
                                      <p:cBhvr>
                                        <p:cTn id="53" dur="500" fill="hold"/>
                                        <p:tgtEl>
                                          <p:spTgt spid="52"/>
                                        </p:tgtEl>
                                        <p:attrNameLst>
                                          <p:attrName>ppt_x</p:attrName>
                                        </p:attrNameLst>
                                      </p:cBhvr>
                                      <p:tavLst>
                                        <p:tav tm="0">
                                          <p:val>
                                            <p:strVal val="#ppt_x"/>
                                          </p:val>
                                        </p:tav>
                                        <p:tav tm="100000">
                                          <p:val>
                                            <p:strVal val="#ppt_x"/>
                                          </p:val>
                                        </p:tav>
                                      </p:tavLst>
                                    </p:anim>
                                    <p:anim calcmode="lin" valueType="num">
                                      <p:cBhvr>
                                        <p:cTn id="54"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8" grpId="1"/>
      <p:bldP spid="49" grpId="0"/>
      <p:bldP spid="50"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aphicFrame>
        <p:nvGraphicFramePr>
          <p:cNvPr id="7" name="Table 7">
            <a:extLst>
              <a:ext uri="{FF2B5EF4-FFF2-40B4-BE49-F238E27FC236}">
                <a16:creationId xmlns:a16="http://schemas.microsoft.com/office/drawing/2014/main" id="{45CCF4A5-A1D3-4545-800F-DEC3D6B49084}"/>
              </a:ext>
            </a:extLst>
          </p:cNvPr>
          <p:cNvGraphicFramePr>
            <a:graphicFrameLocks noGrp="1"/>
          </p:cNvGraphicFramePr>
          <p:nvPr>
            <p:extLst>
              <p:ext uri="{D42A27DB-BD31-4B8C-83A1-F6EECF244321}">
                <p14:modId xmlns:p14="http://schemas.microsoft.com/office/powerpoint/2010/main" val="3340210637"/>
              </p:ext>
            </p:extLst>
          </p:nvPr>
        </p:nvGraphicFramePr>
        <p:xfrm>
          <a:off x="2987824" y="1837690"/>
          <a:ext cx="6061992" cy="1854200"/>
        </p:xfrm>
        <a:graphic>
          <a:graphicData uri="http://schemas.openxmlformats.org/drawingml/2006/table">
            <a:tbl>
              <a:tblPr firstRow="1" bandRow="1">
                <a:tableStyleId>{D7AC3CCA-C797-4891-BE02-D94E43425B78}</a:tableStyleId>
              </a:tblPr>
              <a:tblGrid>
                <a:gridCol w="757749">
                  <a:extLst>
                    <a:ext uri="{9D8B030D-6E8A-4147-A177-3AD203B41FA5}">
                      <a16:colId xmlns:a16="http://schemas.microsoft.com/office/drawing/2014/main" val="3648309037"/>
                    </a:ext>
                  </a:extLst>
                </a:gridCol>
                <a:gridCol w="757749">
                  <a:extLst>
                    <a:ext uri="{9D8B030D-6E8A-4147-A177-3AD203B41FA5}">
                      <a16:colId xmlns:a16="http://schemas.microsoft.com/office/drawing/2014/main" val="1179540104"/>
                    </a:ext>
                  </a:extLst>
                </a:gridCol>
                <a:gridCol w="757749">
                  <a:extLst>
                    <a:ext uri="{9D8B030D-6E8A-4147-A177-3AD203B41FA5}">
                      <a16:colId xmlns:a16="http://schemas.microsoft.com/office/drawing/2014/main" val="375545118"/>
                    </a:ext>
                  </a:extLst>
                </a:gridCol>
                <a:gridCol w="757749">
                  <a:extLst>
                    <a:ext uri="{9D8B030D-6E8A-4147-A177-3AD203B41FA5}">
                      <a16:colId xmlns:a16="http://schemas.microsoft.com/office/drawing/2014/main" val="927279099"/>
                    </a:ext>
                  </a:extLst>
                </a:gridCol>
                <a:gridCol w="757749">
                  <a:extLst>
                    <a:ext uri="{9D8B030D-6E8A-4147-A177-3AD203B41FA5}">
                      <a16:colId xmlns:a16="http://schemas.microsoft.com/office/drawing/2014/main" val="3270658304"/>
                    </a:ext>
                  </a:extLst>
                </a:gridCol>
                <a:gridCol w="757749">
                  <a:extLst>
                    <a:ext uri="{9D8B030D-6E8A-4147-A177-3AD203B41FA5}">
                      <a16:colId xmlns:a16="http://schemas.microsoft.com/office/drawing/2014/main" val="1441632430"/>
                    </a:ext>
                  </a:extLst>
                </a:gridCol>
                <a:gridCol w="757749">
                  <a:extLst>
                    <a:ext uri="{9D8B030D-6E8A-4147-A177-3AD203B41FA5}">
                      <a16:colId xmlns:a16="http://schemas.microsoft.com/office/drawing/2014/main" val="3897059301"/>
                    </a:ext>
                  </a:extLst>
                </a:gridCol>
                <a:gridCol w="757749">
                  <a:extLst>
                    <a:ext uri="{9D8B030D-6E8A-4147-A177-3AD203B41FA5}">
                      <a16:colId xmlns:a16="http://schemas.microsoft.com/office/drawing/2014/main" val="3555254956"/>
                    </a:ext>
                  </a:extLst>
                </a:gridCol>
              </a:tblGrid>
              <a:tr h="370840">
                <a:tc>
                  <a:txBody>
                    <a:bodyPr/>
                    <a:lstStyle/>
                    <a:p>
                      <a:r>
                        <a:rPr lang="en-US" sz="1400"/>
                        <a:t>Đỉnh</a:t>
                      </a:r>
                    </a:p>
                  </a:txBody>
                  <a:tcPr/>
                </a:tc>
                <a:tc>
                  <a:txBody>
                    <a:bodyPr/>
                    <a:lstStyle/>
                    <a:p>
                      <a:r>
                        <a:rPr lang="en-US" sz="1400"/>
                        <a:t>S</a:t>
                      </a:r>
                    </a:p>
                  </a:txBody>
                  <a:tcPr/>
                </a:tc>
                <a:tc>
                  <a:txBody>
                    <a:bodyPr/>
                    <a:lstStyle/>
                    <a:p>
                      <a:r>
                        <a:rPr lang="en-US" sz="1400"/>
                        <a:t>A</a:t>
                      </a:r>
                    </a:p>
                  </a:txBody>
                  <a:tcPr/>
                </a:tc>
                <a:tc>
                  <a:txBody>
                    <a:bodyPr/>
                    <a:lstStyle/>
                    <a:p>
                      <a:r>
                        <a:rPr lang="en-US" sz="1400"/>
                        <a:t>B</a:t>
                      </a:r>
                    </a:p>
                  </a:txBody>
                  <a:tcPr/>
                </a:tc>
                <a:tc>
                  <a:txBody>
                    <a:bodyPr/>
                    <a:lstStyle/>
                    <a:p>
                      <a:r>
                        <a:rPr lang="en-US" sz="1400"/>
                        <a:t>C</a:t>
                      </a:r>
                    </a:p>
                  </a:txBody>
                  <a:tcPr/>
                </a:tc>
                <a:tc>
                  <a:txBody>
                    <a:bodyPr/>
                    <a:lstStyle/>
                    <a:p>
                      <a:r>
                        <a:rPr lang="en-US" sz="1400"/>
                        <a:t>D</a:t>
                      </a:r>
                    </a:p>
                  </a:txBody>
                  <a:tcPr/>
                </a:tc>
                <a:tc>
                  <a:txBody>
                    <a:bodyPr/>
                    <a:lstStyle/>
                    <a:p>
                      <a:r>
                        <a:rPr lang="en-US" sz="1400"/>
                        <a:t>T</a:t>
                      </a:r>
                    </a:p>
                  </a:txBody>
                  <a:tcPr/>
                </a:tc>
                <a:tc>
                  <a:txBody>
                    <a:bodyPr/>
                    <a:lstStyle/>
                    <a:p>
                      <a:r>
                        <a:rPr lang="en-US" sz="1400"/>
                        <a:t>Chọn</a:t>
                      </a:r>
                    </a:p>
                  </a:txBody>
                  <a:tcPr/>
                </a:tc>
                <a:extLst>
                  <a:ext uri="{0D108BD9-81ED-4DB2-BD59-A6C34878D82A}">
                    <a16:rowId xmlns:a16="http://schemas.microsoft.com/office/drawing/2014/main" val="2539177155"/>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116883259"/>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73337931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903459331"/>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83821997"/>
                  </a:ext>
                </a:extLst>
              </a:tr>
            </a:tbl>
          </a:graphicData>
        </a:graphic>
      </p:graphicFrame>
      <p:sp>
        <p:nvSpPr>
          <p:cNvPr id="8" name="Oval 7">
            <a:extLst>
              <a:ext uri="{FF2B5EF4-FFF2-40B4-BE49-F238E27FC236}">
                <a16:creationId xmlns:a16="http://schemas.microsoft.com/office/drawing/2014/main" id="{A9BDD6B6-2DE2-458B-972C-EF91FA7468C1}"/>
              </a:ext>
            </a:extLst>
          </p:cNvPr>
          <p:cNvSpPr/>
          <p:nvPr/>
        </p:nvSpPr>
        <p:spPr>
          <a:xfrm>
            <a:off x="2515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t>
            </a:r>
          </a:p>
        </p:txBody>
      </p:sp>
      <p:sp>
        <p:nvSpPr>
          <p:cNvPr id="32" name="Oval 31">
            <a:extLst>
              <a:ext uri="{FF2B5EF4-FFF2-40B4-BE49-F238E27FC236}">
                <a16:creationId xmlns:a16="http://schemas.microsoft.com/office/drawing/2014/main" id="{4DEC97E9-2AB0-40D4-A59D-B8F748800097}"/>
              </a:ext>
            </a:extLst>
          </p:cNvPr>
          <p:cNvSpPr/>
          <p:nvPr/>
        </p:nvSpPr>
        <p:spPr>
          <a:xfrm>
            <a:off x="827196"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a:t>
            </a:r>
          </a:p>
        </p:txBody>
      </p:sp>
      <p:sp>
        <p:nvSpPr>
          <p:cNvPr id="33" name="Oval 32">
            <a:extLst>
              <a:ext uri="{FF2B5EF4-FFF2-40B4-BE49-F238E27FC236}">
                <a16:creationId xmlns:a16="http://schemas.microsoft.com/office/drawing/2014/main" id="{73E7BA50-29A3-4F78-AB06-BD8FFBE527DB}"/>
              </a:ext>
            </a:extLst>
          </p:cNvPr>
          <p:cNvSpPr/>
          <p:nvPr/>
        </p:nvSpPr>
        <p:spPr>
          <a:xfrm>
            <a:off x="1547664"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a:t>
            </a:r>
          </a:p>
        </p:txBody>
      </p:sp>
      <p:sp>
        <p:nvSpPr>
          <p:cNvPr id="34" name="Oval 33">
            <a:extLst>
              <a:ext uri="{FF2B5EF4-FFF2-40B4-BE49-F238E27FC236}">
                <a16:creationId xmlns:a16="http://schemas.microsoft.com/office/drawing/2014/main" id="{DDF9B6C0-DB7A-4A21-9A17-F14150D3572C}"/>
              </a:ext>
            </a:extLst>
          </p:cNvPr>
          <p:cNvSpPr/>
          <p:nvPr/>
        </p:nvSpPr>
        <p:spPr>
          <a:xfrm>
            <a:off x="20517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a:t>
            </a:r>
          </a:p>
        </p:txBody>
      </p:sp>
      <p:sp>
        <p:nvSpPr>
          <p:cNvPr id="35" name="Oval 34">
            <a:extLst>
              <a:ext uri="{FF2B5EF4-FFF2-40B4-BE49-F238E27FC236}">
                <a16:creationId xmlns:a16="http://schemas.microsoft.com/office/drawing/2014/main" id="{0E6466FA-9590-490A-A862-E5F2ED3271F1}"/>
              </a:ext>
            </a:extLst>
          </p:cNvPr>
          <p:cNvSpPr/>
          <p:nvPr/>
        </p:nvSpPr>
        <p:spPr>
          <a:xfrm>
            <a:off x="827196"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
            </a:r>
          </a:p>
        </p:txBody>
      </p:sp>
      <p:sp>
        <p:nvSpPr>
          <p:cNvPr id="36" name="Oval 35">
            <a:extLst>
              <a:ext uri="{FF2B5EF4-FFF2-40B4-BE49-F238E27FC236}">
                <a16:creationId xmlns:a16="http://schemas.microsoft.com/office/drawing/2014/main" id="{812AE644-3231-4932-9C99-AC4857CF4A1D}"/>
              </a:ext>
            </a:extLst>
          </p:cNvPr>
          <p:cNvSpPr/>
          <p:nvPr/>
        </p:nvSpPr>
        <p:spPr>
          <a:xfrm>
            <a:off x="1547664"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a:t>
            </a:r>
          </a:p>
        </p:txBody>
      </p:sp>
      <p:cxnSp>
        <p:nvCxnSpPr>
          <p:cNvPr id="10" name="Straight Connector 9">
            <a:extLst>
              <a:ext uri="{FF2B5EF4-FFF2-40B4-BE49-F238E27FC236}">
                <a16:creationId xmlns:a16="http://schemas.microsoft.com/office/drawing/2014/main" id="{DA0F11AA-5136-41D5-BD9A-6736019425E1}"/>
              </a:ext>
            </a:extLst>
          </p:cNvPr>
          <p:cNvCxnSpPr>
            <a:cxnSpLocks/>
            <a:stCxn id="8" idx="6"/>
            <a:endCxn id="32" idx="3"/>
          </p:cNvCxnSpPr>
          <p:nvPr/>
        </p:nvCxnSpPr>
        <p:spPr>
          <a:xfrm flipV="1">
            <a:off x="395536" y="2702295"/>
            <a:ext cx="452751" cy="37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28858D-D5B7-4FBF-B7B8-A7FA3968FB81}"/>
              </a:ext>
            </a:extLst>
          </p:cNvPr>
          <p:cNvCxnSpPr>
            <a:stCxn id="32" idx="6"/>
            <a:endCxn id="33" idx="2"/>
          </p:cNvCxnSpPr>
          <p:nvPr/>
        </p:nvCxnSpPr>
        <p:spPr>
          <a:xfrm>
            <a:off x="971212" y="2651378"/>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710F0-9818-42E1-B9B8-320ADF626C0A}"/>
              </a:ext>
            </a:extLst>
          </p:cNvPr>
          <p:cNvCxnSpPr>
            <a:stCxn id="33" idx="5"/>
            <a:endCxn id="34" idx="1"/>
          </p:cNvCxnSpPr>
          <p:nvPr/>
        </p:nvCxnSpPr>
        <p:spPr>
          <a:xfrm>
            <a:off x="1670589" y="2702295"/>
            <a:ext cx="402222" cy="32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F31F5D-1579-48A0-BCDD-16D491B8394E}"/>
              </a:ext>
            </a:extLst>
          </p:cNvPr>
          <p:cNvCxnSpPr>
            <a:stCxn id="34" idx="4"/>
            <a:endCxn id="36" idx="7"/>
          </p:cNvCxnSpPr>
          <p:nvPr/>
        </p:nvCxnSpPr>
        <p:spPr>
          <a:xfrm flipH="1">
            <a:off x="1670589" y="3147814"/>
            <a:ext cx="453139" cy="30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495CDA-7835-4D11-B1F7-541A02E0806E}"/>
              </a:ext>
            </a:extLst>
          </p:cNvPr>
          <p:cNvCxnSpPr>
            <a:stCxn id="8" idx="4"/>
            <a:endCxn id="35" idx="2"/>
          </p:cNvCxnSpPr>
          <p:nvPr/>
        </p:nvCxnSpPr>
        <p:spPr>
          <a:xfrm>
            <a:off x="323528" y="3147814"/>
            <a:ext cx="50366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EB1E45-FC75-459F-A708-40598A884F04}"/>
              </a:ext>
            </a:extLst>
          </p:cNvPr>
          <p:cNvCxnSpPr>
            <a:stCxn id="35" idx="6"/>
            <a:endCxn id="36" idx="2"/>
          </p:cNvCxnSpPr>
          <p:nvPr/>
        </p:nvCxnSpPr>
        <p:spPr>
          <a:xfrm>
            <a:off x="971212" y="3507854"/>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BD171B-E724-41B4-B4C6-B5EE015FA5D7}"/>
              </a:ext>
            </a:extLst>
          </p:cNvPr>
          <p:cNvCxnSpPr>
            <a:stCxn id="32" idx="4"/>
            <a:endCxn id="36" idx="1"/>
          </p:cNvCxnSpPr>
          <p:nvPr/>
        </p:nvCxnSpPr>
        <p:spPr>
          <a:xfrm>
            <a:off x="899204"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1A170D-9A7C-4C25-8B79-CCD133302554}"/>
              </a:ext>
            </a:extLst>
          </p:cNvPr>
          <p:cNvCxnSpPr>
            <a:stCxn id="33" idx="4"/>
            <a:endCxn id="35" idx="7"/>
          </p:cNvCxnSpPr>
          <p:nvPr/>
        </p:nvCxnSpPr>
        <p:spPr>
          <a:xfrm flipH="1">
            <a:off x="950121"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47FD55-3C1E-4FA1-9B62-E4F69EF09CE5}"/>
              </a:ext>
            </a:extLst>
          </p:cNvPr>
          <p:cNvSpPr txBox="1"/>
          <p:nvPr/>
        </p:nvSpPr>
        <p:spPr>
          <a:xfrm>
            <a:off x="444557" y="2671499"/>
            <a:ext cx="261610" cy="261610"/>
          </a:xfrm>
          <a:prstGeom prst="rect">
            <a:avLst/>
          </a:prstGeom>
          <a:noFill/>
        </p:spPr>
        <p:txBody>
          <a:bodyPr wrap="none" rtlCol="0">
            <a:spAutoFit/>
          </a:bodyPr>
          <a:lstStyle/>
          <a:p>
            <a:r>
              <a:rPr lang="en-US" sz="1100"/>
              <a:t>7</a:t>
            </a:r>
          </a:p>
        </p:txBody>
      </p:sp>
      <p:sp>
        <p:nvSpPr>
          <p:cNvPr id="59" name="TextBox 58">
            <a:extLst>
              <a:ext uri="{FF2B5EF4-FFF2-40B4-BE49-F238E27FC236}">
                <a16:creationId xmlns:a16="http://schemas.microsoft.com/office/drawing/2014/main" id="{D1EB81FA-6253-4CAB-B430-AB491E8A3CC5}"/>
              </a:ext>
            </a:extLst>
          </p:cNvPr>
          <p:cNvSpPr txBox="1"/>
          <p:nvPr/>
        </p:nvSpPr>
        <p:spPr>
          <a:xfrm>
            <a:off x="1129057" y="2409889"/>
            <a:ext cx="261610" cy="261610"/>
          </a:xfrm>
          <a:prstGeom prst="rect">
            <a:avLst/>
          </a:prstGeom>
          <a:noFill/>
        </p:spPr>
        <p:txBody>
          <a:bodyPr wrap="none" rtlCol="0">
            <a:spAutoFit/>
          </a:bodyPr>
          <a:lstStyle/>
          <a:p>
            <a:r>
              <a:rPr lang="en-US" sz="1100"/>
              <a:t>4</a:t>
            </a:r>
          </a:p>
        </p:txBody>
      </p:sp>
      <p:sp>
        <p:nvSpPr>
          <p:cNvPr id="60" name="TextBox 59">
            <a:extLst>
              <a:ext uri="{FF2B5EF4-FFF2-40B4-BE49-F238E27FC236}">
                <a16:creationId xmlns:a16="http://schemas.microsoft.com/office/drawing/2014/main" id="{B44DD5D1-C6B9-4546-B34B-1D092CC3B4FE}"/>
              </a:ext>
            </a:extLst>
          </p:cNvPr>
          <p:cNvSpPr txBox="1"/>
          <p:nvPr/>
        </p:nvSpPr>
        <p:spPr>
          <a:xfrm>
            <a:off x="1862118" y="2685419"/>
            <a:ext cx="261610" cy="261610"/>
          </a:xfrm>
          <a:prstGeom prst="rect">
            <a:avLst/>
          </a:prstGeom>
          <a:noFill/>
        </p:spPr>
        <p:txBody>
          <a:bodyPr wrap="none" rtlCol="0">
            <a:spAutoFit/>
          </a:bodyPr>
          <a:lstStyle/>
          <a:p>
            <a:r>
              <a:rPr lang="en-US" sz="1100"/>
              <a:t>2</a:t>
            </a:r>
          </a:p>
        </p:txBody>
      </p:sp>
      <p:sp>
        <p:nvSpPr>
          <p:cNvPr id="61" name="TextBox 60">
            <a:extLst>
              <a:ext uri="{FF2B5EF4-FFF2-40B4-BE49-F238E27FC236}">
                <a16:creationId xmlns:a16="http://schemas.microsoft.com/office/drawing/2014/main" id="{E40C5679-6982-4BF7-870F-0532E700288B}"/>
              </a:ext>
            </a:extLst>
          </p:cNvPr>
          <p:cNvSpPr txBox="1"/>
          <p:nvPr/>
        </p:nvSpPr>
        <p:spPr>
          <a:xfrm>
            <a:off x="404715" y="3315048"/>
            <a:ext cx="261610" cy="261610"/>
          </a:xfrm>
          <a:prstGeom prst="rect">
            <a:avLst/>
          </a:prstGeom>
          <a:noFill/>
        </p:spPr>
        <p:txBody>
          <a:bodyPr wrap="none" rtlCol="0">
            <a:spAutoFit/>
          </a:bodyPr>
          <a:lstStyle/>
          <a:p>
            <a:r>
              <a:rPr lang="en-US" sz="1100"/>
              <a:t>4</a:t>
            </a:r>
          </a:p>
        </p:txBody>
      </p:sp>
      <p:sp>
        <p:nvSpPr>
          <p:cNvPr id="62" name="TextBox 61">
            <a:extLst>
              <a:ext uri="{FF2B5EF4-FFF2-40B4-BE49-F238E27FC236}">
                <a16:creationId xmlns:a16="http://schemas.microsoft.com/office/drawing/2014/main" id="{796729C1-BEE3-4AFC-A824-E28DF405134B}"/>
              </a:ext>
            </a:extLst>
          </p:cNvPr>
          <p:cNvSpPr txBox="1"/>
          <p:nvPr/>
        </p:nvSpPr>
        <p:spPr>
          <a:xfrm>
            <a:off x="1115228" y="3507854"/>
            <a:ext cx="261610" cy="261610"/>
          </a:xfrm>
          <a:prstGeom prst="rect">
            <a:avLst/>
          </a:prstGeom>
          <a:noFill/>
        </p:spPr>
        <p:txBody>
          <a:bodyPr wrap="none" rtlCol="0">
            <a:spAutoFit/>
          </a:bodyPr>
          <a:lstStyle/>
          <a:p>
            <a:r>
              <a:rPr lang="en-US" sz="1100"/>
              <a:t>8</a:t>
            </a:r>
          </a:p>
        </p:txBody>
      </p:sp>
      <p:sp>
        <p:nvSpPr>
          <p:cNvPr id="63" name="TextBox 62">
            <a:extLst>
              <a:ext uri="{FF2B5EF4-FFF2-40B4-BE49-F238E27FC236}">
                <a16:creationId xmlns:a16="http://schemas.microsoft.com/office/drawing/2014/main" id="{2F8F6956-390F-4BDF-9ED1-0FA7F0D2F092}"/>
              </a:ext>
            </a:extLst>
          </p:cNvPr>
          <p:cNvSpPr txBox="1"/>
          <p:nvPr/>
        </p:nvSpPr>
        <p:spPr>
          <a:xfrm>
            <a:off x="1863606" y="3246244"/>
            <a:ext cx="261610" cy="261610"/>
          </a:xfrm>
          <a:prstGeom prst="rect">
            <a:avLst/>
          </a:prstGeom>
          <a:noFill/>
        </p:spPr>
        <p:txBody>
          <a:bodyPr wrap="none" rtlCol="0">
            <a:spAutoFit/>
          </a:bodyPr>
          <a:lstStyle/>
          <a:p>
            <a:r>
              <a:rPr lang="en-US" sz="1100"/>
              <a:t>2</a:t>
            </a:r>
          </a:p>
        </p:txBody>
      </p:sp>
      <p:sp>
        <p:nvSpPr>
          <p:cNvPr id="64" name="TextBox 63">
            <a:extLst>
              <a:ext uri="{FF2B5EF4-FFF2-40B4-BE49-F238E27FC236}">
                <a16:creationId xmlns:a16="http://schemas.microsoft.com/office/drawing/2014/main" id="{757EA801-FE53-4924-B2DD-4A638A985378}"/>
              </a:ext>
            </a:extLst>
          </p:cNvPr>
          <p:cNvSpPr txBox="1"/>
          <p:nvPr/>
        </p:nvSpPr>
        <p:spPr>
          <a:xfrm>
            <a:off x="889408" y="3115439"/>
            <a:ext cx="261610" cy="261610"/>
          </a:xfrm>
          <a:prstGeom prst="rect">
            <a:avLst/>
          </a:prstGeom>
          <a:noFill/>
        </p:spPr>
        <p:txBody>
          <a:bodyPr wrap="none" rtlCol="0">
            <a:spAutoFit/>
          </a:bodyPr>
          <a:lstStyle/>
          <a:p>
            <a:r>
              <a:rPr lang="en-US" sz="1100"/>
              <a:t>6</a:t>
            </a:r>
          </a:p>
        </p:txBody>
      </p:sp>
      <p:sp>
        <p:nvSpPr>
          <p:cNvPr id="65" name="TextBox 64">
            <a:extLst>
              <a:ext uri="{FF2B5EF4-FFF2-40B4-BE49-F238E27FC236}">
                <a16:creationId xmlns:a16="http://schemas.microsoft.com/office/drawing/2014/main" id="{21E3D09E-EBE9-428F-9C3B-54F753188D48}"/>
              </a:ext>
            </a:extLst>
          </p:cNvPr>
          <p:cNvSpPr txBox="1"/>
          <p:nvPr/>
        </p:nvSpPr>
        <p:spPr>
          <a:xfrm>
            <a:off x="1382113" y="3122349"/>
            <a:ext cx="261610" cy="261610"/>
          </a:xfrm>
          <a:prstGeom prst="rect">
            <a:avLst/>
          </a:prstGeom>
          <a:noFill/>
        </p:spPr>
        <p:txBody>
          <a:bodyPr wrap="none" rtlCol="0">
            <a:spAutoFit/>
          </a:bodyPr>
          <a:lstStyle/>
          <a:p>
            <a:r>
              <a:rPr lang="en-US" sz="1100"/>
              <a:t>3</a:t>
            </a:r>
          </a:p>
        </p:txBody>
      </p:sp>
      <p:sp>
        <p:nvSpPr>
          <p:cNvPr id="30" name="TextBox 29">
            <a:extLst>
              <a:ext uri="{FF2B5EF4-FFF2-40B4-BE49-F238E27FC236}">
                <a16:creationId xmlns:a16="http://schemas.microsoft.com/office/drawing/2014/main" id="{35AAACDE-A695-4560-B0CA-DC0927592589}"/>
              </a:ext>
            </a:extLst>
          </p:cNvPr>
          <p:cNvSpPr txBox="1"/>
          <p:nvPr/>
        </p:nvSpPr>
        <p:spPr>
          <a:xfrm>
            <a:off x="2977061" y="2232917"/>
            <a:ext cx="747320" cy="307777"/>
          </a:xfrm>
          <a:prstGeom prst="rect">
            <a:avLst/>
          </a:prstGeom>
          <a:noFill/>
        </p:spPr>
        <p:txBody>
          <a:bodyPr wrap="none" rtlCol="0">
            <a:spAutoFit/>
          </a:bodyPr>
          <a:lstStyle/>
          <a:p>
            <a:r>
              <a:rPr lang="en-US" sz="1400"/>
              <a:t>Bước 0</a:t>
            </a:r>
          </a:p>
        </p:txBody>
      </p:sp>
      <p:sp>
        <p:nvSpPr>
          <p:cNvPr id="66" name="TextBox 65">
            <a:extLst>
              <a:ext uri="{FF2B5EF4-FFF2-40B4-BE49-F238E27FC236}">
                <a16:creationId xmlns:a16="http://schemas.microsoft.com/office/drawing/2014/main" id="{B6251822-D66D-4825-83DB-AC3ECBA2BACB}"/>
              </a:ext>
            </a:extLst>
          </p:cNvPr>
          <p:cNvSpPr txBox="1"/>
          <p:nvPr/>
        </p:nvSpPr>
        <p:spPr>
          <a:xfrm>
            <a:off x="3756668" y="2232916"/>
            <a:ext cx="593432" cy="307777"/>
          </a:xfrm>
          <a:prstGeom prst="rect">
            <a:avLst/>
          </a:prstGeom>
          <a:noFill/>
        </p:spPr>
        <p:txBody>
          <a:bodyPr wrap="none" rtlCol="0">
            <a:spAutoFit/>
          </a:bodyPr>
          <a:lstStyle/>
          <a:p>
            <a:r>
              <a:rPr lang="en-US" sz="1400"/>
              <a:t>[S, 0]</a:t>
            </a:r>
          </a:p>
        </p:txBody>
      </p:sp>
      <p:sp>
        <p:nvSpPr>
          <p:cNvPr id="68" name="TextBox 67">
            <a:extLst>
              <a:ext uri="{FF2B5EF4-FFF2-40B4-BE49-F238E27FC236}">
                <a16:creationId xmlns:a16="http://schemas.microsoft.com/office/drawing/2014/main" id="{008E1006-B5CB-4667-8BD1-DDF2533D1D10}"/>
              </a:ext>
            </a:extLst>
          </p:cNvPr>
          <p:cNvSpPr txBox="1"/>
          <p:nvPr/>
        </p:nvSpPr>
        <p:spPr>
          <a:xfrm>
            <a:off x="4546067" y="2232916"/>
            <a:ext cx="593432" cy="307777"/>
          </a:xfrm>
          <a:prstGeom prst="rect">
            <a:avLst/>
          </a:prstGeom>
          <a:noFill/>
        </p:spPr>
        <p:txBody>
          <a:bodyPr wrap="none" rtlCol="0">
            <a:spAutoFit/>
          </a:bodyPr>
          <a:lstStyle/>
          <a:p>
            <a:r>
              <a:rPr lang="en-US" sz="1400"/>
              <a:t>[S, 7]</a:t>
            </a:r>
          </a:p>
        </p:txBody>
      </p:sp>
      <p:sp>
        <p:nvSpPr>
          <p:cNvPr id="69" name="TextBox 68">
            <a:extLst>
              <a:ext uri="{FF2B5EF4-FFF2-40B4-BE49-F238E27FC236}">
                <a16:creationId xmlns:a16="http://schemas.microsoft.com/office/drawing/2014/main" id="{E65EE9E9-DA5D-401E-9EF5-FC666BF8E761}"/>
              </a:ext>
            </a:extLst>
          </p:cNvPr>
          <p:cNvSpPr txBox="1"/>
          <p:nvPr/>
        </p:nvSpPr>
        <p:spPr>
          <a:xfrm>
            <a:off x="5310775" y="2232915"/>
            <a:ext cx="570990" cy="307777"/>
          </a:xfrm>
          <a:prstGeom prst="rect">
            <a:avLst/>
          </a:prstGeom>
          <a:noFill/>
        </p:spPr>
        <p:txBody>
          <a:bodyPr wrap="none" rtlCol="0">
            <a:spAutoFit/>
          </a:bodyPr>
          <a:lstStyle/>
          <a:p>
            <a:r>
              <a:rPr lang="en-US" sz="1400"/>
              <a:t>[S, *]</a:t>
            </a:r>
          </a:p>
        </p:txBody>
      </p:sp>
      <p:sp>
        <p:nvSpPr>
          <p:cNvPr id="70" name="TextBox 69">
            <a:extLst>
              <a:ext uri="{FF2B5EF4-FFF2-40B4-BE49-F238E27FC236}">
                <a16:creationId xmlns:a16="http://schemas.microsoft.com/office/drawing/2014/main" id="{1FA5380F-AF58-416C-B860-5EDBCC77561F}"/>
              </a:ext>
            </a:extLst>
          </p:cNvPr>
          <p:cNvSpPr txBox="1"/>
          <p:nvPr/>
        </p:nvSpPr>
        <p:spPr>
          <a:xfrm>
            <a:off x="6018820" y="2232915"/>
            <a:ext cx="570990" cy="307777"/>
          </a:xfrm>
          <a:prstGeom prst="rect">
            <a:avLst/>
          </a:prstGeom>
          <a:noFill/>
        </p:spPr>
        <p:txBody>
          <a:bodyPr wrap="none" rtlCol="0">
            <a:spAutoFit/>
          </a:bodyPr>
          <a:lstStyle/>
          <a:p>
            <a:r>
              <a:rPr lang="en-US" sz="1400"/>
              <a:t>[S, *]</a:t>
            </a:r>
          </a:p>
        </p:txBody>
      </p:sp>
      <p:sp>
        <p:nvSpPr>
          <p:cNvPr id="71" name="TextBox 70">
            <a:extLst>
              <a:ext uri="{FF2B5EF4-FFF2-40B4-BE49-F238E27FC236}">
                <a16:creationId xmlns:a16="http://schemas.microsoft.com/office/drawing/2014/main" id="{3E5000FF-602A-4540-B99A-AC5D83B41947}"/>
              </a:ext>
            </a:extLst>
          </p:cNvPr>
          <p:cNvSpPr txBox="1"/>
          <p:nvPr/>
        </p:nvSpPr>
        <p:spPr>
          <a:xfrm>
            <a:off x="6811250" y="2232914"/>
            <a:ext cx="593432" cy="307777"/>
          </a:xfrm>
          <a:prstGeom prst="rect">
            <a:avLst/>
          </a:prstGeom>
          <a:noFill/>
        </p:spPr>
        <p:txBody>
          <a:bodyPr wrap="none" rtlCol="0">
            <a:spAutoFit/>
          </a:bodyPr>
          <a:lstStyle/>
          <a:p>
            <a:r>
              <a:rPr lang="en-US" sz="1400">
                <a:solidFill>
                  <a:srgbClr val="FF0000"/>
                </a:solidFill>
              </a:rPr>
              <a:t>[S, 4]</a:t>
            </a:r>
          </a:p>
        </p:txBody>
      </p:sp>
      <p:sp>
        <p:nvSpPr>
          <p:cNvPr id="72" name="TextBox 71">
            <a:extLst>
              <a:ext uri="{FF2B5EF4-FFF2-40B4-BE49-F238E27FC236}">
                <a16:creationId xmlns:a16="http://schemas.microsoft.com/office/drawing/2014/main" id="{6F6BC56D-4A7C-405D-B250-326247DC4264}"/>
              </a:ext>
            </a:extLst>
          </p:cNvPr>
          <p:cNvSpPr txBox="1"/>
          <p:nvPr/>
        </p:nvSpPr>
        <p:spPr>
          <a:xfrm>
            <a:off x="7560813" y="2235293"/>
            <a:ext cx="570990" cy="307777"/>
          </a:xfrm>
          <a:prstGeom prst="rect">
            <a:avLst/>
          </a:prstGeom>
          <a:noFill/>
        </p:spPr>
        <p:txBody>
          <a:bodyPr wrap="none" rtlCol="0">
            <a:spAutoFit/>
          </a:bodyPr>
          <a:lstStyle/>
          <a:p>
            <a:r>
              <a:rPr lang="en-US" sz="1400"/>
              <a:t>[S, *]</a:t>
            </a:r>
          </a:p>
        </p:txBody>
      </p:sp>
      <p:sp>
        <p:nvSpPr>
          <p:cNvPr id="73" name="TextBox 72">
            <a:extLst>
              <a:ext uri="{FF2B5EF4-FFF2-40B4-BE49-F238E27FC236}">
                <a16:creationId xmlns:a16="http://schemas.microsoft.com/office/drawing/2014/main" id="{291EDEFC-FBB8-42A6-AF77-39B28BC22D59}"/>
              </a:ext>
            </a:extLst>
          </p:cNvPr>
          <p:cNvSpPr txBox="1"/>
          <p:nvPr/>
        </p:nvSpPr>
        <p:spPr>
          <a:xfrm>
            <a:off x="8312889" y="2232914"/>
            <a:ext cx="312906" cy="307777"/>
          </a:xfrm>
          <a:prstGeom prst="rect">
            <a:avLst/>
          </a:prstGeom>
          <a:noFill/>
        </p:spPr>
        <p:txBody>
          <a:bodyPr wrap="none" rtlCol="0">
            <a:spAutoFit/>
          </a:bodyPr>
          <a:lstStyle/>
          <a:p>
            <a:r>
              <a:rPr lang="en-US" sz="1400"/>
              <a:t>D</a:t>
            </a:r>
          </a:p>
        </p:txBody>
      </p:sp>
      <p:sp>
        <p:nvSpPr>
          <p:cNvPr id="37" name="TextBox 36">
            <a:extLst>
              <a:ext uri="{FF2B5EF4-FFF2-40B4-BE49-F238E27FC236}">
                <a16:creationId xmlns:a16="http://schemas.microsoft.com/office/drawing/2014/main" id="{3B4191D3-278D-45C2-8163-5092AF35DFBA}"/>
              </a:ext>
            </a:extLst>
          </p:cNvPr>
          <p:cNvSpPr txBox="1"/>
          <p:nvPr/>
        </p:nvSpPr>
        <p:spPr>
          <a:xfrm>
            <a:off x="2973565" y="2624012"/>
            <a:ext cx="747320" cy="307777"/>
          </a:xfrm>
          <a:prstGeom prst="rect">
            <a:avLst/>
          </a:prstGeom>
          <a:noFill/>
        </p:spPr>
        <p:txBody>
          <a:bodyPr wrap="none" rtlCol="0">
            <a:spAutoFit/>
          </a:bodyPr>
          <a:lstStyle/>
          <a:p>
            <a:r>
              <a:rPr lang="en-US" sz="1400"/>
              <a:t>Bước 1</a:t>
            </a:r>
          </a:p>
        </p:txBody>
      </p:sp>
      <p:sp>
        <p:nvSpPr>
          <p:cNvPr id="38" name="TextBox 37">
            <a:extLst>
              <a:ext uri="{FF2B5EF4-FFF2-40B4-BE49-F238E27FC236}">
                <a16:creationId xmlns:a16="http://schemas.microsoft.com/office/drawing/2014/main" id="{F077D8BA-4D38-4E53-9ADE-5266AE90ADAF}"/>
              </a:ext>
            </a:extLst>
          </p:cNvPr>
          <p:cNvSpPr txBox="1"/>
          <p:nvPr/>
        </p:nvSpPr>
        <p:spPr>
          <a:xfrm>
            <a:off x="3936261" y="2602808"/>
            <a:ext cx="258404" cy="307777"/>
          </a:xfrm>
          <a:prstGeom prst="rect">
            <a:avLst/>
          </a:prstGeom>
          <a:noFill/>
        </p:spPr>
        <p:txBody>
          <a:bodyPr wrap="none" rtlCol="0">
            <a:spAutoFit/>
          </a:bodyPr>
          <a:lstStyle/>
          <a:p>
            <a:r>
              <a:rPr lang="en-US" sz="1400"/>
              <a:t>-</a:t>
            </a:r>
          </a:p>
        </p:txBody>
      </p:sp>
      <p:sp>
        <p:nvSpPr>
          <p:cNvPr id="39" name="TextBox 38">
            <a:extLst>
              <a:ext uri="{FF2B5EF4-FFF2-40B4-BE49-F238E27FC236}">
                <a16:creationId xmlns:a16="http://schemas.microsoft.com/office/drawing/2014/main" id="{444FD919-9F5A-4859-A26B-9E09E017ABAD}"/>
              </a:ext>
            </a:extLst>
          </p:cNvPr>
          <p:cNvSpPr txBox="1"/>
          <p:nvPr/>
        </p:nvSpPr>
        <p:spPr>
          <a:xfrm>
            <a:off x="4546067" y="2619124"/>
            <a:ext cx="593432" cy="307777"/>
          </a:xfrm>
          <a:prstGeom prst="rect">
            <a:avLst/>
          </a:prstGeom>
          <a:noFill/>
        </p:spPr>
        <p:txBody>
          <a:bodyPr wrap="none" rtlCol="0">
            <a:spAutoFit/>
          </a:bodyPr>
          <a:lstStyle/>
          <a:p>
            <a:r>
              <a:rPr lang="en-US" sz="1400">
                <a:solidFill>
                  <a:srgbClr val="FF0000"/>
                </a:solidFill>
              </a:rPr>
              <a:t>[S, 7]</a:t>
            </a:r>
          </a:p>
        </p:txBody>
      </p:sp>
      <p:sp>
        <p:nvSpPr>
          <p:cNvPr id="40" name="TextBox 39">
            <a:extLst>
              <a:ext uri="{FF2B5EF4-FFF2-40B4-BE49-F238E27FC236}">
                <a16:creationId xmlns:a16="http://schemas.microsoft.com/office/drawing/2014/main" id="{8BF53954-4C9B-4724-9BC8-14BB763A860E}"/>
              </a:ext>
            </a:extLst>
          </p:cNvPr>
          <p:cNvSpPr txBox="1"/>
          <p:nvPr/>
        </p:nvSpPr>
        <p:spPr>
          <a:xfrm>
            <a:off x="5318042" y="2619123"/>
            <a:ext cx="711092" cy="307777"/>
          </a:xfrm>
          <a:prstGeom prst="rect">
            <a:avLst/>
          </a:prstGeom>
          <a:noFill/>
        </p:spPr>
        <p:txBody>
          <a:bodyPr wrap="none" rtlCol="0">
            <a:spAutoFit/>
          </a:bodyPr>
          <a:lstStyle/>
          <a:p>
            <a:r>
              <a:rPr lang="en-US" sz="1400"/>
              <a:t>[D, 10]</a:t>
            </a:r>
          </a:p>
        </p:txBody>
      </p:sp>
      <p:sp>
        <p:nvSpPr>
          <p:cNvPr id="41" name="TextBox 40">
            <a:extLst>
              <a:ext uri="{FF2B5EF4-FFF2-40B4-BE49-F238E27FC236}">
                <a16:creationId xmlns:a16="http://schemas.microsoft.com/office/drawing/2014/main" id="{A8B13335-07B2-4EAC-8404-0594CABB5673}"/>
              </a:ext>
            </a:extLst>
          </p:cNvPr>
          <p:cNvSpPr txBox="1"/>
          <p:nvPr/>
        </p:nvSpPr>
        <p:spPr>
          <a:xfrm>
            <a:off x="6012160" y="2619122"/>
            <a:ext cx="711092" cy="307777"/>
          </a:xfrm>
          <a:prstGeom prst="rect">
            <a:avLst/>
          </a:prstGeom>
          <a:noFill/>
        </p:spPr>
        <p:txBody>
          <a:bodyPr wrap="none" rtlCol="0">
            <a:spAutoFit/>
          </a:bodyPr>
          <a:lstStyle/>
          <a:p>
            <a:r>
              <a:rPr lang="en-US" sz="1400"/>
              <a:t>[D, 12]</a:t>
            </a:r>
          </a:p>
        </p:txBody>
      </p:sp>
      <p:sp>
        <p:nvSpPr>
          <p:cNvPr id="42" name="TextBox 41">
            <a:extLst>
              <a:ext uri="{FF2B5EF4-FFF2-40B4-BE49-F238E27FC236}">
                <a16:creationId xmlns:a16="http://schemas.microsoft.com/office/drawing/2014/main" id="{F0934889-44B2-4C87-9413-08218DC81486}"/>
              </a:ext>
            </a:extLst>
          </p:cNvPr>
          <p:cNvSpPr txBox="1"/>
          <p:nvPr/>
        </p:nvSpPr>
        <p:spPr>
          <a:xfrm>
            <a:off x="6978764" y="2613343"/>
            <a:ext cx="258404" cy="307777"/>
          </a:xfrm>
          <a:prstGeom prst="rect">
            <a:avLst/>
          </a:prstGeom>
          <a:noFill/>
        </p:spPr>
        <p:txBody>
          <a:bodyPr wrap="none" rtlCol="0">
            <a:spAutoFit/>
          </a:bodyPr>
          <a:lstStyle/>
          <a:p>
            <a:r>
              <a:rPr lang="en-US" sz="1400"/>
              <a:t>-</a:t>
            </a:r>
          </a:p>
        </p:txBody>
      </p:sp>
      <p:sp>
        <p:nvSpPr>
          <p:cNvPr id="43" name="TextBox 42">
            <a:extLst>
              <a:ext uri="{FF2B5EF4-FFF2-40B4-BE49-F238E27FC236}">
                <a16:creationId xmlns:a16="http://schemas.microsoft.com/office/drawing/2014/main" id="{86E3AEDF-4540-4C71-A877-70FE128601C5}"/>
              </a:ext>
            </a:extLst>
          </p:cNvPr>
          <p:cNvSpPr txBox="1"/>
          <p:nvPr/>
        </p:nvSpPr>
        <p:spPr>
          <a:xfrm>
            <a:off x="7579356" y="2602808"/>
            <a:ext cx="570990" cy="307777"/>
          </a:xfrm>
          <a:prstGeom prst="rect">
            <a:avLst/>
          </a:prstGeom>
          <a:noFill/>
        </p:spPr>
        <p:txBody>
          <a:bodyPr wrap="none" rtlCol="0">
            <a:spAutoFit/>
          </a:bodyPr>
          <a:lstStyle/>
          <a:p>
            <a:r>
              <a:rPr lang="en-US" sz="1400"/>
              <a:t>[S, *]</a:t>
            </a:r>
          </a:p>
        </p:txBody>
      </p:sp>
      <p:sp>
        <p:nvSpPr>
          <p:cNvPr id="44" name="TextBox 43">
            <a:extLst>
              <a:ext uri="{FF2B5EF4-FFF2-40B4-BE49-F238E27FC236}">
                <a16:creationId xmlns:a16="http://schemas.microsoft.com/office/drawing/2014/main" id="{3BECC511-387E-4E8B-983C-662D74B885E8}"/>
              </a:ext>
            </a:extLst>
          </p:cNvPr>
          <p:cNvSpPr txBox="1"/>
          <p:nvPr/>
        </p:nvSpPr>
        <p:spPr>
          <a:xfrm>
            <a:off x="8312889" y="2594937"/>
            <a:ext cx="303288" cy="307777"/>
          </a:xfrm>
          <a:prstGeom prst="rect">
            <a:avLst/>
          </a:prstGeom>
          <a:noFill/>
        </p:spPr>
        <p:txBody>
          <a:bodyPr wrap="none" rtlCol="0">
            <a:spAutoFit/>
          </a:bodyPr>
          <a:lstStyle/>
          <a:p>
            <a:r>
              <a:rPr lang="en-US" sz="1400"/>
              <a:t>A</a:t>
            </a:r>
          </a:p>
        </p:txBody>
      </p:sp>
      <p:sp>
        <p:nvSpPr>
          <p:cNvPr id="45" name="TextBox 44">
            <a:extLst>
              <a:ext uri="{FF2B5EF4-FFF2-40B4-BE49-F238E27FC236}">
                <a16:creationId xmlns:a16="http://schemas.microsoft.com/office/drawing/2014/main" id="{EACAACDE-8C69-4BEB-AEEA-2FA087BB4A85}"/>
              </a:ext>
            </a:extLst>
          </p:cNvPr>
          <p:cNvSpPr txBox="1"/>
          <p:nvPr/>
        </p:nvSpPr>
        <p:spPr>
          <a:xfrm>
            <a:off x="2968224" y="2972531"/>
            <a:ext cx="747320" cy="307777"/>
          </a:xfrm>
          <a:prstGeom prst="rect">
            <a:avLst/>
          </a:prstGeom>
          <a:noFill/>
        </p:spPr>
        <p:txBody>
          <a:bodyPr wrap="none" rtlCol="0">
            <a:spAutoFit/>
          </a:bodyPr>
          <a:lstStyle/>
          <a:p>
            <a:r>
              <a:rPr lang="en-US" sz="1400"/>
              <a:t>Bước 2</a:t>
            </a:r>
          </a:p>
        </p:txBody>
      </p:sp>
      <p:sp>
        <p:nvSpPr>
          <p:cNvPr id="46" name="TextBox 45">
            <a:extLst>
              <a:ext uri="{FF2B5EF4-FFF2-40B4-BE49-F238E27FC236}">
                <a16:creationId xmlns:a16="http://schemas.microsoft.com/office/drawing/2014/main" id="{E6A76873-FAC0-485C-91BD-4D59E5BB6B6A}"/>
              </a:ext>
            </a:extLst>
          </p:cNvPr>
          <p:cNvSpPr txBox="1"/>
          <p:nvPr/>
        </p:nvSpPr>
        <p:spPr>
          <a:xfrm>
            <a:off x="3936261" y="2968460"/>
            <a:ext cx="258404" cy="307777"/>
          </a:xfrm>
          <a:prstGeom prst="rect">
            <a:avLst/>
          </a:prstGeom>
          <a:noFill/>
        </p:spPr>
        <p:txBody>
          <a:bodyPr wrap="none" rtlCol="0">
            <a:spAutoFit/>
          </a:bodyPr>
          <a:lstStyle/>
          <a:p>
            <a:r>
              <a:rPr lang="en-US" sz="1400"/>
              <a:t>-</a:t>
            </a:r>
          </a:p>
        </p:txBody>
      </p:sp>
      <p:sp>
        <p:nvSpPr>
          <p:cNvPr id="47" name="TextBox 46">
            <a:extLst>
              <a:ext uri="{FF2B5EF4-FFF2-40B4-BE49-F238E27FC236}">
                <a16:creationId xmlns:a16="http://schemas.microsoft.com/office/drawing/2014/main" id="{DD873FE6-9F38-4B16-979F-495D2079140F}"/>
              </a:ext>
            </a:extLst>
          </p:cNvPr>
          <p:cNvSpPr txBox="1"/>
          <p:nvPr/>
        </p:nvSpPr>
        <p:spPr>
          <a:xfrm>
            <a:off x="4713581" y="2961495"/>
            <a:ext cx="258404" cy="307777"/>
          </a:xfrm>
          <a:prstGeom prst="rect">
            <a:avLst/>
          </a:prstGeom>
          <a:noFill/>
        </p:spPr>
        <p:txBody>
          <a:bodyPr wrap="none" rtlCol="0">
            <a:spAutoFit/>
          </a:bodyPr>
          <a:lstStyle/>
          <a:p>
            <a:r>
              <a:rPr lang="en-US" sz="1400"/>
              <a:t>-</a:t>
            </a:r>
          </a:p>
        </p:txBody>
      </p:sp>
      <p:sp>
        <p:nvSpPr>
          <p:cNvPr id="48" name="TextBox 47">
            <a:extLst>
              <a:ext uri="{FF2B5EF4-FFF2-40B4-BE49-F238E27FC236}">
                <a16:creationId xmlns:a16="http://schemas.microsoft.com/office/drawing/2014/main" id="{148B0766-DF23-41AB-87CC-CD1EFF9AFAB9}"/>
              </a:ext>
            </a:extLst>
          </p:cNvPr>
          <p:cNvSpPr txBox="1"/>
          <p:nvPr/>
        </p:nvSpPr>
        <p:spPr>
          <a:xfrm>
            <a:off x="5310775" y="2974224"/>
            <a:ext cx="711092" cy="307777"/>
          </a:xfrm>
          <a:prstGeom prst="rect">
            <a:avLst/>
          </a:prstGeom>
          <a:noFill/>
        </p:spPr>
        <p:txBody>
          <a:bodyPr wrap="none" rtlCol="0">
            <a:spAutoFit/>
          </a:bodyPr>
          <a:lstStyle/>
          <a:p>
            <a:r>
              <a:rPr lang="en-US" sz="1400">
                <a:solidFill>
                  <a:srgbClr val="FF0000"/>
                </a:solidFill>
              </a:rPr>
              <a:t>[D, 10]</a:t>
            </a:r>
          </a:p>
        </p:txBody>
      </p:sp>
      <p:sp>
        <p:nvSpPr>
          <p:cNvPr id="49" name="TextBox 48">
            <a:extLst>
              <a:ext uri="{FF2B5EF4-FFF2-40B4-BE49-F238E27FC236}">
                <a16:creationId xmlns:a16="http://schemas.microsoft.com/office/drawing/2014/main" id="{0620DC33-705C-4711-863E-8AB00C4CCE9C}"/>
              </a:ext>
            </a:extLst>
          </p:cNvPr>
          <p:cNvSpPr txBox="1"/>
          <p:nvPr/>
        </p:nvSpPr>
        <p:spPr>
          <a:xfrm>
            <a:off x="6027797" y="2972680"/>
            <a:ext cx="720069" cy="307777"/>
          </a:xfrm>
          <a:prstGeom prst="rect">
            <a:avLst/>
          </a:prstGeom>
          <a:noFill/>
        </p:spPr>
        <p:txBody>
          <a:bodyPr wrap="none" rtlCol="0">
            <a:spAutoFit/>
          </a:bodyPr>
          <a:lstStyle/>
          <a:p>
            <a:r>
              <a:rPr lang="en-US" sz="1400"/>
              <a:t>[A, 10]</a:t>
            </a:r>
          </a:p>
        </p:txBody>
      </p:sp>
      <p:sp>
        <p:nvSpPr>
          <p:cNvPr id="50" name="TextBox 49">
            <a:extLst>
              <a:ext uri="{FF2B5EF4-FFF2-40B4-BE49-F238E27FC236}">
                <a16:creationId xmlns:a16="http://schemas.microsoft.com/office/drawing/2014/main" id="{08A9CB55-0675-423F-95BF-2E29DAB7F5F5}"/>
              </a:ext>
            </a:extLst>
          </p:cNvPr>
          <p:cNvSpPr txBox="1"/>
          <p:nvPr/>
        </p:nvSpPr>
        <p:spPr>
          <a:xfrm>
            <a:off x="7579356" y="2978253"/>
            <a:ext cx="570990" cy="307777"/>
          </a:xfrm>
          <a:prstGeom prst="rect">
            <a:avLst/>
          </a:prstGeom>
          <a:noFill/>
        </p:spPr>
        <p:txBody>
          <a:bodyPr wrap="none" rtlCol="0">
            <a:spAutoFit/>
          </a:bodyPr>
          <a:lstStyle/>
          <a:p>
            <a:r>
              <a:rPr lang="en-US" sz="1400"/>
              <a:t>[S, *]</a:t>
            </a:r>
          </a:p>
        </p:txBody>
      </p:sp>
      <p:sp>
        <p:nvSpPr>
          <p:cNvPr id="51" name="TextBox 50">
            <a:extLst>
              <a:ext uri="{FF2B5EF4-FFF2-40B4-BE49-F238E27FC236}">
                <a16:creationId xmlns:a16="http://schemas.microsoft.com/office/drawing/2014/main" id="{84FD3398-40F2-4172-AF1C-F5A4DEA2C7CC}"/>
              </a:ext>
            </a:extLst>
          </p:cNvPr>
          <p:cNvSpPr txBox="1"/>
          <p:nvPr/>
        </p:nvSpPr>
        <p:spPr>
          <a:xfrm>
            <a:off x="6978764" y="2960721"/>
            <a:ext cx="258404" cy="307777"/>
          </a:xfrm>
          <a:prstGeom prst="rect">
            <a:avLst/>
          </a:prstGeom>
          <a:noFill/>
        </p:spPr>
        <p:txBody>
          <a:bodyPr wrap="none" rtlCol="0">
            <a:spAutoFit/>
          </a:bodyPr>
          <a:lstStyle/>
          <a:p>
            <a:r>
              <a:rPr lang="en-US" sz="1400"/>
              <a:t>-</a:t>
            </a:r>
          </a:p>
        </p:txBody>
      </p:sp>
      <p:sp>
        <p:nvSpPr>
          <p:cNvPr id="52" name="TextBox 51">
            <a:extLst>
              <a:ext uri="{FF2B5EF4-FFF2-40B4-BE49-F238E27FC236}">
                <a16:creationId xmlns:a16="http://schemas.microsoft.com/office/drawing/2014/main" id="{61A15866-DC53-4E40-93A3-4B2B28EA54A6}"/>
              </a:ext>
            </a:extLst>
          </p:cNvPr>
          <p:cNvSpPr txBox="1"/>
          <p:nvPr/>
        </p:nvSpPr>
        <p:spPr>
          <a:xfrm>
            <a:off x="8324275" y="2975187"/>
            <a:ext cx="288862" cy="307777"/>
          </a:xfrm>
          <a:prstGeom prst="rect">
            <a:avLst/>
          </a:prstGeom>
          <a:noFill/>
        </p:spPr>
        <p:txBody>
          <a:bodyPr wrap="none" rtlCol="0">
            <a:spAutoFit/>
          </a:bodyPr>
          <a:lstStyle/>
          <a:p>
            <a:r>
              <a:rPr lang="en-US" sz="1400"/>
              <a:t>B</a:t>
            </a:r>
          </a:p>
        </p:txBody>
      </p:sp>
      <p:sp>
        <p:nvSpPr>
          <p:cNvPr id="53" name="TextBox 52">
            <a:extLst>
              <a:ext uri="{FF2B5EF4-FFF2-40B4-BE49-F238E27FC236}">
                <a16:creationId xmlns:a16="http://schemas.microsoft.com/office/drawing/2014/main" id="{263342B6-4275-4470-8504-69738DE3EC3D}"/>
              </a:ext>
            </a:extLst>
          </p:cNvPr>
          <p:cNvSpPr txBox="1"/>
          <p:nvPr/>
        </p:nvSpPr>
        <p:spPr>
          <a:xfrm>
            <a:off x="2968224" y="3363626"/>
            <a:ext cx="747320" cy="307777"/>
          </a:xfrm>
          <a:prstGeom prst="rect">
            <a:avLst/>
          </a:prstGeom>
          <a:noFill/>
        </p:spPr>
        <p:txBody>
          <a:bodyPr wrap="none" rtlCol="0">
            <a:spAutoFit/>
          </a:bodyPr>
          <a:lstStyle/>
          <a:p>
            <a:r>
              <a:rPr lang="en-US" sz="1400"/>
              <a:t>Bước 3</a:t>
            </a:r>
          </a:p>
        </p:txBody>
      </p:sp>
      <p:sp>
        <p:nvSpPr>
          <p:cNvPr id="54" name="TextBox 53">
            <a:extLst>
              <a:ext uri="{FF2B5EF4-FFF2-40B4-BE49-F238E27FC236}">
                <a16:creationId xmlns:a16="http://schemas.microsoft.com/office/drawing/2014/main" id="{794A8E55-CF1C-40E2-902A-517193BADB19}"/>
              </a:ext>
            </a:extLst>
          </p:cNvPr>
          <p:cNvSpPr txBox="1"/>
          <p:nvPr/>
        </p:nvSpPr>
        <p:spPr>
          <a:xfrm>
            <a:off x="3936261" y="3340028"/>
            <a:ext cx="258404" cy="307777"/>
          </a:xfrm>
          <a:prstGeom prst="rect">
            <a:avLst/>
          </a:prstGeom>
          <a:noFill/>
        </p:spPr>
        <p:txBody>
          <a:bodyPr wrap="none" rtlCol="0">
            <a:spAutoFit/>
          </a:bodyPr>
          <a:lstStyle/>
          <a:p>
            <a:r>
              <a:rPr lang="en-US" sz="1400"/>
              <a:t>-</a:t>
            </a:r>
          </a:p>
        </p:txBody>
      </p:sp>
      <p:sp>
        <p:nvSpPr>
          <p:cNvPr id="55" name="TextBox 54">
            <a:extLst>
              <a:ext uri="{FF2B5EF4-FFF2-40B4-BE49-F238E27FC236}">
                <a16:creationId xmlns:a16="http://schemas.microsoft.com/office/drawing/2014/main" id="{78200718-2DBD-4ED1-AA0D-23E940F18F47}"/>
              </a:ext>
            </a:extLst>
          </p:cNvPr>
          <p:cNvSpPr txBox="1"/>
          <p:nvPr/>
        </p:nvSpPr>
        <p:spPr>
          <a:xfrm>
            <a:off x="4713581" y="3330882"/>
            <a:ext cx="258404" cy="307777"/>
          </a:xfrm>
          <a:prstGeom prst="rect">
            <a:avLst/>
          </a:prstGeom>
          <a:noFill/>
        </p:spPr>
        <p:txBody>
          <a:bodyPr wrap="none" rtlCol="0">
            <a:spAutoFit/>
          </a:bodyPr>
          <a:lstStyle/>
          <a:p>
            <a:r>
              <a:rPr lang="en-US" sz="1400"/>
              <a:t>-</a:t>
            </a:r>
          </a:p>
        </p:txBody>
      </p:sp>
      <p:sp>
        <p:nvSpPr>
          <p:cNvPr id="56" name="TextBox 55">
            <a:extLst>
              <a:ext uri="{FF2B5EF4-FFF2-40B4-BE49-F238E27FC236}">
                <a16:creationId xmlns:a16="http://schemas.microsoft.com/office/drawing/2014/main" id="{D0E9EA16-4D4E-4B50-9E55-52EB1DBD88DF}"/>
              </a:ext>
            </a:extLst>
          </p:cNvPr>
          <p:cNvSpPr txBox="1"/>
          <p:nvPr/>
        </p:nvSpPr>
        <p:spPr>
          <a:xfrm>
            <a:off x="5536102" y="3340028"/>
            <a:ext cx="258404" cy="307777"/>
          </a:xfrm>
          <a:prstGeom prst="rect">
            <a:avLst/>
          </a:prstGeom>
          <a:noFill/>
        </p:spPr>
        <p:txBody>
          <a:bodyPr wrap="none" rtlCol="0">
            <a:spAutoFit/>
          </a:bodyPr>
          <a:lstStyle/>
          <a:p>
            <a:r>
              <a:rPr lang="en-US" sz="1400"/>
              <a:t>-</a:t>
            </a:r>
          </a:p>
        </p:txBody>
      </p:sp>
      <p:sp>
        <p:nvSpPr>
          <p:cNvPr id="57" name="TextBox 56">
            <a:extLst>
              <a:ext uri="{FF2B5EF4-FFF2-40B4-BE49-F238E27FC236}">
                <a16:creationId xmlns:a16="http://schemas.microsoft.com/office/drawing/2014/main" id="{3B6C2FD1-4DA7-4BCC-AC4C-CAD7B8E8D4CF}"/>
              </a:ext>
            </a:extLst>
          </p:cNvPr>
          <p:cNvSpPr txBox="1"/>
          <p:nvPr/>
        </p:nvSpPr>
        <p:spPr>
          <a:xfrm>
            <a:off x="6984124" y="3326305"/>
            <a:ext cx="258404" cy="307777"/>
          </a:xfrm>
          <a:prstGeom prst="rect">
            <a:avLst/>
          </a:prstGeom>
          <a:noFill/>
        </p:spPr>
        <p:txBody>
          <a:bodyPr wrap="none" rtlCol="0">
            <a:spAutoFit/>
          </a:bodyPr>
          <a:lstStyle/>
          <a:p>
            <a:r>
              <a:rPr lang="en-US" sz="1400"/>
              <a:t>-</a:t>
            </a:r>
          </a:p>
        </p:txBody>
      </p:sp>
      <p:sp>
        <p:nvSpPr>
          <p:cNvPr id="58" name="TextBox 57">
            <a:extLst>
              <a:ext uri="{FF2B5EF4-FFF2-40B4-BE49-F238E27FC236}">
                <a16:creationId xmlns:a16="http://schemas.microsoft.com/office/drawing/2014/main" id="{1100D300-E58E-474D-9625-843A157ED80D}"/>
              </a:ext>
            </a:extLst>
          </p:cNvPr>
          <p:cNvSpPr txBox="1"/>
          <p:nvPr/>
        </p:nvSpPr>
        <p:spPr>
          <a:xfrm>
            <a:off x="6028913" y="3339376"/>
            <a:ext cx="720069" cy="307777"/>
          </a:xfrm>
          <a:prstGeom prst="rect">
            <a:avLst/>
          </a:prstGeom>
          <a:noFill/>
        </p:spPr>
        <p:txBody>
          <a:bodyPr wrap="none" rtlCol="0">
            <a:spAutoFit/>
          </a:bodyPr>
          <a:lstStyle/>
          <a:p>
            <a:r>
              <a:rPr lang="en-US" sz="1400"/>
              <a:t>[A, 10]</a:t>
            </a:r>
          </a:p>
        </p:txBody>
      </p:sp>
      <p:sp>
        <p:nvSpPr>
          <p:cNvPr id="67" name="TextBox 66">
            <a:extLst>
              <a:ext uri="{FF2B5EF4-FFF2-40B4-BE49-F238E27FC236}">
                <a16:creationId xmlns:a16="http://schemas.microsoft.com/office/drawing/2014/main" id="{4E82B0EB-2754-4C37-B63D-05A730325133}"/>
              </a:ext>
            </a:extLst>
          </p:cNvPr>
          <p:cNvSpPr txBox="1"/>
          <p:nvPr/>
        </p:nvSpPr>
        <p:spPr>
          <a:xfrm>
            <a:off x="7579356" y="3355055"/>
            <a:ext cx="699230" cy="307777"/>
          </a:xfrm>
          <a:prstGeom prst="rect">
            <a:avLst/>
          </a:prstGeom>
          <a:noFill/>
        </p:spPr>
        <p:txBody>
          <a:bodyPr wrap="none" rtlCol="0">
            <a:spAutoFit/>
          </a:bodyPr>
          <a:lstStyle/>
          <a:p>
            <a:r>
              <a:rPr lang="en-US" sz="1400"/>
              <a:t>[B, 12]</a:t>
            </a:r>
          </a:p>
        </p:txBody>
      </p:sp>
      <p:sp>
        <p:nvSpPr>
          <p:cNvPr id="74" name="TextBox 73">
            <a:extLst>
              <a:ext uri="{FF2B5EF4-FFF2-40B4-BE49-F238E27FC236}">
                <a16:creationId xmlns:a16="http://schemas.microsoft.com/office/drawing/2014/main" id="{D3A43740-53CC-4F40-B999-FA486025C361}"/>
              </a:ext>
            </a:extLst>
          </p:cNvPr>
          <p:cNvSpPr txBox="1"/>
          <p:nvPr/>
        </p:nvSpPr>
        <p:spPr>
          <a:xfrm>
            <a:off x="8320102" y="3363626"/>
            <a:ext cx="298480" cy="307777"/>
          </a:xfrm>
          <a:prstGeom prst="rect">
            <a:avLst/>
          </a:prstGeom>
          <a:noFill/>
        </p:spPr>
        <p:txBody>
          <a:bodyPr wrap="none" rtlCol="0">
            <a:spAutoFit/>
          </a:bodyPr>
          <a:lstStyle/>
          <a:p>
            <a:r>
              <a:rPr lang="en-US" sz="1400"/>
              <a:t>C</a:t>
            </a:r>
          </a:p>
        </p:txBody>
      </p:sp>
    </p:spTree>
    <p:extLst>
      <p:ext uri="{BB962C8B-B14F-4D97-AF65-F5344CB8AC3E}">
        <p14:creationId xmlns:p14="http://schemas.microsoft.com/office/powerpoint/2010/main" val="9320868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anim calcmode="lin" valueType="num">
                                      <p:cBhvr>
                                        <p:cTn id="20" dur="500" fill="hold"/>
                                        <p:tgtEl>
                                          <p:spTgt spid="55"/>
                                        </p:tgtEl>
                                        <p:attrNameLst>
                                          <p:attrName>ppt_x</p:attrName>
                                        </p:attrNameLst>
                                      </p:cBhvr>
                                      <p:tavLst>
                                        <p:tav tm="0">
                                          <p:val>
                                            <p:strVal val="#ppt_x"/>
                                          </p:val>
                                        </p:tav>
                                        <p:tav tm="100000">
                                          <p:val>
                                            <p:strVal val="#ppt_x"/>
                                          </p:val>
                                        </p:tav>
                                      </p:tavLst>
                                    </p:anim>
                                    <p:anim calcmode="lin" valueType="num">
                                      <p:cBhvr>
                                        <p:cTn id="21" dur="500" fill="hold"/>
                                        <p:tgtEl>
                                          <p:spTgt spid="5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anim calcmode="lin" valueType="num">
                                      <p:cBhvr>
                                        <p:cTn id="26" dur="500" fill="hold"/>
                                        <p:tgtEl>
                                          <p:spTgt spid="56"/>
                                        </p:tgtEl>
                                        <p:attrNameLst>
                                          <p:attrName>ppt_x</p:attrName>
                                        </p:attrNameLst>
                                      </p:cBhvr>
                                      <p:tavLst>
                                        <p:tav tm="0">
                                          <p:val>
                                            <p:strVal val="#ppt_x"/>
                                          </p:val>
                                        </p:tav>
                                        <p:tav tm="100000">
                                          <p:val>
                                            <p:strVal val="#ppt_x"/>
                                          </p:val>
                                        </p:tav>
                                      </p:tavLst>
                                    </p:anim>
                                    <p:anim calcmode="lin" valueType="num">
                                      <p:cBhvr>
                                        <p:cTn id="27" dur="500" fill="hold"/>
                                        <p:tgtEl>
                                          <p:spTgt spid="5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anim calcmode="lin" valueType="num">
                                      <p:cBhvr>
                                        <p:cTn id="32" dur="500" fill="hold"/>
                                        <p:tgtEl>
                                          <p:spTgt spid="58"/>
                                        </p:tgtEl>
                                        <p:attrNameLst>
                                          <p:attrName>ppt_x</p:attrName>
                                        </p:attrNameLst>
                                      </p:cBhvr>
                                      <p:tavLst>
                                        <p:tav tm="0">
                                          <p:val>
                                            <p:strVal val="#ppt_x"/>
                                          </p:val>
                                        </p:tav>
                                        <p:tav tm="100000">
                                          <p:val>
                                            <p:strVal val="#ppt_x"/>
                                          </p:val>
                                        </p:tav>
                                      </p:tavLst>
                                    </p:anim>
                                    <p:anim calcmode="lin" valueType="num">
                                      <p:cBhvr>
                                        <p:cTn id="33" dur="500" fill="hold"/>
                                        <p:tgtEl>
                                          <p:spTgt spid="5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anim calcmode="lin" valueType="num">
                                      <p:cBhvr>
                                        <p:cTn id="44" dur="500" fill="hold"/>
                                        <p:tgtEl>
                                          <p:spTgt spid="67"/>
                                        </p:tgtEl>
                                        <p:attrNameLst>
                                          <p:attrName>ppt_x</p:attrName>
                                        </p:attrNameLst>
                                      </p:cBhvr>
                                      <p:tavLst>
                                        <p:tav tm="0">
                                          <p:val>
                                            <p:strVal val="#ppt_x"/>
                                          </p:val>
                                        </p:tav>
                                        <p:tav tm="100000">
                                          <p:val>
                                            <p:strVal val="#ppt_x"/>
                                          </p:val>
                                        </p:tav>
                                      </p:tavLst>
                                    </p:anim>
                                    <p:anim calcmode="lin" valueType="num">
                                      <p:cBhvr>
                                        <p:cTn id="45" dur="500" fill="hold"/>
                                        <p:tgtEl>
                                          <p:spTgt spid="67"/>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 presetClass="emph" presetSubtype="2" fill="hold" grpId="1" nodeType="afterEffect">
                                  <p:stCondLst>
                                    <p:cond delay="0"/>
                                  </p:stCondLst>
                                  <p:childTnLst>
                                    <p:animClr clrSpc="rgb" dir="cw">
                                      <p:cBhvr override="childStyle">
                                        <p:cTn id="48" dur="500" fill="hold"/>
                                        <p:tgtEl>
                                          <p:spTgt spid="58"/>
                                        </p:tgtEl>
                                        <p:attrNameLst>
                                          <p:attrName>style.color</p:attrName>
                                        </p:attrNameLst>
                                      </p:cBhvr>
                                      <p:to>
                                        <a:srgbClr val="FF0000"/>
                                      </p:to>
                                    </p:animClr>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anim calcmode="lin" valueType="num">
                                      <p:cBhvr>
                                        <p:cTn id="53" dur="500" fill="hold"/>
                                        <p:tgtEl>
                                          <p:spTgt spid="74"/>
                                        </p:tgtEl>
                                        <p:attrNameLst>
                                          <p:attrName>ppt_x</p:attrName>
                                        </p:attrNameLst>
                                      </p:cBhvr>
                                      <p:tavLst>
                                        <p:tav tm="0">
                                          <p:val>
                                            <p:strVal val="#ppt_x"/>
                                          </p:val>
                                        </p:tav>
                                        <p:tav tm="100000">
                                          <p:val>
                                            <p:strVal val="#ppt_x"/>
                                          </p:val>
                                        </p:tav>
                                      </p:tavLst>
                                    </p:anim>
                                    <p:anim calcmode="lin" valueType="num">
                                      <p:cBhvr>
                                        <p:cTn id="54"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8" grpId="1"/>
      <p:bldP spid="67"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latin typeface="Arial" pitchFamily="34" charset="0"/>
                <a:cs typeface="Arial" pitchFamily="34" charset="0"/>
              </a:rPr>
              <a:t>THỰC HIỆN THUẬT TOÁN BẰNG TAY</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t> CƠ SỞ LÝ THUYẾT</a:t>
            </a:r>
            <a:endParaRPr lang="en-US" dirty="0"/>
          </a:p>
        </p:txBody>
      </p:sp>
      <p:sp>
        <p:nvSpPr>
          <p:cNvPr id="6" name="Content Placeholder 4">
            <a:extLst>
              <a:ext uri="{FF2B5EF4-FFF2-40B4-BE49-F238E27FC236}">
                <a16:creationId xmlns:a16="http://schemas.microsoft.com/office/drawing/2014/main" id="{D6342AC9-086D-4A4B-A1B1-88213DB1ACB4}"/>
              </a:ext>
            </a:extLst>
          </p:cNvPr>
          <p:cNvSpPr>
            <a:spLocks noGrp="1"/>
          </p:cNvSpPr>
          <p:nvPr>
            <p:ph idx="10"/>
          </p:nvPr>
        </p:nvSpPr>
        <p:spPr>
          <a:xfrm>
            <a:off x="179512" y="1707654"/>
            <a:ext cx="1645840" cy="403449"/>
          </a:xfrm>
        </p:spPr>
        <p:txBody>
          <a:bodyPr/>
          <a:lstStyle/>
          <a:p>
            <a:r>
              <a:rPr lang="en-US" altLang="ko-KR" b="1" u="sng">
                <a:latin typeface="Arial" pitchFamily="34" charset="0"/>
                <a:cs typeface="Arial" pitchFamily="34" charset="0"/>
              </a:rPr>
              <a:t>Ví dụ</a:t>
            </a:r>
            <a:endParaRPr lang="ko-KR" altLang="en-US" b="1" u="sng" dirty="0">
              <a:latin typeface="Arial" pitchFamily="34" charset="0"/>
              <a:cs typeface="Arial" pitchFamily="34" charset="0"/>
            </a:endParaRPr>
          </a:p>
        </p:txBody>
      </p:sp>
      <p:graphicFrame>
        <p:nvGraphicFramePr>
          <p:cNvPr id="7" name="Table 7">
            <a:extLst>
              <a:ext uri="{FF2B5EF4-FFF2-40B4-BE49-F238E27FC236}">
                <a16:creationId xmlns:a16="http://schemas.microsoft.com/office/drawing/2014/main" id="{45CCF4A5-A1D3-4545-800F-DEC3D6B49084}"/>
              </a:ext>
            </a:extLst>
          </p:cNvPr>
          <p:cNvGraphicFramePr>
            <a:graphicFrameLocks noGrp="1"/>
          </p:cNvGraphicFramePr>
          <p:nvPr>
            <p:extLst>
              <p:ext uri="{D42A27DB-BD31-4B8C-83A1-F6EECF244321}">
                <p14:modId xmlns:p14="http://schemas.microsoft.com/office/powerpoint/2010/main" val="2183587265"/>
              </p:ext>
            </p:extLst>
          </p:nvPr>
        </p:nvGraphicFramePr>
        <p:xfrm>
          <a:off x="2987824" y="1837690"/>
          <a:ext cx="6061992" cy="2225040"/>
        </p:xfrm>
        <a:graphic>
          <a:graphicData uri="http://schemas.openxmlformats.org/drawingml/2006/table">
            <a:tbl>
              <a:tblPr firstRow="1" bandRow="1">
                <a:tableStyleId>{D7AC3CCA-C797-4891-BE02-D94E43425B78}</a:tableStyleId>
              </a:tblPr>
              <a:tblGrid>
                <a:gridCol w="757749">
                  <a:extLst>
                    <a:ext uri="{9D8B030D-6E8A-4147-A177-3AD203B41FA5}">
                      <a16:colId xmlns:a16="http://schemas.microsoft.com/office/drawing/2014/main" val="3648309037"/>
                    </a:ext>
                  </a:extLst>
                </a:gridCol>
                <a:gridCol w="757749">
                  <a:extLst>
                    <a:ext uri="{9D8B030D-6E8A-4147-A177-3AD203B41FA5}">
                      <a16:colId xmlns:a16="http://schemas.microsoft.com/office/drawing/2014/main" val="1179540104"/>
                    </a:ext>
                  </a:extLst>
                </a:gridCol>
                <a:gridCol w="757749">
                  <a:extLst>
                    <a:ext uri="{9D8B030D-6E8A-4147-A177-3AD203B41FA5}">
                      <a16:colId xmlns:a16="http://schemas.microsoft.com/office/drawing/2014/main" val="375545118"/>
                    </a:ext>
                  </a:extLst>
                </a:gridCol>
                <a:gridCol w="757749">
                  <a:extLst>
                    <a:ext uri="{9D8B030D-6E8A-4147-A177-3AD203B41FA5}">
                      <a16:colId xmlns:a16="http://schemas.microsoft.com/office/drawing/2014/main" val="927279099"/>
                    </a:ext>
                  </a:extLst>
                </a:gridCol>
                <a:gridCol w="757749">
                  <a:extLst>
                    <a:ext uri="{9D8B030D-6E8A-4147-A177-3AD203B41FA5}">
                      <a16:colId xmlns:a16="http://schemas.microsoft.com/office/drawing/2014/main" val="3270658304"/>
                    </a:ext>
                  </a:extLst>
                </a:gridCol>
                <a:gridCol w="757749">
                  <a:extLst>
                    <a:ext uri="{9D8B030D-6E8A-4147-A177-3AD203B41FA5}">
                      <a16:colId xmlns:a16="http://schemas.microsoft.com/office/drawing/2014/main" val="1441632430"/>
                    </a:ext>
                  </a:extLst>
                </a:gridCol>
                <a:gridCol w="757749">
                  <a:extLst>
                    <a:ext uri="{9D8B030D-6E8A-4147-A177-3AD203B41FA5}">
                      <a16:colId xmlns:a16="http://schemas.microsoft.com/office/drawing/2014/main" val="3897059301"/>
                    </a:ext>
                  </a:extLst>
                </a:gridCol>
                <a:gridCol w="757749">
                  <a:extLst>
                    <a:ext uri="{9D8B030D-6E8A-4147-A177-3AD203B41FA5}">
                      <a16:colId xmlns:a16="http://schemas.microsoft.com/office/drawing/2014/main" val="3555254956"/>
                    </a:ext>
                  </a:extLst>
                </a:gridCol>
              </a:tblGrid>
              <a:tr h="370840">
                <a:tc>
                  <a:txBody>
                    <a:bodyPr/>
                    <a:lstStyle/>
                    <a:p>
                      <a:r>
                        <a:rPr lang="en-US" sz="1400"/>
                        <a:t>Đỉnh</a:t>
                      </a:r>
                    </a:p>
                  </a:txBody>
                  <a:tcPr/>
                </a:tc>
                <a:tc>
                  <a:txBody>
                    <a:bodyPr/>
                    <a:lstStyle/>
                    <a:p>
                      <a:r>
                        <a:rPr lang="en-US" sz="1400"/>
                        <a:t>S</a:t>
                      </a:r>
                    </a:p>
                  </a:txBody>
                  <a:tcPr/>
                </a:tc>
                <a:tc>
                  <a:txBody>
                    <a:bodyPr/>
                    <a:lstStyle/>
                    <a:p>
                      <a:r>
                        <a:rPr lang="en-US" sz="1400"/>
                        <a:t>A</a:t>
                      </a:r>
                    </a:p>
                  </a:txBody>
                  <a:tcPr/>
                </a:tc>
                <a:tc>
                  <a:txBody>
                    <a:bodyPr/>
                    <a:lstStyle/>
                    <a:p>
                      <a:r>
                        <a:rPr lang="en-US" sz="1400"/>
                        <a:t>B</a:t>
                      </a:r>
                    </a:p>
                  </a:txBody>
                  <a:tcPr/>
                </a:tc>
                <a:tc>
                  <a:txBody>
                    <a:bodyPr/>
                    <a:lstStyle/>
                    <a:p>
                      <a:r>
                        <a:rPr lang="en-US" sz="1400"/>
                        <a:t>C</a:t>
                      </a:r>
                    </a:p>
                  </a:txBody>
                  <a:tcPr/>
                </a:tc>
                <a:tc>
                  <a:txBody>
                    <a:bodyPr/>
                    <a:lstStyle/>
                    <a:p>
                      <a:r>
                        <a:rPr lang="en-US" sz="1400"/>
                        <a:t>D</a:t>
                      </a:r>
                    </a:p>
                  </a:txBody>
                  <a:tcPr/>
                </a:tc>
                <a:tc>
                  <a:txBody>
                    <a:bodyPr/>
                    <a:lstStyle/>
                    <a:p>
                      <a:r>
                        <a:rPr lang="en-US" sz="1400"/>
                        <a:t>T</a:t>
                      </a:r>
                    </a:p>
                  </a:txBody>
                  <a:tcPr/>
                </a:tc>
                <a:tc>
                  <a:txBody>
                    <a:bodyPr/>
                    <a:lstStyle/>
                    <a:p>
                      <a:r>
                        <a:rPr lang="en-US" sz="1400"/>
                        <a:t>Chọn</a:t>
                      </a:r>
                    </a:p>
                  </a:txBody>
                  <a:tcPr/>
                </a:tc>
                <a:extLst>
                  <a:ext uri="{0D108BD9-81ED-4DB2-BD59-A6C34878D82A}">
                    <a16:rowId xmlns:a16="http://schemas.microsoft.com/office/drawing/2014/main" val="2539177155"/>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116883259"/>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73337931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903459331"/>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83821997"/>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675548130"/>
                  </a:ext>
                </a:extLst>
              </a:tr>
            </a:tbl>
          </a:graphicData>
        </a:graphic>
      </p:graphicFrame>
      <p:sp>
        <p:nvSpPr>
          <p:cNvPr id="8" name="Oval 7">
            <a:extLst>
              <a:ext uri="{FF2B5EF4-FFF2-40B4-BE49-F238E27FC236}">
                <a16:creationId xmlns:a16="http://schemas.microsoft.com/office/drawing/2014/main" id="{A9BDD6B6-2DE2-458B-972C-EF91FA7468C1}"/>
              </a:ext>
            </a:extLst>
          </p:cNvPr>
          <p:cNvSpPr/>
          <p:nvPr/>
        </p:nvSpPr>
        <p:spPr>
          <a:xfrm>
            <a:off x="2515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t>
            </a:r>
          </a:p>
        </p:txBody>
      </p:sp>
      <p:sp>
        <p:nvSpPr>
          <p:cNvPr id="32" name="Oval 31">
            <a:extLst>
              <a:ext uri="{FF2B5EF4-FFF2-40B4-BE49-F238E27FC236}">
                <a16:creationId xmlns:a16="http://schemas.microsoft.com/office/drawing/2014/main" id="{4DEC97E9-2AB0-40D4-A59D-B8F748800097}"/>
              </a:ext>
            </a:extLst>
          </p:cNvPr>
          <p:cNvSpPr/>
          <p:nvPr/>
        </p:nvSpPr>
        <p:spPr>
          <a:xfrm>
            <a:off x="827196"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a:t>
            </a:r>
          </a:p>
        </p:txBody>
      </p:sp>
      <p:sp>
        <p:nvSpPr>
          <p:cNvPr id="33" name="Oval 32">
            <a:extLst>
              <a:ext uri="{FF2B5EF4-FFF2-40B4-BE49-F238E27FC236}">
                <a16:creationId xmlns:a16="http://schemas.microsoft.com/office/drawing/2014/main" id="{73E7BA50-29A3-4F78-AB06-BD8FFBE527DB}"/>
              </a:ext>
            </a:extLst>
          </p:cNvPr>
          <p:cNvSpPr/>
          <p:nvPr/>
        </p:nvSpPr>
        <p:spPr>
          <a:xfrm>
            <a:off x="1547664" y="257937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a:t>
            </a:r>
          </a:p>
        </p:txBody>
      </p:sp>
      <p:sp>
        <p:nvSpPr>
          <p:cNvPr id="34" name="Oval 33">
            <a:extLst>
              <a:ext uri="{FF2B5EF4-FFF2-40B4-BE49-F238E27FC236}">
                <a16:creationId xmlns:a16="http://schemas.microsoft.com/office/drawing/2014/main" id="{DDF9B6C0-DB7A-4A21-9A17-F14150D3572C}"/>
              </a:ext>
            </a:extLst>
          </p:cNvPr>
          <p:cNvSpPr/>
          <p:nvPr/>
        </p:nvSpPr>
        <p:spPr>
          <a:xfrm>
            <a:off x="2051720" y="300379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T</a:t>
            </a:r>
          </a:p>
        </p:txBody>
      </p:sp>
      <p:sp>
        <p:nvSpPr>
          <p:cNvPr id="35" name="Oval 34">
            <a:extLst>
              <a:ext uri="{FF2B5EF4-FFF2-40B4-BE49-F238E27FC236}">
                <a16:creationId xmlns:a16="http://schemas.microsoft.com/office/drawing/2014/main" id="{0E6466FA-9590-490A-A862-E5F2ED3271F1}"/>
              </a:ext>
            </a:extLst>
          </p:cNvPr>
          <p:cNvSpPr/>
          <p:nvPr/>
        </p:nvSpPr>
        <p:spPr>
          <a:xfrm>
            <a:off x="827196"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
            </a:r>
          </a:p>
        </p:txBody>
      </p:sp>
      <p:sp>
        <p:nvSpPr>
          <p:cNvPr id="36" name="Oval 35">
            <a:extLst>
              <a:ext uri="{FF2B5EF4-FFF2-40B4-BE49-F238E27FC236}">
                <a16:creationId xmlns:a16="http://schemas.microsoft.com/office/drawing/2014/main" id="{812AE644-3231-4932-9C99-AC4857CF4A1D}"/>
              </a:ext>
            </a:extLst>
          </p:cNvPr>
          <p:cNvSpPr/>
          <p:nvPr/>
        </p:nvSpPr>
        <p:spPr>
          <a:xfrm>
            <a:off x="1547664" y="343584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C</a:t>
            </a:r>
          </a:p>
        </p:txBody>
      </p:sp>
      <p:cxnSp>
        <p:nvCxnSpPr>
          <p:cNvPr id="10" name="Straight Connector 9">
            <a:extLst>
              <a:ext uri="{FF2B5EF4-FFF2-40B4-BE49-F238E27FC236}">
                <a16:creationId xmlns:a16="http://schemas.microsoft.com/office/drawing/2014/main" id="{DA0F11AA-5136-41D5-BD9A-6736019425E1}"/>
              </a:ext>
            </a:extLst>
          </p:cNvPr>
          <p:cNvCxnSpPr>
            <a:cxnSpLocks/>
            <a:stCxn id="8" idx="6"/>
            <a:endCxn id="32" idx="3"/>
          </p:cNvCxnSpPr>
          <p:nvPr/>
        </p:nvCxnSpPr>
        <p:spPr>
          <a:xfrm flipV="1">
            <a:off x="395536" y="2702295"/>
            <a:ext cx="452751" cy="37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28858D-D5B7-4FBF-B7B8-A7FA3968FB81}"/>
              </a:ext>
            </a:extLst>
          </p:cNvPr>
          <p:cNvCxnSpPr>
            <a:stCxn id="32" idx="6"/>
            <a:endCxn id="33" idx="2"/>
          </p:cNvCxnSpPr>
          <p:nvPr/>
        </p:nvCxnSpPr>
        <p:spPr>
          <a:xfrm>
            <a:off x="971212" y="2651378"/>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710F0-9818-42E1-B9B8-320ADF626C0A}"/>
              </a:ext>
            </a:extLst>
          </p:cNvPr>
          <p:cNvCxnSpPr>
            <a:stCxn id="33" idx="5"/>
            <a:endCxn id="34" idx="1"/>
          </p:cNvCxnSpPr>
          <p:nvPr/>
        </p:nvCxnSpPr>
        <p:spPr>
          <a:xfrm>
            <a:off x="1670589" y="2702295"/>
            <a:ext cx="402222" cy="32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F31F5D-1579-48A0-BCDD-16D491B8394E}"/>
              </a:ext>
            </a:extLst>
          </p:cNvPr>
          <p:cNvCxnSpPr>
            <a:stCxn id="34" idx="4"/>
            <a:endCxn id="36" idx="7"/>
          </p:cNvCxnSpPr>
          <p:nvPr/>
        </p:nvCxnSpPr>
        <p:spPr>
          <a:xfrm flipH="1">
            <a:off x="1670589" y="3147814"/>
            <a:ext cx="453139" cy="30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495CDA-7835-4D11-B1F7-541A02E0806E}"/>
              </a:ext>
            </a:extLst>
          </p:cNvPr>
          <p:cNvCxnSpPr>
            <a:stCxn id="8" idx="4"/>
            <a:endCxn id="35" idx="2"/>
          </p:cNvCxnSpPr>
          <p:nvPr/>
        </p:nvCxnSpPr>
        <p:spPr>
          <a:xfrm>
            <a:off x="323528" y="3147814"/>
            <a:ext cx="50366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EB1E45-FC75-459F-A708-40598A884F04}"/>
              </a:ext>
            </a:extLst>
          </p:cNvPr>
          <p:cNvCxnSpPr>
            <a:stCxn id="35" idx="6"/>
            <a:endCxn id="36" idx="2"/>
          </p:cNvCxnSpPr>
          <p:nvPr/>
        </p:nvCxnSpPr>
        <p:spPr>
          <a:xfrm>
            <a:off x="971212" y="3507854"/>
            <a:ext cx="576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BD171B-E724-41B4-B4C6-B5EE015FA5D7}"/>
              </a:ext>
            </a:extLst>
          </p:cNvPr>
          <p:cNvCxnSpPr>
            <a:stCxn id="32" idx="4"/>
            <a:endCxn id="36" idx="1"/>
          </p:cNvCxnSpPr>
          <p:nvPr/>
        </p:nvCxnSpPr>
        <p:spPr>
          <a:xfrm>
            <a:off x="899204"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1A170D-9A7C-4C25-8B79-CCD133302554}"/>
              </a:ext>
            </a:extLst>
          </p:cNvPr>
          <p:cNvCxnSpPr>
            <a:stCxn id="33" idx="4"/>
            <a:endCxn id="35" idx="7"/>
          </p:cNvCxnSpPr>
          <p:nvPr/>
        </p:nvCxnSpPr>
        <p:spPr>
          <a:xfrm flipH="1">
            <a:off x="950121" y="2723386"/>
            <a:ext cx="669551" cy="73355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47FD55-3C1E-4FA1-9B62-E4F69EF09CE5}"/>
              </a:ext>
            </a:extLst>
          </p:cNvPr>
          <p:cNvSpPr txBox="1"/>
          <p:nvPr/>
        </p:nvSpPr>
        <p:spPr>
          <a:xfrm>
            <a:off x="444557" y="2671499"/>
            <a:ext cx="261610" cy="261610"/>
          </a:xfrm>
          <a:prstGeom prst="rect">
            <a:avLst/>
          </a:prstGeom>
          <a:noFill/>
        </p:spPr>
        <p:txBody>
          <a:bodyPr wrap="none" rtlCol="0">
            <a:spAutoFit/>
          </a:bodyPr>
          <a:lstStyle/>
          <a:p>
            <a:r>
              <a:rPr lang="en-US" sz="1100"/>
              <a:t>7</a:t>
            </a:r>
          </a:p>
        </p:txBody>
      </p:sp>
      <p:sp>
        <p:nvSpPr>
          <p:cNvPr id="59" name="TextBox 58">
            <a:extLst>
              <a:ext uri="{FF2B5EF4-FFF2-40B4-BE49-F238E27FC236}">
                <a16:creationId xmlns:a16="http://schemas.microsoft.com/office/drawing/2014/main" id="{D1EB81FA-6253-4CAB-B430-AB491E8A3CC5}"/>
              </a:ext>
            </a:extLst>
          </p:cNvPr>
          <p:cNvSpPr txBox="1"/>
          <p:nvPr/>
        </p:nvSpPr>
        <p:spPr>
          <a:xfrm>
            <a:off x="1129057" y="2409889"/>
            <a:ext cx="261610" cy="261610"/>
          </a:xfrm>
          <a:prstGeom prst="rect">
            <a:avLst/>
          </a:prstGeom>
          <a:noFill/>
        </p:spPr>
        <p:txBody>
          <a:bodyPr wrap="none" rtlCol="0">
            <a:spAutoFit/>
          </a:bodyPr>
          <a:lstStyle/>
          <a:p>
            <a:r>
              <a:rPr lang="en-US" sz="1100"/>
              <a:t>4</a:t>
            </a:r>
          </a:p>
        </p:txBody>
      </p:sp>
      <p:sp>
        <p:nvSpPr>
          <p:cNvPr id="60" name="TextBox 59">
            <a:extLst>
              <a:ext uri="{FF2B5EF4-FFF2-40B4-BE49-F238E27FC236}">
                <a16:creationId xmlns:a16="http://schemas.microsoft.com/office/drawing/2014/main" id="{B44DD5D1-C6B9-4546-B34B-1D092CC3B4FE}"/>
              </a:ext>
            </a:extLst>
          </p:cNvPr>
          <p:cNvSpPr txBox="1"/>
          <p:nvPr/>
        </p:nvSpPr>
        <p:spPr>
          <a:xfrm>
            <a:off x="1862118" y="2685419"/>
            <a:ext cx="261610" cy="261610"/>
          </a:xfrm>
          <a:prstGeom prst="rect">
            <a:avLst/>
          </a:prstGeom>
          <a:noFill/>
        </p:spPr>
        <p:txBody>
          <a:bodyPr wrap="none" rtlCol="0">
            <a:spAutoFit/>
          </a:bodyPr>
          <a:lstStyle/>
          <a:p>
            <a:r>
              <a:rPr lang="en-US" sz="1100"/>
              <a:t>2</a:t>
            </a:r>
          </a:p>
        </p:txBody>
      </p:sp>
      <p:sp>
        <p:nvSpPr>
          <p:cNvPr id="61" name="TextBox 60">
            <a:extLst>
              <a:ext uri="{FF2B5EF4-FFF2-40B4-BE49-F238E27FC236}">
                <a16:creationId xmlns:a16="http://schemas.microsoft.com/office/drawing/2014/main" id="{E40C5679-6982-4BF7-870F-0532E700288B}"/>
              </a:ext>
            </a:extLst>
          </p:cNvPr>
          <p:cNvSpPr txBox="1"/>
          <p:nvPr/>
        </p:nvSpPr>
        <p:spPr>
          <a:xfrm>
            <a:off x="404715" y="3315048"/>
            <a:ext cx="261610" cy="261610"/>
          </a:xfrm>
          <a:prstGeom prst="rect">
            <a:avLst/>
          </a:prstGeom>
          <a:noFill/>
        </p:spPr>
        <p:txBody>
          <a:bodyPr wrap="none" rtlCol="0">
            <a:spAutoFit/>
          </a:bodyPr>
          <a:lstStyle/>
          <a:p>
            <a:r>
              <a:rPr lang="en-US" sz="1100"/>
              <a:t>4</a:t>
            </a:r>
          </a:p>
        </p:txBody>
      </p:sp>
      <p:sp>
        <p:nvSpPr>
          <p:cNvPr id="62" name="TextBox 61">
            <a:extLst>
              <a:ext uri="{FF2B5EF4-FFF2-40B4-BE49-F238E27FC236}">
                <a16:creationId xmlns:a16="http://schemas.microsoft.com/office/drawing/2014/main" id="{796729C1-BEE3-4AFC-A824-E28DF405134B}"/>
              </a:ext>
            </a:extLst>
          </p:cNvPr>
          <p:cNvSpPr txBox="1"/>
          <p:nvPr/>
        </p:nvSpPr>
        <p:spPr>
          <a:xfrm>
            <a:off x="1115228" y="3507854"/>
            <a:ext cx="261610" cy="261610"/>
          </a:xfrm>
          <a:prstGeom prst="rect">
            <a:avLst/>
          </a:prstGeom>
          <a:noFill/>
        </p:spPr>
        <p:txBody>
          <a:bodyPr wrap="none" rtlCol="0">
            <a:spAutoFit/>
          </a:bodyPr>
          <a:lstStyle/>
          <a:p>
            <a:r>
              <a:rPr lang="en-US" sz="1100"/>
              <a:t>8</a:t>
            </a:r>
          </a:p>
        </p:txBody>
      </p:sp>
      <p:sp>
        <p:nvSpPr>
          <p:cNvPr id="63" name="TextBox 62">
            <a:extLst>
              <a:ext uri="{FF2B5EF4-FFF2-40B4-BE49-F238E27FC236}">
                <a16:creationId xmlns:a16="http://schemas.microsoft.com/office/drawing/2014/main" id="{2F8F6956-390F-4BDF-9ED1-0FA7F0D2F092}"/>
              </a:ext>
            </a:extLst>
          </p:cNvPr>
          <p:cNvSpPr txBox="1"/>
          <p:nvPr/>
        </p:nvSpPr>
        <p:spPr>
          <a:xfrm>
            <a:off x="1863606" y="3246244"/>
            <a:ext cx="261610" cy="261610"/>
          </a:xfrm>
          <a:prstGeom prst="rect">
            <a:avLst/>
          </a:prstGeom>
          <a:noFill/>
        </p:spPr>
        <p:txBody>
          <a:bodyPr wrap="none" rtlCol="0">
            <a:spAutoFit/>
          </a:bodyPr>
          <a:lstStyle/>
          <a:p>
            <a:r>
              <a:rPr lang="en-US" sz="1100"/>
              <a:t>2</a:t>
            </a:r>
          </a:p>
        </p:txBody>
      </p:sp>
      <p:sp>
        <p:nvSpPr>
          <p:cNvPr id="64" name="TextBox 63">
            <a:extLst>
              <a:ext uri="{FF2B5EF4-FFF2-40B4-BE49-F238E27FC236}">
                <a16:creationId xmlns:a16="http://schemas.microsoft.com/office/drawing/2014/main" id="{757EA801-FE53-4924-B2DD-4A638A985378}"/>
              </a:ext>
            </a:extLst>
          </p:cNvPr>
          <p:cNvSpPr txBox="1"/>
          <p:nvPr/>
        </p:nvSpPr>
        <p:spPr>
          <a:xfrm>
            <a:off x="889408" y="3115439"/>
            <a:ext cx="261610" cy="261610"/>
          </a:xfrm>
          <a:prstGeom prst="rect">
            <a:avLst/>
          </a:prstGeom>
          <a:noFill/>
        </p:spPr>
        <p:txBody>
          <a:bodyPr wrap="none" rtlCol="0">
            <a:spAutoFit/>
          </a:bodyPr>
          <a:lstStyle/>
          <a:p>
            <a:r>
              <a:rPr lang="en-US" sz="1100"/>
              <a:t>6</a:t>
            </a:r>
          </a:p>
        </p:txBody>
      </p:sp>
      <p:sp>
        <p:nvSpPr>
          <p:cNvPr id="65" name="TextBox 64">
            <a:extLst>
              <a:ext uri="{FF2B5EF4-FFF2-40B4-BE49-F238E27FC236}">
                <a16:creationId xmlns:a16="http://schemas.microsoft.com/office/drawing/2014/main" id="{21E3D09E-EBE9-428F-9C3B-54F753188D48}"/>
              </a:ext>
            </a:extLst>
          </p:cNvPr>
          <p:cNvSpPr txBox="1"/>
          <p:nvPr/>
        </p:nvSpPr>
        <p:spPr>
          <a:xfrm>
            <a:off x="1382113" y="3122349"/>
            <a:ext cx="261610" cy="261610"/>
          </a:xfrm>
          <a:prstGeom prst="rect">
            <a:avLst/>
          </a:prstGeom>
          <a:noFill/>
        </p:spPr>
        <p:txBody>
          <a:bodyPr wrap="none" rtlCol="0">
            <a:spAutoFit/>
          </a:bodyPr>
          <a:lstStyle/>
          <a:p>
            <a:r>
              <a:rPr lang="en-US" sz="1100"/>
              <a:t>3</a:t>
            </a:r>
          </a:p>
        </p:txBody>
      </p:sp>
      <p:sp>
        <p:nvSpPr>
          <p:cNvPr id="30" name="TextBox 29">
            <a:extLst>
              <a:ext uri="{FF2B5EF4-FFF2-40B4-BE49-F238E27FC236}">
                <a16:creationId xmlns:a16="http://schemas.microsoft.com/office/drawing/2014/main" id="{35AAACDE-A695-4560-B0CA-DC0927592589}"/>
              </a:ext>
            </a:extLst>
          </p:cNvPr>
          <p:cNvSpPr txBox="1"/>
          <p:nvPr/>
        </p:nvSpPr>
        <p:spPr>
          <a:xfrm>
            <a:off x="2977061" y="2232917"/>
            <a:ext cx="747320" cy="307777"/>
          </a:xfrm>
          <a:prstGeom prst="rect">
            <a:avLst/>
          </a:prstGeom>
          <a:noFill/>
        </p:spPr>
        <p:txBody>
          <a:bodyPr wrap="none" rtlCol="0">
            <a:spAutoFit/>
          </a:bodyPr>
          <a:lstStyle/>
          <a:p>
            <a:r>
              <a:rPr lang="en-US" sz="1400"/>
              <a:t>Bước 0</a:t>
            </a:r>
          </a:p>
        </p:txBody>
      </p:sp>
      <p:sp>
        <p:nvSpPr>
          <p:cNvPr id="66" name="TextBox 65">
            <a:extLst>
              <a:ext uri="{FF2B5EF4-FFF2-40B4-BE49-F238E27FC236}">
                <a16:creationId xmlns:a16="http://schemas.microsoft.com/office/drawing/2014/main" id="{B6251822-D66D-4825-83DB-AC3ECBA2BACB}"/>
              </a:ext>
            </a:extLst>
          </p:cNvPr>
          <p:cNvSpPr txBox="1"/>
          <p:nvPr/>
        </p:nvSpPr>
        <p:spPr>
          <a:xfrm>
            <a:off x="3756668" y="2232916"/>
            <a:ext cx="593432" cy="307777"/>
          </a:xfrm>
          <a:prstGeom prst="rect">
            <a:avLst/>
          </a:prstGeom>
          <a:noFill/>
        </p:spPr>
        <p:txBody>
          <a:bodyPr wrap="none" rtlCol="0">
            <a:spAutoFit/>
          </a:bodyPr>
          <a:lstStyle/>
          <a:p>
            <a:r>
              <a:rPr lang="en-US" sz="1400"/>
              <a:t>[S, 0]</a:t>
            </a:r>
          </a:p>
        </p:txBody>
      </p:sp>
      <p:sp>
        <p:nvSpPr>
          <p:cNvPr id="68" name="TextBox 67">
            <a:extLst>
              <a:ext uri="{FF2B5EF4-FFF2-40B4-BE49-F238E27FC236}">
                <a16:creationId xmlns:a16="http://schemas.microsoft.com/office/drawing/2014/main" id="{008E1006-B5CB-4667-8BD1-DDF2533D1D10}"/>
              </a:ext>
            </a:extLst>
          </p:cNvPr>
          <p:cNvSpPr txBox="1"/>
          <p:nvPr/>
        </p:nvSpPr>
        <p:spPr>
          <a:xfrm>
            <a:off x="4546067" y="2232916"/>
            <a:ext cx="593432" cy="307777"/>
          </a:xfrm>
          <a:prstGeom prst="rect">
            <a:avLst/>
          </a:prstGeom>
          <a:noFill/>
        </p:spPr>
        <p:txBody>
          <a:bodyPr wrap="none" rtlCol="0">
            <a:spAutoFit/>
          </a:bodyPr>
          <a:lstStyle/>
          <a:p>
            <a:r>
              <a:rPr lang="en-US" sz="1400"/>
              <a:t>[S, 7]</a:t>
            </a:r>
          </a:p>
        </p:txBody>
      </p:sp>
      <p:sp>
        <p:nvSpPr>
          <p:cNvPr id="69" name="TextBox 68">
            <a:extLst>
              <a:ext uri="{FF2B5EF4-FFF2-40B4-BE49-F238E27FC236}">
                <a16:creationId xmlns:a16="http://schemas.microsoft.com/office/drawing/2014/main" id="{E65EE9E9-DA5D-401E-9EF5-FC666BF8E761}"/>
              </a:ext>
            </a:extLst>
          </p:cNvPr>
          <p:cNvSpPr txBox="1"/>
          <p:nvPr/>
        </p:nvSpPr>
        <p:spPr>
          <a:xfrm>
            <a:off x="5310775" y="2232915"/>
            <a:ext cx="570990" cy="307777"/>
          </a:xfrm>
          <a:prstGeom prst="rect">
            <a:avLst/>
          </a:prstGeom>
          <a:noFill/>
        </p:spPr>
        <p:txBody>
          <a:bodyPr wrap="none" rtlCol="0">
            <a:spAutoFit/>
          </a:bodyPr>
          <a:lstStyle/>
          <a:p>
            <a:r>
              <a:rPr lang="en-US" sz="1400"/>
              <a:t>[S, *]</a:t>
            </a:r>
          </a:p>
        </p:txBody>
      </p:sp>
      <p:sp>
        <p:nvSpPr>
          <p:cNvPr id="70" name="TextBox 69">
            <a:extLst>
              <a:ext uri="{FF2B5EF4-FFF2-40B4-BE49-F238E27FC236}">
                <a16:creationId xmlns:a16="http://schemas.microsoft.com/office/drawing/2014/main" id="{1FA5380F-AF58-416C-B860-5EDBCC77561F}"/>
              </a:ext>
            </a:extLst>
          </p:cNvPr>
          <p:cNvSpPr txBox="1"/>
          <p:nvPr/>
        </p:nvSpPr>
        <p:spPr>
          <a:xfrm>
            <a:off x="6018820" y="2232915"/>
            <a:ext cx="570990" cy="307777"/>
          </a:xfrm>
          <a:prstGeom prst="rect">
            <a:avLst/>
          </a:prstGeom>
          <a:noFill/>
        </p:spPr>
        <p:txBody>
          <a:bodyPr wrap="none" rtlCol="0">
            <a:spAutoFit/>
          </a:bodyPr>
          <a:lstStyle/>
          <a:p>
            <a:r>
              <a:rPr lang="en-US" sz="1400"/>
              <a:t>[S, *]</a:t>
            </a:r>
          </a:p>
        </p:txBody>
      </p:sp>
      <p:sp>
        <p:nvSpPr>
          <p:cNvPr id="71" name="TextBox 70">
            <a:extLst>
              <a:ext uri="{FF2B5EF4-FFF2-40B4-BE49-F238E27FC236}">
                <a16:creationId xmlns:a16="http://schemas.microsoft.com/office/drawing/2014/main" id="{3E5000FF-602A-4540-B99A-AC5D83B41947}"/>
              </a:ext>
            </a:extLst>
          </p:cNvPr>
          <p:cNvSpPr txBox="1"/>
          <p:nvPr/>
        </p:nvSpPr>
        <p:spPr>
          <a:xfrm>
            <a:off x="6811250" y="2232914"/>
            <a:ext cx="593432" cy="307777"/>
          </a:xfrm>
          <a:prstGeom prst="rect">
            <a:avLst/>
          </a:prstGeom>
          <a:noFill/>
        </p:spPr>
        <p:txBody>
          <a:bodyPr wrap="none" rtlCol="0">
            <a:spAutoFit/>
          </a:bodyPr>
          <a:lstStyle/>
          <a:p>
            <a:r>
              <a:rPr lang="en-US" sz="1400">
                <a:solidFill>
                  <a:srgbClr val="FF0000"/>
                </a:solidFill>
              </a:rPr>
              <a:t>[S, 4]</a:t>
            </a:r>
          </a:p>
        </p:txBody>
      </p:sp>
      <p:sp>
        <p:nvSpPr>
          <p:cNvPr id="72" name="TextBox 71">
            <a:extLst>
              <a:ext uri="{FF2B5EF4-FFF2-40B4-BE49-F238E27FC236}">
                <a16:creationId xmlns:a16="http://schemas.microsoft.com/office/drawing/2014/main" id="{6F6BC56D-4A7C-405D-B250-326247DC4264}"/>
              </a:ext>
            </a:extLst>
          </p:cNvPr>
          <p:cNvSpPr txBox="1"/>
          <p:nvPr/>
        </p:nvSpPr>
        <p:spPr>
          <a:xfrm>
            <a:off x="7560813" y="2235293"/>
            <a:ext cx="570990" cy="307777"/>
          </a:xfrm>
          <a:prstGeom prst="rect">
            <a:avLst/>
          </a:prstGeom>
          <a:noFill/>
        </p:spPr>
        <p:txBody>
          <a:bodyPr wrap="none" rtlCol="0">
            <a:spAutoFit/>
          </a:bodyPr>
          <a:lstStyle/>
          <a:p>
            <a:r>
              <a:rPr lang="en-US" sz="1400"/>
              <a:t>[S, *]</a:t>
            </a:r>
          </a:p>
        </p:txBody>
      </p:sp>
      <p:sp>
        <p:nvSpPr>
          <p:cNvPr id="73" name="TextBox 72">
            <a:extLst>
              <a:ext uri="{FF2B5EF4-FFF2-40B4-BE49-F238E27FC236}">
                <a16:creationId xmlns:a16="http://schemas.microsoft.com/office/drawing/2014/main" id="{291EDEFC-FBB8-42A6-AF77-39B28BC22D59}"/>
              </a:ext>
            </a:extLst>
          </p:cNvPr>
          <p:cNvSpPr txBox="1"/>
          <p:nvPr/>
        </p:nvSpPr>
        <p:spPr>
          <a:xfrm>
            <a:off x="8312889" y="2232914"/>
            <a:ext cx="312906" cy="307777"/>
          </a:xfrm>
          <a:prstGeom prst="rect">
            <a:avLst/>
          </a:prstGeom>
          <a:noFill/>
        </p:spPr>
        <p:txBody>
          <a:bodyPr wrap="none" rtlCol="0">
            <a:spAutoFit/>
          </a:bodyPr>
          <a:lstStyle/>
          <a:p>
            <a:r>
              <a:rPr lang="en-US" sz="1400"/>
              <a:t>D</a:t>
            </a:r>
          </a:p>
        </p:txBody>
      </p:sp>
      <p:sp>
        <p:nvSpPr>
          <p:cNvPr id="37" name="TextBox 36">
            <a:extLst>
              <a:ext uri="{FF2B5EF4-FFF2-40B4-BE49-F238E27FC236}">
                <a16:creationId xmlns:a16="http://schemas.microsoft.com/office/drawing/2014/main" id="{3B4191D3-278D-45C2-8163-5092AF35DFBA}"/>
              </a:ext>
            </a:extLst>
          </p:cNvPr>
          <p:cNvSpPr txBox="1"/>
          <p:nvPr/>
        </p:nvSpPr>
        <p:spPr>
          <a:xfrm>
            <a:off x="2973565" y="2624012"/>
            <a:ext cx="747320" cy="307777"/>
          </a:xfrm>
          <a:prstGeom prst="rect">
            <a:avLst/>
          </a:prstGeom>
          <a:noFill/>
        </p:spPr>
        <p:txBody>
          <a:bodyPr wrap="none" rtlCol="0">
            <a:spAutoFit/>
          </a:bodyPr>
          <a:lstStyle/>
          <a:p>
            <a:r>
              <a:rPr lang="en-US" sz="1400"/>
              <a:t>Bước 1</a:t>
            </a:r>
          </a:p>
        </p:txBody>
      </p:sp>
      <p:sp>
        <p:nvSpPr>
          <p:cNvPr id="38" name="TextBox 37">
            <a:extLst>
              <a:ext uri="{FF2B5EF4-FFF2-40B4-BE49-F238E27FC236}">
                <a16:creationId xmlns:a16="http://schemas.microsoft.com/office/drawing/2014/main" id="{F077D8BA-4D38-4E53-9ADE-5266AE90ADAF}"/>
              </a:ext>
            </a:extLst>
          </p:cNvPr>
          <p:cNvSpPr txBox="1"/>
          <p:nvPr/>
        </p:nvSpPr>
        <p:spPr>
          <a:xfrm>
            <a:off x="3936261" y="2602808"/>
            <a:ext cx="258404" cy="307777"/>
          </a:xfrm>
          <a:prstGeom prst="rect">
            <a:avLst/>
          </a:prstGeom>
          <a:noFill/>
        </p:spPr>
        <p:txBody>
          <a:bodyPr wrap="none" rtlCol="0">
            <a:spAutoFit/>
          </a:bodyPr>
          <a:lstStyle/>
          <a:p>
            <a:r>
              <a:rPr lang="en-US" sz="1400"/>
              <a:t>-</a:t>
            </a:r>
          </a:p>
        </p:txBody>
      </p:sp>
      <p:sp>
        <p:nvSpPr>
          <p:cNvPr id="39" name="TextBox 38">
            <a:extLst>
              <a:ext uri="{FF2B5EF4-FFF2-40B4-BE49-F238E27FC236}">
                <a16:creationId xmlns:a16="http://schemas.microsoft.com/office/drawing/2014/main" id="{444FD919-9F5A-4859-A26B-9E09E017ABAD}"/>
              </a:ext>
            </a:extLst>
          </p:cNvPr>
          <p:cNvSpPr txBox="1"/>
          <p:nvPr/>
        </p:nvSpPr>
        <p:spPr>
          <a:xfrm>
            <a:off x="4546067" y="2619124"/>
            <a:ext cx="593432" cy="307777"/>
          </a:xfrm>
          <a:prstGeom prst="rect">
            <a:avLst/>
          </a:prstGeom>
          <a:noFill/>
        </p:spPr>
        <p:txBody>
          <a:bodyPr wrap="none" rtlCol="0">
            <a:spAutoFit/>
          </a:bodyPr>
          <a:lstStyle/>
          <a:p>
            <a:r>
              <a:rPr lang="en-US" sz="1400">
                <a:solidFill>
                  <a:srgbClr val="FF0000"/>
                </a:solidFill>
              </a:rPr>
              <a:t>[S, 7]</a:t>
            </a:r>
          </a:p>
        </p:txBody>
      </p:sp>
      <p:sp>
        <p:nvSpPr>
          <p:cNvPr id="40" name="TextBox 39">
            <a:extLst>
              <a:ext uri="{FF2B5EF4-FFF2-40B4-BE49-F238E27FC236}">
                <a16:creationId xmlns:a16="http://schemas.microsoft.com/office/drawing/2014/main" id="{8BF53954-4C9B-4724-9BC8-14BB763A860E}"/>
              </a:ext>
            </a:extLst>
          </p:cNvPr>
          <p:cNvSpPr txBox="1"/>
          <p:nvPr/>
        </p:nvSpPr>
        <p:spPr>
          <a:xfrm>
            <a:off x="5318042" y="2619123"/>
            <a:ext cx="711092" cy="307777"/>
          </a:xfrm>
          <a:prstGeom prst="rect">
            <a:avLst/>
          </a:prstGeom>
          <a:noFill/>
        </p:spPr>
        <p:txBody>
          <a:bodyPr wrap="none" rtlCol="0">
            <a:spAutoFit/>
          </a:bodyPr>
          <a:lstStyle/>
          <a:p>
            <a:r>
              <a:rPr lang="en-US" sz="1400"/>
              <a:t>[D, 10]</a:t>
            </a:r>
          </a:p>
        </p:txBody>
      </p:sp>
      <p:sp>
        <p:nvSpPr>
          <p:cNvPr id="41" name="TextBox 40">
            <a:extLst>
              <a:ext uri="{FF2B5EF4-FFF2-40B4-BE49-F238E27FC236}">
                <a16:creationId xmlns:a16="http://schemas.microsoft.com/office/drawing/2014/main" id="{A8B13335-07B2-4EAC-8404-0594CABB5673}"/>
              </a:ext>
            </a:extLst>
          </p:cNvPr>
          <p:cNvSpPr txBox="1"/>
          <p:nvPr/>
        </p:nvSpPr>
        <p:spPr>
          <a:xfrm>
            <a:off x="6012160" y="2619122"/>
            <a:ext cx="711092" cy="307777"/>
          </a:xfrm>
          <a:prstGeom prst="rect">
            <a:avLst/>
          </a:prstGeom>
          <a:noFill/>
        </p:spPr>
        <p:txBody>
          <a:bodyPr wrap="none" rtlCol="0">
            <a:spAutoFit/>
          </a:bodyPr>
          <a:lstStyle/>
          <a:p>
            <a:r>
              <a:rPr lang="en-US" sz="1400"/>
              <a:t>[D, 12]</a:t>
            </a:r>
          </a:p>
        </p:txBody>
      </p:sp>
      <p:sp>
        <p:nvSpPr>
          <p:cNvPr id="42" name="TextBox 41">
            <a:extLst>
              <a:ext uri="{FF2B5EF4-FFF2-40B4-BE49-F238E27FC236}">
                <a16:creationId xmlns:a16="http://schemas.microsoft.com/office/drawing/2014/main" id="{F0934889-44B2-4C87-9413-08218DC81486}"/>
              </a:ext>
            </a:extLst>
          </p:cNvPr>
          <p:cNvSpPr txBox="1"/>
          <p:nvPr/>
        </p:nvSpPr>
        <p:spPr>
          <a:xfrm>
            <a:off x="6978764" y="2613343"/>
            <a:ext cx="258404" cy="307777"/>
          </a:xfrm>
          <a:prstGeom prst="rect">
            <a:avLst/>
          </a:prstGeom>
          <a:noFill/>
        </p:spPr>
        <p:txBody>
          <a:bodyPr wrap="none" rtlCol="0">
            <a:spAutoFit/>
          </a:bodyPr>
          <a:lstStyle/>
          <a:p>
            <a:r>
              <a:rPr lang="en-US" sz="1400"/>
              <a:t>-</a:t>
            </a:r>
          </a:p>
        </p:txBody>
      </p:sp>
      <p:sp>
        <p:nvSpPr>
          <p:cNvPr id="43" name="TextBox 42">
            <a:extLst>
              <a:ext uri="{FF2B5EF4-FFF2-40B4-BE49-F238E27FC236}">
                <a16:creationId xmlns:a16="http://schemas.microsoft.com/office/drawing/2014/main" id="{86E3AEDF-4540-4C71-A877-70FE128601C5}"/>
              </a:ext>
            </a:extLst>
          </p:cNvPr>
          <p:cNvSpPr txBox="1"/>
          <p:nvPr/>
        </p:nvSpPr>
        <p:spPr>
          <a:xfrm>
            <a:off x="7579356" y="2602808"/>
            <a:ext cx="570990" cy="307777"/>
          </a:xfrm>
          <a:prstGeom prst="rect">
            <a:avLst/>
          </a:prstGeom>
          <a:noFill/>
        </p:spPr>
        <p:txBody>
          <a:bodyPr wrap="none" rtlCol="0">
            <a:spAutoFit/>
          </a:bodyPr>
          <a:lstStyle/>
          <a:p>
            <a:r>
              <a:rPr lang="en-US" sz="1400"/>
              <a:t>[S, *]</a:t>
            </a:r>
          </a:p>
        </p:txBody>
      </p:sp>
      <p:sp>
        <p:nvSpPr>
          <p:cNvPr id="44" name="TextBox 43">
            <a:extLst>
              <a:ext uri="{FF2B5EF4-FFF2-40B4-BE49-F238E27FC236}">
                <a16:creationId xmlns:a16="http://schemas.microsoft.com/office/drawing/2014/main" id="{3BECC511-387E-4E8B-983C-662D74B885E8}"/>
              </a:ext>
            </a:extLst>
          </p:cNvPr>
          <p:cNvSpPr txBox="1"/>
          <p:nvPr/>
        </p:nvSpPr>
        <p:spPr>
          <a:xfrm>
            <a:off x="8312889" y="2594937"/>
            <a:ext cx="303288" cy="307777"/>
          </a:xfrm>
          <a:prstGeom prst="rect">
            <a:avLst/>
          </a:prstGeom>
          <a:noFill/>
        </p:spPr>
        <p:txBody>
          <a:bodyPr wrap="none" rtlCol="0">
            <a:spAutoFit/>
          </a:bodyPr>
          <a:lstStyle/>
          <a:p>
            <a:r>
              <a:rPr lang="en-US" sz="1400"/>
              <a:t>A</a:t>
            </a:r>
          </a:p>
        </p:txBody>
      </p:sp>
      <p:sp>
        <p:nvSpPr>
          <p:cNvPr id="45" name="TextBox 44">
            <a:extLst>
              <a:ext uri="{FF2B5EF4-FFF2-40B4-BE49-F238E27FC236}">
                <a16:creationId xmlns:a16="http://schemas.microsoft.com/office/drawing/2014/main" id="{EACAACDE-8C69-4BEB-AEEA-2FA087BB4A85}"/>
              </a:ext>
            </a:extLst>
          </p:cNvPr>
          <p:cNvSpPr txBox="1"/>
          <p:nvPr/>
        </p:nvSpPr>
        <p:spPr>
          <a:xfrm>
            <a:off x="2968224" y="2972531"/>
            <a:ext cx="747320" cy="307777"/>
          </a:xfrm>
          <a:prstGeom prst="rect">
            <a:avLst/>
          </a:prstGeom>
          <a:noFill/>
        </p:spPr>
        <p:txBody>
          <a:bodyPr wrap="none" rtlCol="0">
            <a:spAutoFit/>
          </a:bodyPr>
          <a:lstStyle/>
          <a:p>
            <a:r>
              <a:rPr lang="en-US" sz="1400"/>
              <a:t>Bước 2</a:t>
            </a:r>
          </a:p>
        </p:txBody>
      </p:sp>
      <p:sp>
        <p:nvSpPr>
          <p:cNvPr id="46" name="TextBox 45">
            <a:extLst>
              <a:ext uri="{FF2B5EF4-FFF2-40B4-BE49-F238E27FC236}">
                <a16:creationId xmlns:a16="http://schemas.microsoft.com/office/drawing/2014/main" id="{E6A76873-FAC0-485C-91BD-4D59E5BB6B6A}"/>
              </a:ext>
            </a:extLst>
          </p:cNvPr>
          <p:cNvSpPr txBox="1"/>
          <p:nvPr/>
        </p:nvSpPr>
        <p:spPr>
          <a:xfrm>
            <a:off x="3936261" y="2968460"/>
            <a:ext cx="258404" cy="307777"/>
          </a:xfrm>
          <a:prstGeom prst="rect">
            <a:avLst/>
          </a:prstGeom>
          <a:noFill/>
        </p:spPr>
        <p:txBody>
          <a:bodyPr wrap="none" rtlCol="0">
            <a:spAutoFit/>
          </a:bodyPr>
          <a:lstStyle/>
          <a:p>
            <a:r>
              <a:rPr lang="en-US" sz="1400"/>
              <a:t>-</a:t>
            </a:r>
          </a:p>
        </p:txBody>
      </p:sp>
      <p:sp>
        <p:nvSpPr>
          <p:cNvPr id="47" name="TextBox 46">
            <a:extLst>
              <a:ext uri="{FF2B5EF4-FFF2-40B4-BE49-F238E27FC236}">
                <a16:creationId xmlns:a16="http://schemas.microsoft.com/office/drawing/2014/main" id="{DD873FE6-9F38-4B16-979F-495D2079140F}"/>
              </a:ext>
            </a:extLst>
          </p:cNvPr>
          <p:cNvSpPr txBox="1"/>
          <p:nvPr/>
        </p:nvSpPr>
        <p:spPr>
          <a:xfrm>
            <a:off x="4713581" y="2961495"/>
            <a:ext cx="258404" cy="307777"/>
          </a:xfrm>
          <a:prstGeom prst="rect">
            <a:avLst/>
          </a:prstGeom>
          <a:noFill/>
        </p:spPr>
        <p:txBody>
          <a:bodyPr wrap="none" rtlCol="0">
            <a:spAutoFit/>
          </a:bodyPr>
          <a:lstStyle/>
          <a:p>
            <a:r>
              <a:rPr lang="en-US" sz="1400"/>
              <a:t>-</a:t>
            </a:r>
          </a:p>
        </p:txBody>
      </p:sp>
      <p:sp>
        <p:nvSpPr>
          <p:cNvPr id="48" name="TextBox 47">
            <a:extLst>
              <a:ext uri="{FF2B5EF4-FFF2-40B4-BE49-F238E27FC236}">
                <a16:creationId xmlns:a16="http://schemas.microsoft.com/office/drawing/2014/main" id="{148B0766-DF23-41AB-87CC-CD1EFF9AFAB9}"/>
              </a:ext>
            </a:extLst>
          </p:cNvPr>
          <p:cNvSpPr txBox="1"/>
          <p:nvPr/>
        </p:nvSpPr>
        <p:spPr>
          <a:xfrm>
            <a:off x="5310775" y="2974224"/>
            <a:ext cx="711092" cy="307777"/>
          </a:xfrm>
          <a:prstGeom prst="rect">
            <a:avLst/>
          </a:prstGeom>
          <a:noFill/>
        </p:spPr>
        <p:txBody>
          <a:bodyPr wrap="none" rtlCol="0">
            <a:spAutoFit/>
          </a:bodyPr>
          <a:lstStyle/>
          <a:p>
            <a:r>
              <a:rPr lang="en-US" sz="1400">
                <a:solidFill>
                  <a:srgbClr val="FF0000"/>
                </a:solidFill>
              </a:rPr>
              <a:t>[D, 10]</a:t>
            </a:r>
          </a:p>
        </p:txBody>
      </p:sp>
      <p:sp>
        <p:nvSpPr>
          <p:cNvPr id="49" name="TextBox 48">
            <a:extLst>
              <a:ext uri="{FF2B5EF4-FFF2-40B4-BE49-F238E27FC236}">
                <a16:creationId xmlns:a16="http://schemas.microsoft.com/office/drawing/2014/main" id="{0620DC33-705C-4711-863E-8AB00C4CCE9C}"/>
              </a:ext>
            </a:extLst>
          </p:cNvPr>
          <p:cNvSpPr txBox="1"/>
          <p:nvPr/>
        </p:nvSpPr>
        <p:spPr>
          <a:xfrm>
            <a:off x="6027797" y="2972680"/>
            <a:ext cx="720069" cy="307777"/>
          </a:xfrm>
          <a:prstGeom prst="rect">
            <a:avLst/>
          </a:prstGeom>
          <a:noFill/>
        </p:spPr>
        <p:txBody>
          <a:bodyPr wrap="none" rtlCol="0">
            <a:spAutoFit/>
          </a:bodyPr>
          <a:lstStyle/>
          <a:p>
            <a:r>
              <a:rPr lang="en-US" sz="1400"/>
              <a:t>[A, 10]</a:t>
            </a:r>
          </a:p>
        </p:txBody>
      </p:sp>
      <p:sp>
        <p:nvSpPr>
          <p:cNvPr id="50" name="TextBox 49">
            <a:extLst>
              <a:ext uri="{FF2B5EF4-FFF2-40B4-BE49-F238E27FC236}">
                <a16:creationId xmlns:a16="http://schemas.microsoft.com/office/drawing/2014/main" id="{08A9CB55-0675-423F-95BF-2E29DAB7F5F5}"/>
              </a:ext>
            </a:extLst>
          </p:cNvPr>
          <p:cNvSpPr txBox="1"/>
          <p:nvPr/>
        </p:nvSpPr>
        <p:spPr>
          <a:xfrm>
            <a:off x="7579356" y="2978253"/>
            <a:ext cx="570990" cy="307777"/>
          </a:xfrm>
          <a:prstGeom prst="rect">
            <a:avLst/>
          </a:prstGeom>
          <a:noFill/>
        </p:spPr>
        <p:txBody>
          <a:bodyPr wrap="none" rtlCol="0">
            <a:spAutoFit/>
          </a:bodyPr>
          <a:lstStyle/>
          <a:p>
            <a:r>
              <a:rPr lang="en-US" sz="1400"/>
              <a:t>[S, *]</a:t>
            </a:r>
          </a:p>
        </p:txBody>
      </p:sp>
      <p:sp>
        <p:nvSpPr>
          <p:cNvPr id="51" name="TextBox 50">
            <a:extLst>
              <a:ext uri="{FF2B5EF4-FFF2-40B4-BE49-F238E27FC236}">
                <a16:creationId xmlns:a16="http://schemas.microsoft.com/office/drawing/2014/main" id="{84FD3398-40F2-4172-AF1C-F5A4DEA2C7CC}"/>
              </a:ext>
            </a:extLst>
          </p:cNvPr>
          <p:cNvSpPr txBox="1"/>
          <p:nvPr/>
        </p:nvSpPr>
        <p:spPr>
          <a:xfrm>
            <a:off x="6978764" y="2960721"/>
            <a:ext cx="258404" cy="307777"/>
          </a:xfrm>
          <a:prstGeom prst="rect">
            <a:avLst/>
          </a:prstGeom>
          <a:noFill/>
        </p:spPr>
        <p:txBody>
          <a:bodyPr wrap="none" rtlCol="0">
            <a:spAutoFit/>
          </a:bodyPr>
          <a:lstStyle/>
          <a:p>
            <a:r>
              <a:rPr lang="en-US" sz="1400"/>
              <a:t>-</a:t>
            </a:r>
          </a:p>
        </p:txBody>
      </p:sp>
      <p:sp>
        <p:nvSpPr>
          <p:cNvPr id="52" name="TextBox 51">
            <a:extLst>
              <a:ext uri="{FF2B5EF4-FFF2-40B4-BE49-F238E27FC236}">
                <a16:creationId xmlns:a16="http://schemas.microsoft.com/office/drawing/2014/main" id="{61A15866-DC53-4E40-93A3-4B2B28EA54A6}"/>
              </a:ext>
            </a:extLst>
          </p:cNvPr>
          <p:cNvSpPr txBox="1"/>
          <p:nvPr/>
        </p:nvSpPr>
        <p:spPr>
          <a:xfrm>
            <a:off x="8324275" y="2975187"/>
            <a:ext cx="288862" cy="307777"/>
          </a:xfrm>
          <a:prstGeom prst="rect">
            <a:avLst/>
          </a:prstGeom>
          <a:noFill/>
        </p:spPr>
        <p:txBody>
          <a:bodyPr wrap="none" rtlCol="0">
            <a:spAutoFit/>
          </a:bodyPr>
          <a:lstStyle/>
          <a:p>
            <a:r>
              <a:rPr lang="en-US" sz="1400"/>
              <a:t>B</a:t>
            </a:r>
          </a:p>
        </p:txBody>
      </p:sp>
      <p:sp>
        <p:nvSpPr>
          <p:cNvPr id="53" name="TextBox 52">
            <a:extLst>
              <a:ext uri="{FF2B5EF4-FFF2-40B4-BE49-F238E27FC236}">
                <a16:creationId xmlns:a16="http://schemas.microsoft.com/office/drawing/2014/main" id="{263342B6-4275-4470-8504-69738DE3EC3D}"/>
              </a:ext>
            </a:extLst>
          </p:cNvPr>
          <p:cNvSpPr txBox="1"/>
          <p:nvPr/>
        </p:nvSpPr>
        <p:spPr>
          <a:xfrm>
            <a:off x="2968224" y="3363626"/>
            <a:ext cx="747320" cy="307777"/>
          </a:xfrm>
          <a:prstGeom prst="rect">
            <a:avLst/>
          </a:prstGeom>
          <a:noFill/>
        </p:spPr>
        <p:txBody>
          <a:bodyPr wrap="none" rtlCol="0">
            <a:spAutoFit/>
          </a:bodyPr>
          <a:lstStyle/>
          <a:p>
            <a:r>
              <a:rPr lang="en-US" sz="1400"/>
              <a:t>Bước 3</a:t>
            </a:r>
          </a:p>
        </p:txBody>
      </p:sp>
      <p:sp>
        <p:nvSpPr>
          <p:cNvPr id="54" name="TextBox 53">
            <a:extLst>
              <a:ext uri="{FF2B5EF4-FFF2-40B4-BE49-F238E27FC236}">
                <a16:creationId xmlns:a16="http://schemas.microsoft.com/office/drawing/2014/main" id="{794A8E55-CF1C-40E2-902A-517193BADB19}"/>
              </a:ext>
            </a:extLst>
          </p:cNvPr>
          <p:cNvSpPr txBox="1"/>
          <p:nvPr/>
        </p:nvSpPr>
        <p:spPr>
          <a:xfrm>
            <a:off x="3936261" y="3340028"/>
            <a:ext cx="258404" cy="307777"/>
          </a:xfrm>
          <a:prstGeom prst="rect">
            <a:avLst/>
          </a:prstGeom>
          <a:noFill/>
        </p:spPr>
        <p:txBody>
          <a:bodyPr wrap="none" rtlCol="0">
            <a:spAutoFit/>
          </a:bodyPr>
          <a:lstStyle/>
          <a:p>
            <a:r>
              <a:rPr lang="en-US" sz="1400"/>
              <a:t>-</a:t>
            </a:r>
          </a:p>
        </p:txBody>
      </p:sp>
      <p:sp>
        <p:nvSpPr>
          <p:cNvPr id="55" name="TextBox 54">
            <a:extLst>
              <a:ext uri="{FF2B5EF4-FFF2-40B4-BE49-F238E27FC236}">
                <a16:creationId xmlns:a16="http://schemas.microsoft.com/office/drawing/2014/main" id="{78200718-2DBD-4ED1-AA0D-23E940F18F47}"/>
              </a:ext>
            </a:extLst>
          </p:cNvPr>
          <p:cNvSpPr txBox="1"/>
          <p:nvPr/>
        </p:nvSpPr>
        <p:spPr>
          <a:xfrm>
            <a:off x="4713581" y="3330882"/>
            <a:ext cx="258404" cy="307777"/>
          </a:xfrm>
          <a:prstGeom prst="rect">
            <a:avLst/>
          </a:prstGeom>
          <a:noFill/>
        </p:spPr>
        <p:txBody>
          <a:bodyPr wrap="none" rtlCol="0">
            <a:spAutoFit/>
          </a:bodyPr>
          <a:lstStyle/>
          <a:p>
            <a:r>
              <a:rPr lang="en-US" sz="1400"/>
              <a:t>-</a:t>
            </a:r>
          </a:p>
        </p:txBody>
      </p:sp>
      <p:sp>
        <p:nvSpPr>
          <p:cNvPr id="56" name="TextBox 55">
            <a:extLst>
              <a:ext uri="{FF2B5EF4-FFF2-40B4-BE49-F238E27FC236}">
                <a16:creationId xmlns:a16="http://schemas.microsoft.com/office/drawing/2014/main" id="{D0E9EA16-4D4E-4B50-9E55-52EB1DBD88DF}"/>
              </a:ext>
            </a:extLst>
          </p:cNvPr>
          <p:cNvSpPr txBox="1"/>
          <p:nvPr/>
        </p:nvSpPr>
        <p:spPr>
          <a:xfrm>
            <a:off x="5536102" y="3340028"/>
            <a:ext cx="258404" cy="307777"/>
          </a:xfrm>
          <a:prstGeom prst="rect">
            <a:avLst/>
          </a:prstGeom>
          <a:noFill/>
        </p:spPr>
        <p:txBody>
          <a:bodyPr wrap="none" rtlCol="0">
            <a:spAutoFit/>
          </a:bodyPr>
          <a:lstStyle/>
          <a:p>
            <a:r>
              <a:rPr lang="en-US" sz="1400"/>
              <a:t>-</a:t>
            </a:r>
          </a:p>
        </p:txBody>
      </p:sp>
      <p:sp>
        <p:nvSpPr>
          <p:cNvPr id="57" name="TextBox 56">
            <a:extLst>
              <a:ext uri="{FF2B5EF4-FFF2-40B4-BE49-F238E27FC236}">
                <a16:creationId xmlns:a16="http://schemas.microsoft.com/office/drawing/2014/main" id="{3B6C2FD1-4DA7-4BCC-AC4C-CAD7B8E8D4CF}"/>
              </a:ext>
            </a:extLst>
          </p:cNvPr>
          <p:cNvSpPr txBox="1"/>
          <p:nvPr/>
        </p:nvSpPr>
        <p:spPr>
          <a:xfrm>
            <a:off x="6984124" y="3326305"/>
            <a:ext cx="258404" cy="307777"/>
          </a:xfrm>
          <a:prstGeom prst="rect">
            <a:avLst/>
          </a:prstGeom>
          <a:noFill/>
        </p:spPr>
        <p:txBody>
          <a:bodyPr wrap="none" rtlCol="0">
            <a:spAutoFit/>
          </a:bodyPr>
          <a:lstStyle/>
          <a:p>
            <a:r>
              <a:rPr lang="en-US" sz="1400"/>
              <a:t>-</a:t>
            </a:r>
          </a:p>
        </p:txBody>
      </p:sp>
      <p:sp>
        <p:nvSpPr>
          <p:cNvPr id="58" name="TextBox 57">
            <a:extLst>
              <a:ext uri="{FF2B5EF4-FFF2-40B4-BE49-F238E27FC236}">
                <a16:creationId xmlns:a16="http://schemas.microsoft.com/office/drawing/2014/main" id="{1100D300-E58E-474D-9625-843A157ED80D}"/>
              </a:ext>
            </a:extLst>
          </p:cNvPr>
          <p:cNvSpPr txBox="1"/>
          <p:nvPr/>
        </p:nvSpPr>
        <p:spPr>
          <a:xfrm>
            <a:off x="6028913" y="3339376"/>
            <a:ext cx="720069" cy="307777"/>
          </a:xfrm>
          <a:prstGeom prst="rect">
            <a:avLst/>
          </a:prstGeom>
          <a:noFill/>
        </p:spPr>
        <p:txBody>
          <a:bodyPr wrap="none" rtlCol="0">
            <a:spAutoFit/>
          </a:bodyPr>
          <a:lstStyle/>
          <a:p>
            <a:r>
              <a:rPr lang="en-US" sz="1400">
                <a:solidFill>
                  <a:srgbClr val="FF0000"/>
                </a:solidFill>
              </a:rPr>
              <a:t>[A, 10]</a:t>
            </a:r>
          </a:p>
        </p:txBody>
      </p:sp>
      <p:sp>
        <p:nvSpPr>
          <p:cNvPr id="67" name="TextBox 66">
            <a:extLst>
              <a:ext uri="{FF2B5EF4-FFF2-40B4-BE49-F238E27FC236}">
                <a16:creationId xmlns:a16="http://schemas.microsoft.com/office/drawing/2014/main" id="{4E82B0EB-2754-4C37-B63D-05A730325133}"/>
              </a:ext>
            </a:extLst>
          </p:cNvPr>
          <p:cNvSpPr txBox="1"/>
          <p:nvPr/>
        </p:nvSpPr>
        <p:spPr>
          <a:xfrm>
            <a:off x="7579356" y="3355055"/>
            <a:ext cx="699230" cy="307777"/>
          </a:xfrm>
          <a:prstGeom prst="rect">
            <a:avLst/>
          </a:prstGeom>
          <a:noFill/>
        </p:spPr>
        <p:txBody>
          <a:bodyPr wrap="none" rtlCol="0">
            <a:spAutoFit/>
          </a:bodyPr>
          <a:lstStyle/>
          <a:p>
            <a:r>
              <a:rPr lang="en-US" sz="1400"/>
              <a:t>[B, 12]</a:t>
            </a:r>
          </a:p>
        </p:txBody>
      </p:sp>
      <p:sp>
        <p:nvSpPr>
          <p:cNvPr id="74" name="TextBox 73">
            <a:extLst>
              <a:ext uri="{FF2B5EF4-FFF2-40B4-BE49-F238E27FC236}">
                <a16:creationId xmlns:a16="http://schemas.microsoft.com/office/drawing/2014/main" id="{D3A43740-53CC-4F40-B999-FA486025C361}"/>
              </a:ext>
            </a:extLst>
          </p:cNvPr>
          <p:cNvSpPr txBox="1"/>
          <p:nvPr/>
        </p:nvSpPr>
        <p:spPr>
          <a:xfrm>
            <a:off x="8320102" y="3363626"/>
            <a:ext cx="298480" cy="307777"/>
          </a:xfrm>
          <a:prstGeom prst="rect">
            <a:avLst/>
          </a:prstGeom>
          <a:noFill/>
        </p:spPr>
        <p:txBody>
          <a:bodyPr wrap="none" rtlCol="0">
            <a:spAutoFit/>
          </a:bodyPr>
          <a:lstStyle/>
          <a:p>
            <a:r>
              <a:rPr lang="en-US" sz="1400"/>
              <a:t>C</a:t>
            </a:r>
          </a:p>
        </p:txBody>
      </p:sp>
      <p:sp>
        <p:nvSpPr>
          <p:cNvPr id="75" name="TextBox 74">
            <a:extLst>
              <a:ext uri="{FF2B5EF4-FFF2-40B4-BE49-F238E27FC236}">
                <a16:creationId xmlns:a16="http://schemas.microsoft.com/office/drawing/2014/main" id="{E7CA8C91-28BA-46A3-B64D-2961C539AA7F}"/>
              </a:ext>
            </a:extLst>
          </p:cNvPr>
          <p:cNvSpPr txBox="1"/>
          <p:nvPr/>
        </p:nvSpPr>
        <p:spPr>
          <a:xfrm>
            <a:off x="2968224" y="3737277"/>
            <a:ext cx="747320" cy="307777"/>
          </a:xfrm>
          <a:prstGeom prst="rect">
            <a:avLst/>
          </a:prstGeom>
          <a:noFill/>
        </p:spPr>
        <p:txBody>
          <a:bodyPr wrap="none" rtlCol="0">
            <a:spAutoFit/>
          </a:bodyPr>
          <a:lstStyle/>
          <a:p>
            <a:r>
              <a:rPr lang="en-US" sz="1400"/>
              <a:t>Bước 4</a:t>
            </a:r>
          </a:p>
        </p:txBody>
      </p:sp>
      <p:sp>
        <p:nvSpPr>
          <p:cNvPr id="76" name="TextBox 75">
            <a:extLst>
              <a:ext uri="{FF2B5EF4-FFF2-40B4-BE49-F238E27FC236}">
                <a16:creationId xmlns:a16="http://schemas.microsoft.com/office/drawing/2014/main" id="{46813F81-F517-4DCD-975E-C73B6BFD9659}"/>
              </a:ext>
            </a:extLst>
          </p:cNvPr>
          <p:cNvSpPr txBox="1"/>
          <p:nvPr/>
        </p:nvSpPr>
        <p:spPr>
          <a:xfrm>
            <a:off x="3936261" y="3714722"/>
            <a:ext cx="258404" cy="307777"/>
          </a:xfrm>
          <a:prstGeom prst="rect">
            <a:avLst/>
          </a:prstGeom>
          <a:noFill/>
        </p:spPr>
        <p:txBody>
          <a:bodyPr wrap="none" rtlCol="0">
            <a:spAutoFit/>
          </a:bodyPr>
          <a:lstStyle/>
          <a:p>
            <a:r>
              <a:rPr lang="en-US" sz="1400"/>
              <a:t>-</a:t>
            </a:r>
          </a:p>
        </p:txBody>
      </p:sp>
      <p:sp>
        <p:nvSpPr>
          <p:cNvPr id="77" name="TextBox 76">
            <a:extLst>
              <a:ext uri="{FF2B5EF4-FFF2-40B4-BE49-F238E27FC236}">
                <a16:creationId xmlns:a16="http://schemas.microsoft.com/office/drawing/2014/main" id="{0048C159-5D0D-477A-B63F-FA20CA187106}"/>
              </a:ext>
            </a:extLst>
          </p:cNvPr>
          <p:cNvSpPr txBox="1"/>
          <p:nvPr/>
        </p:nvSpPr>
        <p:spPr>
          <a:xfrm>
            <a:off x="4713581" y="3714024"/>
            <a:ext cx="258404" cy="307777"/>
          </a:xfrm>
          <a:prstGeom prst="rect">
            <a:avLst/>
          </a:prstGeom>
          <a:noFill/>
        </p:spPr>
        <p:txBody>
          <a:bodyPr wrap="none" rtlCol="0">
            <a:spAutoFit/>
          </a:bodyPr>
          <a:lstStyle/>
          <a:p>
            <a:r>
              <a:rPr lang="en-US" sz="1400"/>
              <a:t>-</a:t>
            </a:r>
          </a:p>
        </p:txBody>
      </p:sp>
      <p:sp>
        <p:nvSpPr>
          <p:cNvPr id="78" name="TextBox 77">
            <a:extLst>
              <a:ext uri="{FF2B5EF4-FFF2-40B4-BE49-F238E27FC236}">
                <a16:creationId xmlns:a16="http://schemas.microsoft.com/office/drawing/2014/main" id="{33A6F235-FBE4-4810-A9A8-674D69AAD85C}"/>
              </a:ext>
            </a:extLst>
          </p:cNvPr>
          <p:cNvSpPr txBox="1"/>
          <p:nvPr/>
        </p:nvSpPr>
        <p:spPr>
          <a:xfrm>
            <a:off x="5536102" y="3714023"/>
            <a:ext cx="258404" cy="307777"/>
          </a:xfrm>
          <a:prstGeom prst="rect">
            <a:avLst/>
          </a:prstGeom>
          <a:noFill/>
        </p:spPr>
        <p:txBody>
          <a:bodyPr wrap="none" rtlCol="0">
            <a:spAutoFit/>
          </a:bodyPr>
          <a:lstStyle/>
          <a:p>
            <a:r>
              <a:rPr lang="en-US" sz="1400"/>
              <a:t>-</a:t>
            </a:r>
          </a:p>
        </p:txBody>
      </p:sp>
      <p:sp>
        <p:nvSpPr>
          <p:cNvPr id="79" name="TextBox 78">
            <a:extLst>
              <a:ext uri="{FF2B5EF4-FFF2-40B4-BE49-F238E27FC236}">
                <a16:creationId xmlns:a16="http://schemas.microsoft.com/office/drawing/2014/main" id="{559232C1-364D-4A21-B26D-8F6E86E84C9A}"/>
              </a:ext>
            </a:extLst>
          </p:cNvPr>
          <p:cNvSpPr txBox="1"/>
          <p:nvPr/>
        </p:nvSpPr>
        <p:spPr>
          <a:xfrm>
            <a:off x="6261302" y="3714022"/>
            <a:ext cx="258404" cy="307777"/>
          </a:xfrm>
          <a:prstGeom prst="rect">
            <a:avLst/>
          </a:prstGeom>
          <a:noFill/>
        </p:spPr>
        <p:txBody>
          <a:bodyPr wrap="none" rtlCol="0">
            <a:spAutoFit/>
          </a:bodyPr>
          <a:lstStyle/>
          <a:p>
            <a:r>
              <a:rPr lang="en-US" sz="1400"/>
              <a:t>-</a:t>
            </a:r>
          </a:p>
        </p:txBody>
      </p:sp>
      <p:sp>
        <p:nvSpPr>
          <p:cNvPr id="80" name="TextBox 79">
            <a:extLst>
              <a:ext uri="{FF2B5EF4-FFF2-40B4-BE49-F238E27FC236}">
                <a16:creationId xmlns:a16="http://schemas.microsoft.com/office/drawing/2014/main" id="{BB886175-9CE2-4C93-9B0B-3C9229C97AEA}"/>
              </a:ext>
            </a:extLst>
          </p:cNvPr>
          <p:cNvSpPr txBox="1"/>
          <p:nvPr/>
        </p:nvSpPr>
        <p:spPr>
          <a:xfrm>
            <a:off x="7006741" y="3720455"/>
            <a:ext cx="258404" cy="307777"/>
          </a:xfrm>
          <a:prstGeom prst="rect">
            <a:avLst/>
          </a:prstGeom>
          <a:noFill/>
        </p:spPr>
        <p:txBody>
          <a:bodyPr wrap="none" rtlCol="0">
            <a:spAutoFit/>
          </a:bodyPr>
          <a:lstStyle/>
          <a:p>
            <a:r>
              <a:rPr lang="en-US" sz="1400"/>
              <a:t>-</a:t>
            </a:r>
          </a:p>
        </p:txBody>
      </p:sp>
      <p:sp>
        <p:nvSpPr>
          <p:cNvPr id="81" name="TextBox 80">
            <a:extLst>
              <a:ext uri="{FF2B5EF4-FFF2-40B4-BE49-F238E27FC236}">
                <a16:creationId xmlns:a16="http://schemas.microsoft.com/office/drawing/2014/main" id="{0B5EEEC2-E824-4E63-9223-665B77A49665}"/>
              </a:ext>
            </a:extLst>
          </p:cNvPr>
          <p:cNvSpPr txBox="1"/>
          <p:nvPr/>
        </p:nvSpPr>
        <p:spPr>
          <a:xfrm>
            <a:off x="7579356" y="3737276"/>
            <a:ext cx="699230" cy="307777"/>
          </a:xfrm>
          <a:prstGeom prst="rect">
            <a:avLst/>
          </a:prstGeom>
          <a:noFill/>
        </p:spPr>
        <p:txBody>
          <a:bodyPr wrap="none" rtlCol="0">
            <a:spAutoFit/>
          </a:bodyPr>
          <a:lstStyle/>
          <a:p>
            <a:r>
              <a:rPr lang="en-US" sz="1400"/>
              <a:t>[B, 12]</a:t>
            </a:r>
          </a:p>
        </p:txBody>
      </p:sp>
      <p:sp>
        <p:nvSpPr>
          <p:cNvPr id="82" name="TextBox 81">
            <a:extLst>
              <a:ext uri="{FF2B5EF4-FFF2-40B4-BE49-F238E27FC236}">
                <a16:creationId xmlns:a16="http://schemas.microsoft.com/office/drawing/2014/main" id="{390C31B6-6B76-46D3-9E6C-326CF9ED6ACF}"/>
              </a:ext>
            </a:extLst>
          </p:cNvPr>
          <p:cNvSpPr txBox="1"/>
          <p:nvPr/>
        </p:nvSpPr>
        <p:spPr>
          <a:xfrm>
            <a:off x="8327315" y="3737275"/>
            <a:ext cx="280846" cy="307777"/>
          </a:xfrm>
          <a:prstGeom prst="rect">
            <a:avLst/>
          </a:prstGeom>
          <a:noFill/>
        </p:spPr>
        <p:txBody>
          <a:bodyPr wrap="none" rtlCol="0">
            <a:spAutoFit/>
          </a:bodyPr>
          <a:lstStyle/>
          <a:p>
            <a:r>
              <a:rPr lang="en-US" sz="1400"/>
              <a:t>T</a:t>
            </a:r>
          </a:p>
        </p:txBody>
      </p:sp>
    </p:spTree>
    <p:extLst>
      <p:ext uri="{BB962C8B-B14F-4D97-AF65-F5344CB8AC3E}">
        <p14:creationId xmlns:p14="http://schemas.microsoft.com/office/powerpoint/2010/main" val="332110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anim calcmode="lin" valueType="num">
                                      <p:cBhvr>
                                        <p:cTn id="8" dur="500" fill="hold"/>
                                        <p:tgtEl>
                                          <p:spTgt spid="75"/>
                                        </p:tgtEl>
                                        <p:attrNameLst>
                                          <p:attrName>ppt_x</p:attrName>
                                        </p:attrNameLst>
                                      </p:cBhvr>
                                      <p:tavLst>
                                        <p:tav tm="0">
                                          <p:val>
                                            <p:strVal val="#ppt_x"/>
                                          </p:val>
                                        </p:tav>
                                        <p:tav tm="100000">
                                          <p:val>
                                            <p:strVal val="#ppt_x"/>
                                          </p:val>
                                        </p:tav>
                                      </p:tavLst>
                                    </p:anim>
                                    <p:anim calcmode="lin" valueType="num">
                                      <p:cBhvr>
                                        <p:cTn id="9" dur="500" fill="hold"/>
                                        <p:tgtEl>
                                          <p:spTgt spid="7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anim calcmode="lin" valueType="num">
                                      <p:cBhvr>
                                        <p:cTn id="14" dur="500" fill="hold"/>
                                        <p:tgtEl>
                                          <p:spTgt spid="76"/>
                                        </p:tgtEl>
                                        <p:attrNameLst>
                                          <p:attrName>ppt_x</p:attrName>
                                        </p:attrNameLst>
                                      </p:cBhvr>
                                      <p:tavLst>
                                        <p:tav tm="0">
                                          <p:val>
                                            <p:strVal val="#ppt_x"/>
                                          </p:val>
                                        </p:tav>
                                        <p:tav tm="100000">
                                          <p:val>
                                            <p:strVal val="#ppt_x"/>
                                          </p:val>
                                        </p:tav>
                                      </p:tavLst>
                                    </p:anim>
                                    <p:anim calcmode="lin" valueType="num">
                                      <p:cBhvr>
                                        <p:cTn id="15" dur="500" fill="hold"/>
                                        <p:tgtEl>
                                          <p:spTgt spid="7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anim calcmode="lin" valueType="num">
                                      <p:cBhvr>
                                        <p:cTn id="20" dur="500" fill="hold"/>
                                        <p:tgtEl>
                                          <p:spTgt spid="77"/>
                                        </p:tgtEl>
                                        <p:attrNameLst>
                                          <p:attrName>ppt_x</p:attrName>
                                        </p:attrNameLst>
                                      </p:cBhvr>
                                      <p:tavLst>
                                        <p:tav tm="0">
                                          <p:val>
                                            <p:strVal val="#ppt_x"/>
                                          </p:val>
                                        </p:tav>
                                        <p:tav tm="100000">
                                          <p:val>
                                            <p:strVal val="#ppt_x"/>
                                          </p:val>
                                        </p:tav>
                                      </p:tavLst>
                                    </p:anim>
                                    <p:anim calcmode="lin" valueType="num">
                                      <p:cBhvr>
                                        <p:cTn id="21" dur="500" fill="hold"/>
                                        <p:tgtEl>
                                          <p:spTgt spid="7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anim calcmode="lin" valueType="num">
                                      <p:cBhvr>
                                        <p:cTn id="26" dur="500" fill="hold"/>
                                        <p:tgtEl>
                                          <p:spTgt spid="78"/>
                                        </p:tgtEl>
                                        <p:attrNameLst>
                                          <p:attrName>ppt_x</p:attrName>
                                        </p:attrNameLst>
                                      </p:cBhvr>
                                      <p:tavLst>
                                        <p:tav tm="0">
                                          <p:val>
                                            <p:strVal val="#ppt_x"/>
                                          </p:val>
                                        </p:tav>
                                        <p:tav tm="100000">
                                          <p:val>
                                            <p:strVal val="#ppt_x"/>
                                          </p:val>
                                        </p:tav>
                                      </p:tavLst>
                                    </p:anim>
                                    <p:anim calcmode="lin" valueType="num">
                                      <p:cBhvr>
                                        <p:cTn id="27" dur="500" fill="hold"/>
                                        <p:tgtEl>
                                          <p:spTgt spid="7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anim calcmode="lin" valueType="num">
                                      <p:cBhvr>
                                        <p:cTn id="32" dur="500" fill="hold"/>
                                        <p:tgtEl>
                                          <p:spTgt spid="79"/>
                                        </p:tgtEl>
                                        <p:attrNameLst>
                                          <p:attrName>ppt_x</p:attrName>
                                        </p:attrNameLst>
                                      </p:cBhvr>
                                      <p:tavLst>
                                        <p:tav tm="0">
                                          <p:val>
                                            <p:strVal val="#ppt_x"/>
                                          </p:val>
                                        </p:tav>
                                        <p:tav tm="100000">
                                          <p:val>
                                            <p:strVal val="#ppt_x"/>
                                          </p:val>
                                        </p:tav>
                                      </p:tavLst>
                                    </p:anim>
                                    <p:anim calcmode="lin" valueType="num">
                                      <p:cBhvr>
                                        <p:cTn id="33" dur="500" fill="hold"/>
                                        <p:tgtEl>
                                          <p:spTgt spid="7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strVal val="#ppt_x"/>
                                          </p:val>
                                        </p:tav>
                                        <p:tav tm="100000">
                                          <p:val>
                                            <p:strVal val="#ppt_x"/>
                                          </p:val>
                                        </p:tav>
                                      </p:tavLst>
                                    </p:anim>
                                    <p:anim calcmode="lin" valueType="num">
                                      <p:cBhvr>
                                        <p:cTn id="39" dur="500" fill="hold"/>
                                        <p:tgtEl>
                                          <p:spTgt spid="8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anim calcmode="lin" valueType="num">
                                      <p:cBhvr>
                                        <p:cTn id="44" dur="500" fill="hold"/>
                                        <p:tgtEl>
                                          <p:spTgt spid="81"/>
                                        </p:tgtEl>
                                        <p:attrNameLst>
                                          <p:attrName>ppt_x</p:attrName>
                                        </p:attrNameLst>
                                      </p:cBhvr>
                                      <p:tavLst>
                                        <p:tav tm="0">
                                          <p:val>
                                            <p:strVal val="#ppt_x"/>
                                          </p:val>
                                        </p:tav>
                                        <p:tav tm="100000">
                                          <p:val>
                                            <p:strVal val="#ppt_x"/>
                                          </p:val>
                                        </p:tav>
                                      </p:tavLst>
                                    </p:anim>
                                    <p:anim calcmode="lin" valueType="num">
                                      <p:cBhvr>
                                        <p:cTn id="45" dur="500" fill="hold"/>
                                        <p:tgtEl>
                                          <p:spTgt spid="81"/>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 presetClass="emph" presetSubtype="2" fill="hold" grpId="1" nodeType="afterEffect">
                                  <p:stCondLst>
                                    <p:cond delay="0"/>
                                  </p:stCondLst>
                                  <p:childTnLst>
                                    <p:animClr clrSpc="rgb" dir="cw">
                                      <p:cBhvr override="childStyle">
                                        <p:cTn id="48" dur="500" fill="hold"/>
                                        <p:tgtEl>
                                          <p:spTgt spid="81"/>
                                        </p:tgtEl>
                                        <p:attrNameLst>
                                          <p:attrName>style.color</p:attrName>
                                        </p:attrNameLst>
                                      </p:cBhvr>
                                      <p:to>
                                        <a:srgbClr val="FF0000"/>
                                      </p:to>
                                    </p:animClr>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anim calcmode="lin" valueType="num">
                                      <p:cBhvr>
                                        <p:cTn id="53" dur="500" fill="hold"/>
                                        <p:tgtEl>
                                          <p:spTgt spid="82"/>
                                        </p:tgtEl>
                                        <p:attrNameLst>
                                          <p:attrName>ppt_x</p:attrName>
                                        </p:attrNameLst>
                                      </p:cBhvr>
                                      <p:tavLst>
                                        <p:tav tm="0">
                                          <p:val>
                                            <p:strVal val="#ppt_x"/>
                                          </p:val>
                                        </p:tav>
                                        <p:tav tm="100000">
                                          <p:val>
                                            <p:strVal val="#ppt_x"/>
                                          </p:val>
                                        </p:tav>
                                      </p:tavLst>
                                    </p:anim>
                                    <p:anim calcmode="lin" valueType="num">
                                      <p:cBhvr>
                                        <p:cTn id="54"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P spid="79" grpId="0"/>
      <p:bldP spid="80" grpId="0"/>
      <p:bldP spid="81" grpId="0"/>
      <p:bldP spid="81" grpId="1"/>
      <p:bldP spid="8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1580</Words>
  <Application>Microsoft Office PowerPoint</Application>
  <PresentationFormat>On-screen Show (16:9)</PresentationFormat>
  <Paragraphs>423</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맑은 고딕</vt:lpstr>
      <vt:lpstr>Arial</vt:lpstr>
      <vt:lpstr>Calibri</vt:lpstr>
      <vt:lpstr>Times New Roman</vt:lpstr>
      <vt:lpstr>Office Theme</vt:lpstr>
      <vt:lpstr>Custom Design</vt:lpstr>
      <vt:lpstr>PowerPoint Presentation</vt:lpstr>
      <vt:lpstr> CƠ SỞ LÝ THUYẾT</vt:lpstr>
      <vt:lpstr> CƠ SỞ LÝ THUYẾT</vt:lpstr>
      <vt:lpstr> CƠ SỞ LÝ THUYẾT</vt:lpstr>
      <vt:lpstr> CƠ SỞ LÝ THUYẾT</vt:lpstr>
      <vt:lpstr> CƠ SỞ LÝ THUYẾT</vt:lpstr>
      <vt:lpstr> CƠ SỞ LÝ THUYẾT</vt:lpstr>
      <vt:lpstr> CƠ SỞ LÝ THUYẾT</vt:lpstr>
      <vt:lpstr> CƠ SỞ LÝ THUYẾT</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GIAO DIỆN</vt:lpstr>
      <vt:lpstr>THIẾT KẾ GIAO DIỆN</vt:lpstr>
      <vt:lpstr>CẢM ƠN CÔ VÀ CÁC BẠN ĐÃ LẮNG NGHE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Sơn Tùng Nguyễn</cp:lastModifiedBy>
  <cp:revision>41</cp:revision>
  <dcterms:created xsi:type="dcterms:W3CDTF">2014-04-01T16:27:38Z</dcterms:created>
  <dcterms:modified xsi:type="dcterms:W3CDTF">2021-01-18T12:00:38Z</dcterms:modified>
</cp:coreProperties>
</file>