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 id="2147483682" r:id="rId4"/>
  </p:sldMasterIdLst>
  <p:notesMasterIdLst>
    <p:notesMasterId r:id="rId27"/>
  </p:notesMasterIdLst>
  <p:handoutMasterIdLst>
    <p:handoutMasterId r:id="rId28"/>
  </p:handoutMasterIdLst>
  <p:sldIdLst>
    <p:sldId id="256" r:id="rId5"/>
    <p:sldId id="257" r:id="rId6"/>
    <p:sldId id="276" r:id="rId7"/>
    <p:sldId id="258" r:id="rId8"/>
    <p:sldId id="259" r:id="rId9"/>
    <p:sldId id="260" r:id="rId10"/>
    <p:sldId id="262" r:id="rId11"/>
    <p:sldId id="261" r:id="rId12"/>
    <p:sldId id="263" r:id="rId13"/>
    <p:sldId id="264" r:id="rId14"/>
    <p:sldId id="265" r:id="rId15"/>
    <p:sldId id="267" r:id="rId16"/>
    <p:sldId id="266" r:id="rId17"/>
    <p:sldId id="268" r:id="rId18"/>
    <p:sldId id="269" r:id="rId19"/>
    <p:sldId id="270" r:id="rId20"/>
    <p:sldId id="271" r:id="rId21"/>
    <p:sldId id="272" r:id="rId22"/>
    <p:sldId id="273" r:id="rId23"/>
    <p:sldId id="274" r:id="rId24"/>
    <p:sldId id="27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latin typeface="Quicksand Regular" panose="00000500000000000000" pitchFamily="2" charset="0"/>
              </a:rPr>
              <a:t>Kết</a:t>
            </a:r>
            <a:r>
              <a:rPr lang="en-US" baseline="0" dirty="0">
                <a:latin typeface="Quicksand Regular" panose="00000500000000000000" pitchFamily="2" charset="0"/>
              </a:rPr>
              <a:t> </a:t>
            </a:r>
            <a:r>
              <a:rPr lang="en-US" baseline="0" dirty="0" err="1">
                <a:latin typeface="Quicksand Regular" panose="00000500000000000000" pitchFamily="2" charset="0"/>
              </a:rPr>
              <a:t>quả</a:t>
            </a:r>
            <a:r>
              <a:rPr lang="en-US" baseline="0" dirty="0">
                <a:latin typeface="Quicksand Regular" panose="00000500000000000000" pitchFamily="2" charset="0"/>
              </a:rPr>
              <a:t> </a:t>
            </a:r>
            <a:r>
              <a:rPr lang="en-US" baseline="0" dirty="0" err="1">
                <a:latin typeface="Quicksand Regular" panose="00000500000000000000" pitchFamily="2" charset="0"/>
              </a:rPr>
              <a:t>đánh</a:t>
            </a:r>
            <a:r>
              <a:rPr lang="en-US" baseline="0" dirty="0">
                <a:latin typeface="Quicksand Regular" panose="00000500000000000000" pitchFamily="2" charset="0"/>
              </a:rPr>
              <a:t> </a:t>
            </a:r>
            <a:r>
              <a:rPr lang="en-US" baseline="0" dirty="0" err="1">
                <a:latin typeface="Quicksand Regular" panose="00000500000000000000" pitchFamily="2" charset="0"/>
              </a:rPr>
              <a:t>giá</a:t>
            </a:r>
            <a:r>
              <a:rPr lang="en-US" baseline="0" dirty="0">
                <a:latin typeface="Quicksand Regular" panose="00000500000000000000" pitchFamily="2" charset="0"/>
              </a:rPr>
              <a:t> </a:t>
            </a:r>
            <a:r>
              <a:rPr lang="en-US" baseline="0" dirty="0" err="1">
                <a:latin typeface="Quicksand Regular" panose="00000500000000000000" pitchFamily="2" charset="0"/>
              </a:rPr>
              <a:t>và</a:t>
            </a:r>
            <a:r>
              <a:rPr lang="en-US" baseline="0" dirty="0">
                <a:latin typeface="Quicksand Regular" panose="00000500000000000000" pitchFamily="2" charset="0"/>
              </a:rPr>
              <a:t> so </a:t>
            </a:r>
            <a:r>
              <a:rPr lang="en-US" baseline="0" dirty="0" err="1">
                <a:latin typeface="Quicksand Regular" panose="00000500000000000000" pitchFamily="2" charset="0"/>
              </a:rPr>
              <a:t>sánh</a:t>
            </a:r>
            <a:endParaRPr lang="en-US" dirty="0">
              <a:latin typeface="Quicksand Regular" panose="00000500000000000000" pitchFamily="2"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KNN</c:v>
                </c:pt>
                <c:pt idx="1">
                  <c:v>LR</c:v>
                </c:pt>
                <c:pt idx="2">
                  <c:v>SVM</c:v>
                </c:pt>
                <c:pt idx="3">
                  <c:v>MNN</c:v>
                </c:pt>
              </c:strCache>
            </c:strRef>
          </c:cat>
          <c:val>
            <c:numRef>
              <c:f>Sheet1!$B$2:$B$5</c:f>
              <c:numCache>
                <c:formatCode>0.00%</c:formatCode>
                <c:ptCount val="4"/>
                <c:pt idx="0">
                  <c:v>0.62929999999999997</c:v>
                </c:pt>
                <c:pt idx="1">
                  <c:v>0.66239999999999999</c:v>
                </c:pt>
                <c:pt idx="2">
                  <c:v>0.66400000000000003</c:v>
                </c:pt>
                <c:pt idx="3">
                  <c:v>0.6986</c:v>
                </c:pt>
              </c:numCache>
            </c:numRef>
          </c:val>
          <c:extLst>
            <c:ext xmlns:c16="http://schemas.microsoft.com/office/drawing/2014/chart" uri="{C3380CC4-5D6E-409C-BE32-E72D297353CC}">
              <c16:uniqueId val="{00000000-6B56-4726-8D0B-526C909E8391}"/>
            </c:ext>
          </c:extLst>
        </c:ser>
        <c:ser>
          <c:idx val="1"/>
          <c:order val="1"/>
          <c:tx>
            <c:strRef>
              <c:f>Sheet1!$C$1</c:f>
              <c:strCache>
                <c:ptCount val="1"/>
                <c:pt idx="0">
                  <c:v>Precision</c:v>
                </c:pt>
              </c:strCache>
            </c:strRef>
          </c:tx>
          <c:spPr>
            <a:solidFill>
              <a:schemeClr val="accent2"/>
            </a:solidFill>
            <a:ln>
              <a:noFill/>
            </a:ln>
            <a:effectLst/>
          </c:spPr>
          <c:invertIfNegative val="0"/>
          <c:cat>
            <c:strRef>
              <c:f>Sheet1!$A$2:$A$5</c:f>
              <c:strCache>
                <c:ptCount val="4"/>
                <c:pt idx="0">
                  <c:v>KNN</c:v>
                </c:pt>
                <c:pt idx="1">
                  <c:v>LR</c:v>
                </c:pt>
                <c:pt idx="2">
                  <c:v>SVM</c:v>
                </c:pt>
                <c:pt idx="3">
                  <c:v>MNN</c:v>
                </c:pt>
              </c:strCache>
            </c:strRef>
          </c:cat>
          <c:val>
            <c:numRef>
              <c:f>Sheet1!$C$2:$C$5</c:f>
              <c:numCache>
                <c:formatCode>0.00%</c:formatCode>
                <c:ptCount val="4"/>
                <c:pt idx="0">
                  <c:v>0.44690000000000002</c:v>
                </c:pt>
                <c:pt idx="1">
                  <c:v>0.18179999999999999</c:v>
                </c:pt>
                <c:pt idx="2" formatCode="0%">
                  <c:v>0</c:v>
                </c:pt>
                <c:pt idx="3">
                  <c:v>0.60650000000000004</c:v>
                </c:pt>
              </c:numCache>
            </c:numRef>
          </c:val>
          <c:extLst>
            <c:ext xmlns:c16="http://schemas.microsoft.com/office/drawing/2014/chart" uri="{C3380CC4-5D6E-409C-BE32-E72D297353CC}">
              <c16:uniqueId val="{00000001-6B56-4726-8D0B-526C909E8391}"/>
            </c:ext>
          </c:extLst>
        </c:ser>
        <c:ser>
          <c:idx val="2"/>
          <c:order val="2"/>
          <c:tx>
            <c:strRef>
              <c:f>Sheet1!$D$1</c:f>
              <c:strCache>
                <c:ptCount val="1"/>
                <c:pt idx="0">
                  <c:v>Recall</c:v>
                </c:pt>
              </c:strCache>
            </c:strRef>
          </c:tx>
          <c:spPr>
            <a:solidFill>
              <a:schemeClr val="accent3"/>
            </a:solidFill>
            <a:ln>
              <a:noFill/>
            </a:ln>
            <a:effectLst/>
          </c:spPr>
          <c:invertIfNegative val="0"/>
          <c:cat>
            <c:strRef>
              <c:f>Sheet1!$A$2:$A$5</c:f>
              <c:strCache>
                <c:ptCount val="4"/>
                <c:pt idx="0">
                  <c:v>KNN</c:v>
                </c:pt>
                <c:pt idx="1">
                  <c:v>LR</c:v>
                </c:pt>
                <c:pt idx="2">
                  <c:v>SVM</c:v>
                </c:pt>
                <c:pt idx="3">
                  <c:v>MNN</c:v>
                </c:pt>
              </c:strCache>
            </c:strRef>
          </c:cat>
          <c:val>
            <c:numRef>
              <c:f>Sheet1!$D$2:$D$5</c:f>
              <c:numCache>
                <c:formatCode>0.00%</c:formatCode>
                <c:ptCount val="4"/>
                <c:pt idx="0">
                  <c:v>0.43619999999999998</c:v>
                </c:pt>
                <c:pt idx="1">
                  <c:v>1.5E-3</c:v>
                </c:pt>
                <c:pt idx="2" formatCode="0%">
                  <c:v>0</c:v>
                </c:pt>
                <c:pt idx="3">
                  <c:v>0.29549999999999998</c:v>
                </c:pt>
              </c:numCache>
            </c:numRef>
          </c:val>
          <c:extLst>
            <c:ext xmlns:c16="http://schemas.microsoft.com/office/drawing/2014/chart" uri="{C3380CC4-5D6E-409C-BE32-E72D297353CC}">
              <c16:uniqueId val="{00000002-6B56-4726-8D0B-526C909E8391}"/>
            </c:ext>
          </c:extLst>
        </c:ser>
        <c:dLbls>
          <c:showLegendKey val="0"/>
          <c:showVal val="0"/>
          <c:showCatName val="0"/>
          <c:showSerName val="0"/>
          <c:showPercent val="0"/>
          <c:showBubbleSize val="0"/>
        </c:dLbls>
        <c:gapWidth val="219"/>
        <c:overlap val="-27"/>
        <c:axId val="256724216"/>
        <c:axId val="323076768"/>
      </c:barChart>
      <c:catAx>
        <c:axId val="256724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3076768"/>
        <c:crosses val="autoZero"/>
        <c:auto val="1"/>
        <c:lblAlgn val="ctr"/>
        <c:lblOffset val="100"/>
        <c:noMultiLvlLbl val="0"/>
      </c:catAx>
      <c:valAx>
        <c:axId val="3230767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6724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FB249-4C71-429E-8879-BD2A68BD5641}" type="datetimeFigureOut">
              <a:rPr lang="en-US" smtClean="0"/>
              <a:t>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9ED7B-94C5-4746-8E84-A6B0A9DA4227}" type="slidenum">
              <a:rPr lang="en-US" smtClean="0"/>
              <a:t>‹#›</a:t>
            </a:fld>
            <a:endParaRPr lang="en-US"/>
          </a:p>
        </p:txBody>
      </p:sp>
    </p:spTree>
    <p:extLst>
      <p:ext uri="{BB962C8B-B14F-4D97-AF65-F5344CB8AC3E}">
        <p14:creationId xmlns:p14="http://schemas.microsoft.com/office/powerpoint/2010/main" val="2279589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F6025-8E02-41B7-A20E-648BFB792750}" type="datetimeFigureOut">
              <a:rPr lang="en-US" smtClean="0"/>
              <a:t>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551DE-2EE4-4F40-836C-38050F15DC06}" type="slidenum">
              <a:rPr lang="en-US" smtClean="0"/>
              <a:t>‹#›</a:t>
            </a:fld>
            <a:endParaRPr lang="en-US"/>
          </a:p>
        </p:txBody>
      </p:sp>
    </p:spTree>
    <p:extLst>
      <p:ext uri="{BB962C8B-B14F-4D97-AF65-F5344CB8AC3E}">
        <p14:creationId xmlns:p14="http://schemas.microsoft.com/office/powerpoint/2010/main" val="36111914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a:t>
            </a:fld>
            <a:endParaRPr lang="en-US"/>
          </a:p>
        </p:txBody>
      </p:sp>
    </p:spTree>
    <p:extLst>
      <p:ext uri="{BB962C8B-B14F-4D97-AF65-F5344CB8AC3E}">
        <p14:creationId xmlns:p14="http://schemas.microsoft.com/office/powerpoint/2010/main" val="192121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10</a:t>
            </a:fld>
            <a:endParaRPr lang="en-US"/>
          </a:p>
        </p:txBody>
      </p:sp>
    </p:spTree>
    <p:extLst>
      <p:ext uri="{BB962C8B-B14F-4D97-AF65-F5344CB8AC3E}">
        <p14:creationId xmlns:p14="http://schemas.microsoft.com/office/powerpoint/2010/main" val="3762494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11</a:t>
            </a:fld>
            <a:endParaRPr lang="en-US"/>
          </a:p>
        </p:txBody>
      </p:sp>
    </p:spTree>
    <p:extLst>
      <p:ext uri="{BB962C8B-B14F-4D97-AF65-F5344CB8AC3E}">
        <p14:creationId xmlns:p14="http://schemas.microsoft.com/office/powerpoint/2010/main" val="162352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12</a:t>
            </a:fld>
            <a:endParaRPr lang="en-US"/>
          </a:p>
        </p:txBody>
      </p:sp>
    </p:spTree>
    <p:extLst>
      <p:ext uri="{BB962C8B-B14F-4D97-AF65-F5344CB8AC3E}">
        <p14:creationId xmlns:p14="http://schemas.microsoft.com/office/powerpoint/2010/main" val="2740040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13</a:t>
            </a:fld>
            <a:endParaRPr lang="en-US"/>
          </a:p>
        </p:txBody>
      </p:sp>
    </p:spTree>
    <p:extLst>
      <p:ext uri="{BB962C8B-B14F-4D97-AF65-F5344CB8AC3E}">
        <p14:creationId xmlns:p14="http://schemas.microsoft.com/office/powerpoint/2010/main" val="3265962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14</a:t>
            </a:fld>
            <a:endParaRPr lang="en-US"/>
          </a:p>
        </p:txBody>
      </p:sp>
    </p:spTree>
    <p:extLst>
      <p:ext uri="{BB962C8B-B14F-4D97-AF65-F5344CB8AC3E}">
        <p14:creationId xmlns:p14="http://schemas.microsoft.com/office/powerpoint/2010/main" val="25992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15</a:t>
            </a:fld>
            <a:endParaRPr lang="en-US"/>
          </a:p>
        </p:txBody>
      </p:sp>
    </p:spTree>
    <p:extLst>
      <p:ext uri="{BB962C8B-B14F-4D97-AF65-F5344CB8AC3E}">
        <p14:creationId xmlns:p14="http://schemas.microsoft.com/office/powerpoint/2010/main" val="1416564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16</a:t>
            </a:fld>
            <a:endParaRPr lang="en-US"/>
          </a:p>
        </p:txBody>
      </p:sp>
    </p:spTree>
    <p:extLst>
      <p:ext uri="{BB962C8B-B14F-4D97-AF65-F5344CB8AC3E}">
        <p14:creationId xmlns:p14="http://schemas.microsoft.com/office/powerpoint/2010/main" val="2059571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17</a:t>
            </a:fld>
            <a:endParaRPr lang="en-US"/>
          </a:p>
        </p:txBody>
      </p:sp>
    </p:spTree>
    <p:extLst>
      <p:ext uri="{BB962C8B-B14F-4D97-AF65-F5344CB8AC3E}">
        <p14:creationId xmlns:p14="http://schemas.microsoft.com/office/powerpoint/2010/main" val="152316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18</a:t>
            </a:fld>
            <a:endParaRPr lang="en-US"/>
          </a:p>
        </p:txBody>
      </p:sp>
    </p:spTree>
    <p:extLst>
      <p:ext uri="{BB962C8B-B14F-4D97-AF65-F5344CB8AC3E}">
        <p14:creationId xmlns:p14="http://schemas.microsoft.com/office/powerpoint/2010/main" val="168997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19</a:t>
            </a:fld>
            <a:endParaRPr lang="en-US"/>
          </a:p>
        </p:txBody>
      </p:sp>
    </p:spTree>
    <p:extLst>
      <p:ext uri="{BB962C8B-B14F-4D97-AF65-F5344CB8AC3E}">
        <p14:creationId xmlns:p14="http://schemas.microsoft.com/office/powerpoint/2010/main" val="339924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2</a:t>
            </a:fld>
            <a:endParaRPr lang="en-US"/>
          </a:p>
        </p:txBody>
      </p:sp>
    </p:spTree>
    <p:extLst>
      <p:ext uri="{BB962C8B-B14F-4D97-AF65-F5344CB8AC3E}">
        <p14:creationId xmlns:p14="http://schemas.microsoft.com/office/powerpoint/2010/main" val="152831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20</a:t>
            </a:fld>
            <a:endParaRPr lang="en-US"/>
          </a:p>
        </p:txBody>
      </p:sp>
    </p:spTree>
    <p:extLst>
      <p:ext uri="{BB962C8B-B14F-4D97-AF65-F5344CB8AC3E}">
        <p14:creationId xmlns:p14="http://schemas.microsoft.com/office/powerpoint/2010/main" val="788259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612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22</a:t>
            </a:fld>
            <a:endParaRPr lang="en-US"/>
          </a:p>
        </p:txBody>
      </p:sp>
    </p:spTree>
    <p:extLst>
      <p:ext uri="{BB962C8B-B14F-4D97-AF65-F5344CB8AC3E}">
        <p14:creationId xmlns:p14="http://schemas.microsoft.com/office/powerpoint/2010/main" val="107203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5735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4</a:t>
            </a:fld>
            <a:endParaRPr lang="en-US"/>
          </a:p>
        </p:txBody>
      </p:sp>
    </p:spTree>
    <p:extLst>
      <p:ext uri="{BB962C8B-B14F-4D97-AF65-F5344CB8AC3E}">
        <p14:creationId xmlns:p14="http://schemas.microsoft.com/office/powerpoint/2010/main" val="17393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5</a:t>
            </a:fld>
            <a:endParaRPr lang="en-US"/>
          </a:p>
        </p:txBody>
      </p:sp>
    </p:spTree>
    <p:extLst>
      <p:ext uri="{BB962C8B-B14F-4D97-AF65-F5344CB8AC3E}">
        <p14:creationId xmlns:p14="http://schemas.microsoft.com/office/powerpoint/2010/main" val="317380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6</a:t>
            </a:fld>
            <a:endParaRPr lang="en-US"/>
          </a:p>
        </p:txBody>
      </p:sp>
    </p:spTree>
    <p:extLst>
      <p:ext uri="{BB962C8B-B14F-4D97-AF65-F5344CB8AC3E}">
        <p14:creationId xmlns:p14="http://schemas.microsoft.com/office/powerpoint/2010/main" val="21466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7</a:t>
            </a:fld>
            <a:endParaRPr lang="en-US"/>
          </a:p>
        </p:txBody>
      </p:sp>
    </p:spTree>
    <p:extLst>
      <p:ext uri="{BB962C8B-B14F-4D97-AF65-F5344CB8AC3E}">
        <p14:creationId xmlns:p14="http://schemas.microsoft.com/office/powerpoint/2010/main" val="190273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8</a:t>
            </a:fld>
            <a:endParaRPr lang="en-US"/>
          </a:p>
        </p:txBody>
      </p:sp>
    </p:spTree>
    <p:extLst>
      <p:ext uri="{BB962C8B-B14F-4D97-AF65-F5344CB8AC3E}">
        <p14:creationId xmlns:p14="http://schemas.microsoft.com/office/powerpoint/2010/main" val="199888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 name="Slide Number Placeholder 1"/>
          <p:cNvSpPr>
            <a:spLocks noGrp="1"/>
          </p:cNvSpPr>
          <p:nvPr>
            <p:ph type="sldNum" sz="quarter" idx="10"/>
          </p:nvPr>
        </p:nvSpPr>
        <p:spPr/>
        <p:txBody>
          <a:bodyPr/>
          <a:lstStyle/>
          <a:p>
            <a:fld id="{46E551DE-2EE4-4F40-836C-38050F15DC06}" type="slidenum">
              <a:rPr lang="en-US" smtClean="0"/>
              <a:t>9</a:t>
            </a:fld>
            <a:endParaRPr lang="en-US"/>
          </a:p>
        </p:txBody>
      </p:sp>
    </p:spTree>
    <p:extLst>
      <p:ext uri="{BB962C8B-B14F-4D97-AF65-F5344CB8AC3E}">
        <p14:creationId xmlns:p14="http://schemas.microsoft.com/office/powerpoint/2010/main" val="321274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226801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22029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745513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28841" y="2671851"/>
            <a:ext cx="6031599" cy="15463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cxnSp>
        <p:nvCxnSpPr>
          <p:cNvPr id="10" name="Shape 10"/>
          <p:cNvCxnSpPr/>
          <p:nvPr/>
        </p:nvCxnSpPr>
        <p:spPr>
          <a:xfrm>
            <a:off x="-8033" y="4902015"/>
            <a:ext cx="12215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490601" y="4524001"/>
            <a:ext cx="755999" cy="755999"/>
          </a:xfrm>
          <a:prstGeom prst="ellipse">
            <a:avLst/>
          </a:prstGeom>
          <a:solidFill>
            <a:srgbClr val="FFCD00"/>
          </a:solidFill>
          <a:ln>
            <a:noFill/>
          </a:ln>
        </p:spPr>
        <p:txBody>
          <a:bodyPr lIns="121900" tIns="121900" rIns="121900" bIns="121900" anchor="ctr" anchorCtr="0">
            <a:noAutofit/>
          </a:bodyPr>
          <a:lstStyle/>
          <a:p>
            <a:pPr lvl="0">
              <a:spcBef>
                <a:spcPts val="0"/>
              </a:spcBef>
              <a:buNone/>
            </a:pPr>
            <a:endParaRPr sz="2400"/>
          </a:p>
        </p:txBody>
      </p:sp>
    </p:spTree>
    <p:extLst>
      <p:ext uri="{BB962C8B-B14F-4D97-AF65-F5344CB8AC3E}">
        <p14:creationId xmlns:p14="http://schemas.microsoft.com/office/powerpoint/2010/main" val="379145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696400" y="3754565"/>
            <a:ext cx="7455200" cy="1046399"/>
          </a:xfrm>
          <a:prstGeom prst="rect">
            <a:avLst/>
          </a:prstGeom>
        </p:spPr>
        <p:txBody>
          <a:bodyPr lIns="91425" tIns="91425" rIns="91425" bIns="91425" anchor="t" anchorCtr="0"/>
          <a:lstStyle>
            <a:lvl1pPr lvl="0" rtl="0">
              <a:spcBef>
                <a:spcPts val="0"/>
              </a:spcBef>
              <a:buClr>
                <a:srgbClr val="000000"/>
              </a:buClr>
              <a:buSzPct val="100000"/>
              <a:buNone/>
              <a:defRPr sz="1867">
                <a:highlight>
                  <a:srgbClr val="FFCD00"/>
                </a:highlight>
              </a:defRPr>
            </a:lvl1pPr>
            <a:lvl2pPr lvl="1" rtl="0">
              <a:spcBef>
                <a:spcPts val="0"/>
              </a:spcBef>
              <a:buClr>
                <a:schemeClr val="dk2"/>
              </a:buClr>
              <a:buSzPct val="100000"/>
              <a:buNone/>
              <a:defRPr sz="1867">
                <a:solidFill>
                  <a:schemeClr val="dk2"/>
                </a:solidFill>
                <a:highlight>
                  <a:srgbClr val="FFCD00"/>
                </a:highlight>
              </a:defRPr>
            </a:lvl2pPr>
            <a:lvl3pPr lvl="2" rtl="0">
              <a:spcBef>
                <a:spcPts val="0"/>
              </a:spcBef>
              <a:buClr>
                <a:schemeClr val="dk2"/>
              </a:buClr>
              <a:buSzPct val="100000"/>
              <a:buNone/>
              <a:defRPr sz="1867">
                <a:solidFill>
                  <a:schemeClr val="dk2"/>
                </a:solidFill>
                <a:highlight>
                  <a:srgbClr val="FFCD00"/>
                </a:highlight>
              </a:defRPr>
            </a:lvl3pPr>
            <a:lvl4pPr lvl="3" rtl="0">
              <a:spcBef>
                <a:spcPts val="0"/>
              </a:spcBef>
              <a:buClr>
                <a:schemeClr val="dk2"/>
              </a:buClr>
              <a:buSzPct val="100000"/>
              <a:buNone/>
              <a:defRPr sz="1867">
                <a:solidFill>
                  <a:schemeClr val="dk2"/>
                </a:solidFill>
                <a:highlight>
                  <a:srgbClr val="FFCD00"/>
                </a:highlight>
              </a:defRPr>
            </a:lvl4pPr>
            <a:lvl5pPr lvl="4" rtl="0">
              <a:spcBef>
                <a:spcPts val="0"/>
              </a:spcBef>
              <a:buClr>
                <a:schemeClr val="dk2"/>
              </a:buClr>
              <a:buSzPct val="100000"/>
              <a:buNone/>
              <a:defRPr sz="1867">
                <a:solidFill>
                  <a:schemeClr val="dk2"/>
                </a:solidFill>
                <a:highlight>
                  <a:srgbClr val="FFCD00"/>
                </a:highlight>
              </a:defRPr>
            </a:lvl5pPr>
            <a:lvl6pPr lvl="5" rtl="0">
              <a:spcBef>
                <a:spcPts val="0"/>
              </a:spcBef>
              <a:buClr>
                <a:schemeClr val="dk2"/>
              </a:buClr>
              <a:buSzPct val="100000"/>
              <a:buNone/>
              <a:defRPr sz="1867">
                <a:solidFill>
                  <a:schemeClr val="dk2"/>
                </a:solidFill>
                <a:highlight>
                  <a:srgbClr val="FFCD00"/>
                </a:highlight>
              </a:defRPr>
            </a:lvl6pPr>
            <a:lvl7pPr lvl="6" rtl="0">
              <a:spcBef>
                <a:spcPts val="0"/>
              </a:spcBef>
              <a:buClr>
                <a:schemeClr val="dk2"/>
              </a:buClr>
              <a:buSzPct val="100000"/>
              <a:buNone/>
              <a:defRPr sz="1867">
                <a:solidFill>
                  <a:schemeClr val="dk2"/>
                </a:solidFill>
                <a:highlight>
                  <a:srgbClr val="FFCD00"/>
                </a:highlight>
              </a:defRPr>
            </a:lvl7pPr>
            <a:lvl8pPr lvl="7" rtl="0">
              <a:spcBef>
                <a:spcPts val="0"/>
              </a:spcBef>
              <a:buClr>
                <a:schemeClr val="dk2"/>
              </a:buClr>
              <a:buSzPct val="100000"/>
              <a:buNone/>
              <a:defRPr sz="1867">
                <a:solidFill>
                  <a:schemeClr val="dk2"/>
                </a:solidFill>
                <a:highlight>
                  <a:srgbClr val="FFCD00"/>
                </a:highlight>
              </a:defRPr>
            </a:lvl8pPr>
            <a:lvl9pPr lvl="8" rtl="0">
              <a:spcBef>
                <a:spcPts val="0"/>
              </a:spcBef>
              <a:buClr>
                <a:schemeClr val="dk2"/>
              </a:buClr>
              <a:buSzPct val="100000"/>
              <a:buNone/>
              <a:defRPr sz="1867">
                <a:solidFill>
                  <a:schemeClr val="dk2"/>
                </a:solidFill>
                <a:highlight>
                  <a:srgbClr val="FFCD00"/>
                </a:highlight>
              </a:defRPr>
            </a:lvl9pPr>
          </a:lstStyle>
          <a:p>
            <a:endParaRPr/>
          </a:p>
        </p:txBody>
      </p:sp>
      <p:cxnSp>
        <p:nvCxnSpPr>
          <p:cNvPr id="14" name="Shape 14"/>
          <p:cNvCxnSpPr/>
          <p:nvPr/>
        </p:nvCxnSpPr>
        <p:spPr>
          <a:xfrm>
            <a:off x="-8033" y="3429015"/>
            <a:ext cx="26459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490601" y="3051001"/>
            <a:ext cx="755999" cy="755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16" name="Shape 16"/>
          <p:cNvSpPr txBox="1">
            <a:spLocks noGrp="1"/>
          </p:cNvSpPr>
          <p:nvPr>
            <p:ph type="ctrTitle"/>
          </p:nvPr>
        </p:nvSpPr>
        <p:spPr>
          <a:xfrm>
            <a:off x="2696301" y="2258031"/>
            <a:ext cx="5050399" cy="1546399"/>
          </a:xfrm>
          <a:prstGeom prst="rect">
            <a:avLst/>
          </a:prstGeom>
        </p:spPr>
        <p:txBody>
          <a:bodyPr lIns="91425" tIns="91425" rIns="91425" bIns="91425" anchor="b" anchorCtr="0"/>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endParaRPr/>
          </a:p>
        </p:txBody>
      </p:sp>
      <p:cxnSp>
        <p:nvCxnSpPr>
          <p:cNvPr id="17" name="Shape 17"/>
          <p:cNvCxnSpPr/>
          <p:nvPr/>
        </p:nvCxnSpPr>
        <p:spPr>
          <a:xfrm>
            <a:off x="7865301" y="3429000"/>
            <a:ext cx="43347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174597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806733" y="2984001"/>
            <a:ext cx="6578400" cy="1093199"/>
          </a:xfrm>
          <a:prstGeom prst="rect">
            <a:avLst/>
          </a:prstGeom>
        </p:spPr>
        <p:txBody>
          <a:bodyPr lIns="91425" tIns="91425" rIns="91425" bIns="91425" anchor="b" anchorCtr="0"/>
          <a:lstStyle>
            <a:lvl1pPr lvl="0" algn="ctr" rtl="0">
              <a:spcBef>
                <a:spcPts val="0"/>
              </a:spcBef>
              <a:buSzPct val="100000"/>
              <a:buFont typeface="Lora"/>
              <a:defRPr sz="32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endParaRPr/>
          </a:p>
        </p:txBody>
      </p:sp>
      <p:cxnSp>
        <p:nvCxnSpPr>
          <p:cNvPr id="20" name="Shape 20"/>
          <p:cNvCxnSpPr/>
          <p:nvPr/>
        </p:nvCxnSpPr>
        <p:spPr>
          <a:xfrm>
            <a:off x="6112100" y="4902001"/>
            <a:ext cx="0" cy="19739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5718001" y="4524001"/>
            <a:ext cx="755999" cy="755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2" name="Shape 22"/>
          <p:cNvSpPr txBox="1"/>
          <p:nvPr/>
        </p:nvSpPr>
        <p:spPr>
          <a:xfrm>
            <a:off x="4791200" y="4550202"/>
            <a:ext cx="2609600" cy="871599"/>
          </a:xfrm>
          <a:prstGeom prst="rect">
            <a:avLst/>
          </a:prstGeom>
          <a:noFill/>
          <a:ln>
            <a:noFill/>
          </a:ln>
        </p:spPr>
        <p:txBody>
          <a:bodyPr lIns="121900" tIns="121900" rIns="121900" bIns="121900" anchor="t" anchorCtr="0">
            <a:noAutofit/>
          </a:bodyPr>
          <a:lstStyle/>
          <a:p>
            <a:pPr lvl="0" algn="ctr">
              <a:spcBef>
                <a:spcPts val="0"/>
              </a:spcBef>
              <a:buNone/>
            </a:pPr>
            <a:r>
              <a:rPr lang="en" sz="4800" b="1">
                <a:latin typeface="Lora"/>
                <a:ea typeface="Lora"/>
                <a:cs typeface="Lora"/>
                <a:sym typeface="Lora"/>
              </a:rPr>
              <a:t>“</a:t>
            </a:r>
          </a:p>
        </p:txBody>
      </p:sp>
    </p:spTree>
    <p:extLst>
      <p:ext uri="{BB962C8B-B14F-4D97-AF65-F5344CB8AC3E}">
        <p14:creationId xmlns:p14="http://schemas.microsoft.com/office/powerpoint/2010/main" val="403252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6" name="Shape 26"/>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rtl="0">
              <a:spcBef>
                <a:spcPts val="0"/>
              </a:spcBef>
              <a:buSzPct val="100000"/>
              <a:buFont typeface="Lora"/>
              <a:buNone/>
              <a:defRPr sz="2667" b="1">
                <a:latin typeface="Lora"/>
                <a:ea typeface="Lora"/>
                <a:cs typeface="Lora"/>
                <a:sym typeface="Lora"/>
              </a:defRPr>
            </a:lvl1pPr>
            <a:lvl2pPr lvl="1" rtl="0">
              <a:spcBef>
                <a:spcPts val="0"/>
              </a:spcBef>
              <a:buSzPct val="100000"/>
              <a:buFont typeface="Lora"/>
              <a:buNone/>
              <a:defRPr sz="2667" b="1">
                <a:highlight>
                  <a:srgbClr val="FFFFFF"/>
                </a:highlight>
                <a:latin typeface="Lora"/>
                <a:ea typeface="Lora"/>
                <a:cs typeface="Lora"/>
                <a:sym typeface="Lora"/>
              </a:defRPr>
            </a:lvl2pPr>
            <a:lvl3pPr lvl="2" rtl="0">
              <a:spcBef>
                <a:spcPts val="0"/>
              </a:spcBef>
              <a:buSzPct val="100000"/>
              <a:buFont typeface="Lora"/>
              <a:buNone/>
              <a:defRPr sz="2667" b="1">
                <a:highlight>
                  <a:srgbClr val="FFFFFF"/>
                </a:highlight>
                <a:latin typeface="Lora"/>
                <a:ea typeface="Lora"/>
                <a:cs typeface="Lora"/>
                <a:sym typeface="Lora"/>
              </a:defRPr>
            </a:lvl3pPr>
            <a:lvl4pPr lvl="3" rtl="0">
              <a:spcBef>
                <a:spcPts val="0"/>
              </a:spcBef>
              <a:buSzPct val="100000"/>
              <a:buFont typeface="Lora"/>
              <a:buNone/>
              <a:defRPr sz="2667" b="1">
                <a:highlight>
                  <a:srgbClr val="FFFFFF"/>
                </a:highlight>
                <a:latin typeface="Lora"/>
                <a:ea typeface="Lora"/>
                <a:cs typeface="Lora"/>
                <a:sym typeface="Lora"/>
              </a:defRPr>
            </a:lvl4pPr>
            <a:lvl5pPr lvl="4" rtl="0">
              <a:spcBef>
                <a:spcPts val="0"/>
              </a:spcBef>
              <a:buSzPct val="100000"/>
              <a:buFont typeface="Lora"/>
              <a:buNone/>
              <a:defRPr sz="2667" b="1">
                <a:highlight>
                  <a:srgbClr val="FFFFFF"/>
                </a:highlight>
                <a:latin typeface="Lora"/>
                <a:ea typeface="Lora"/>
                <a:cs typeface="Lora"/>
                <a:sym typeface="Lora"/>
              </a:defRPr>
            </a:lvl5pPr>
            <a:lvl6pPr lvl="5" rtl="0">
              <a:spcBef>
                <a:spcPts val="0"/>
              </a:spcBef>
              <a:buSzPct val="100000"/>
              <a:buFont typeface="Lora"/>
              <a:buNone/>
              <a:defRPr sz="2667" b="1">
                <a:highlight>
                  <a:srgbClr val="FFFFFF"/>
                </a:highlight>
                <a:latin typeface="Lora"/>
                <a:ea typeface="Lora"/>
                <a:cs typeface="Lora"/>
                <a:sym typeface="Lora"/>
              </a:defRPr>
            </a:lvl6pPr>
            <a:lvl7pPr lvl="6" rtl="0">
              <a:spcBef>
                <a:spcPts val="0"/>
              </a:spcBef>
              <a:buSzPct val="100000"/>
              <a:buFont typeface="Lora"/>
              <a:buNone/>
              <a:defRPr sz="2667" b="1">
                <a:highlight>
                  <a:srgbClr val="FFFFFF"/>
                </a:highlight>
                <a:latin typeface="Lora"/>
                <a:ea typeface="Lora"/>
                <a:cs typeface="Lora"/>
                <a:sym typeface="Lora"/>
              </a:defRPr>
            </a:lvl7pPr>
            <a:lvl8pPr lvl="7" rtl="0">
              <a:spcBef>
                <a:spcPts val="0"/>
              </a:spcBef>
              <a:buSzPct val="100000"/>
              <a:buFont typeface="Lora"/>
              <a:buNone/>
              <a:defRPr sz="2667" b="1">
                <a:highlight>
                  <a:srgbClr val="FFFFFF"/>
                </a:highlight>
                <a:latin typeface="Lora"/>
                <a:ea typeface="Lora"/>
                <a:cs typeface="Lora"/>
                <a:sym typeface="Lora"/>
              </a:defRPr>
            </a:lvl8pPr>
            <a:lvl9pPr lvl="8" rtl="0">
              <a:spcBef>
                <a:spcPts val="0"/>
              </a:spcBef>
              <a:buSzPct val="100000"/>
              <a:buFont typeface="Lora"/>
              <a:buNone/>
              <a:defRPr sz="2667"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841667" y="2155293"/>
            <a:ext cx="9079600" cy="4149600"/>
          </a:xfrm>
          <a:prstGeom prst="rect">
            <a:avLst/>
          </a:prstGeom>
        </p:spPr>
        <p:txBody>
          <a:bodyPr lIns="91425" tIns="91425" rIns="91425" bIns="91425" anchor="t" anchorCtr="0"/>
          <a:lstStyle>
            <a:lvl1pPr lvl="0" rtl="0">
              <a:spcBef>
                <a:spcPts val="800"/>
              </a:spcBef>
              <a:buClr>
                <a:srgbClr val="FFCD00"/>
              </a:buClr>
              <a:buSzPct val="100000"/>
              <a:buFont typeface="Quattrocento Sans"/>
              <a:buChar char="◉"/>
              <a:defRPr sz="3200">
                <a:latin typeface="Quattrocento Sans"/>
                <a:ea typeface="Quattrocento Sans"/>
                <a:cs typeface="Quattrocento Sans"/>
                <a:sym typeface="Quattrocento Sans"/>
              </a:defRPr>
            </a:lvl1pPr>
            <a:lvl2pPr lvl="1" rtl="0">
              <a:spcBef>
                <a:spcPts val="640"/>
              </a:spcBef>
              <a:buClr>
                <a:srgbClr val="FFCD00"/>
              </a:buClr>
              <a:buSzPct val="100000"/>
              <a:buFont typeface="Quattrocento Sans"/>
              <a:defRPr sz="2667">
                <a:latin typeface="Quattrocento Sans"/>
                <a:ea typeface="Quattrocento Sans"/>
                <a:cs typeface="Quattrocento Sans"/>
                <a:sym typeface="Quattrocento Sans"/>
              </a:defRPr>
            </a:lvl2pPr>
            <a:lvl3pPr lvl="2"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lvl="4"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endParaRPr/>
          </a:p>
        </p:txBody>
      </p:sp>
      <p:cxnSp>
        <p:nvCxnSpPr>
          <p:cNvPr id="28" name="Shape 28"/>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99926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841667" y="2158267"/>
            <a:ext cx="4567200" cy="4308000"/>
          </a:xfrm>
          <a:prstGeom prst="rect">
            <a:avLst/>
          </a:prstGeom>
        </p:spPr>
        <p:txBody>
          <a:bodyPr lIns="91425" tIns="91425" rIns="91425" bIns="91425" anchor="t" anchorCtr="0"/>
          <a:lstStyle>
            <a:lvl1pPr lvl="0">
              <a:spcBef>
                <a:spcPts val="0"/>
              </a:spcBef>
              <a:buSzPct val="100000"/>
              <a:defRPr sz="2667"/>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32" name="Shape 32"/>
          <p:cNvSpPr txBox="1">
            <a:spLocks noGrp="1"/>
          </p:cNvSpPr>
          <p:nvPr>
            <p:ph type="body" idx="2"/>
          </p:nvPr>
        </p:nvSpPr>
        <p:spPr>
          <a:xfrm>
            <a:off x="6683888" y="2158267"/>
            <a:ext cx="4567200" cy="4308000"/>
          </a:xfrm>
          <a:prstGeom prst="rect">
            <a:avLst/>
          </a:prstGeom>
        </p:spPr>
        <p:txBody>
          <a:bodyPr lIns="91425" tIns="91425" rIns="91425" bIns="91425" anchor="t" anchorCtr="0"/>
          <a:lstStyle>
            <a:lvl1pPr lvl="0">
              <a:spcBef>
                <a:spcPts val="0"/>
              </a:spcBef>
              <a:buSzPct val="100000"/>
              <a:defRPr sz="2667"/>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cxnSp>
        <p:nvCxnSpPr>
          <p:cNvPr id="33" name="Shape 33"/>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35" name="Shape 35"/>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384576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841667"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5113215"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8384765"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43" name="Shape 43"/>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5701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841667" y="1249501"/>
            <a:ext cx="5171199" cy="5807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48" name="Shape 48"/>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4011988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2653934" y="5383167"/>
            <a:ext cx="6883999" cy="692799"/>
          </a:xfrm>
          <a:prstGeom prst="rect">
            <a:avLst/>
          </a:prstGeom>
        </p:spPr>
        <p:txBody>
          <a:bodyPr lIns="91425" tIns="91425" rIns="91425" bIns="91425" anchor="b" anchorCtr="0"/>
          <a:lstStyle>
            <a:lvl1pPr lvl="0" algn="ctr">
              <a:spcBef>
                <a:spcPts val="480"/>
              </a:spcBef>
              <a:buSzPct val="100000"/>
              <a:buFont typeface="Lora"/>
              <a:buNone/>
              <a:defRPr sz="1867" i="1">
                <a:latin typeface="Lora"/>
                <a:ea typeface="Lora"/>
                <a:cs typeface="Lora"/>
                <a:sym typeface="Lora"/>
              </a:defRPr>
            </a:lvl1pPr>
          </a:lstStyle>
          <a:p>
            <a:endParaRPr/>
          </a:p>
        </p:txBody>
      </p:sp>
      <p:cxnSp>
        <p:nvCxnSpPr>
          <p:cNvPr id="51" name="Shape 51"/>
          <p:cNvCxnSpPr/>
          <p:nvPr/>
        </p:nvCxnSpPr>
        <p:spPr>
          <a:xfrm>
            <a:off x="-8033" y="6221504"/>
            <a:ext cx="12215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5943201" y="6068662"/>
            <a:ext cx="305599" cy="3055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Tree>
    <p:extLst>
      <p:ext uri="{BB962C8B-B14F-4D97-AF65-F5344CB8AC3E}">
        <p14:creationId xmlns:p14="http://schemas.microsoft.com/office/powerpoint/2010/main" val="334607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3756684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8033" y="6018304"/>
            <a:ext cx="12215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5724934" y="5647207"/>
            <a:ext cx="741999" cy="741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Tree>
    <p:extLst>
      <p:ext uri="{BB962C8B-B14F-4D97-AF65-F5344CB8AC3E}">
        <p14:creationId xmlns:p14="http://schemas.microsoft.com/office/powerpoint/2010/main" val="4167806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254516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28841" y="2671851"/>
            <a:ext cx="6031599" cy="15463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cxnSp>
        <p:nvCxnSpPr>
          <p:cNvPr id="10" name="Shape 10"/>
          <p:cNvCxnSpPr/>
          <p:nvPr/>
        </p:nvCxnSpPr>
        <p:spPr>
          <a:xfrm>
            <a:off x="-8033" y="4902015"/>
            <a:ext cx="12215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490601" y="4524001"/>
            <a:ext cx="755999" cy="755999"/>
          </a:xfrm>
          <a:prstGeom prst="ellipse">
            <a:avLst/>
          </a:prstGeom>
          <a:solidFill>
            <a:srgbClr val="FFCD00"/>
          </a:solidFill>
          <a:ln>
            <a:noFill/>
          </a:ln>
        </p:spPr>
        <p:txBody>
          <a:bodyPr lIns="121900" tIns="121900" rIns="121900" bIns="121900" anchor="ctr" anchorCtr="0">
            <a:noAutofit/>
          </a:bodyPr>
          <a:lstStyle/>
          <a:p>
            <a:pPr lvl="0">
              <a:spcBef>
                <a:spcPts val="0"/>
              </a:spcBef>
              <a:buNone/>
            </a:pPr>
            <a:endParaRPr sz="2400"/>
          </a:p>
        </p:txBody>
      </p:sp>
    </p:spTree>
    <p:extLst>
      <p:ext uri="{BB962C8B-B14F-4D97-AF65-F5344CB8AC3E}">
        <p14:creationId xmlns:p14="http://schemas.microsoft.com/office/powerpoint/2010/main" val="28437746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696400" y="3754565"/>
            <a:ext cx="7455200" cy="1046399"/>
          </a:xfrm>
          <a:prstGeom prst="rect">
            <a:avLst/>
          </a:prstGeom>
        </p:spPr>
        <p:txBody>
          <a:bodyPr lIns="91425" tIns="91425" rIns="91425" bIns="91425" anchor="t" anchorCtr="0"/>
          <a:lstStyle>
            <a:lvl1pPr lvl="0" rtl="0">
              <a:spcBef>
                <a:spcPts val="0"/>
              </a:spcBef>
              <a:buClr>
                <a:srgbClr val="000000"/>
              </a:buClr>
              <a:buSzPct val="100000"/>
              <a:buNone/>
              <a:defRPr sz="1867">
                <a:highlight>
                  <a:srgbClr val="FFCD00"/>
                </a:highlight>
              </a:defRPr>
            </a:lvl1pPr>
            <a:lvl2pPr lvl="1" rtl="0">
              <a:spcBef>
                <a:spcPts val="0"/>
              </a:spcBef>
              <a:buClr>
                <a:schemeClr val="dk2"/>
              </a:buClr>
              <a:buSzPct val="100000"/>
              <a:buNone/>
              <a:defRPr sz="1867">
                <a:solidFill>
                  <a:schemeClr val="dk2"/>
                </a:solidFill>
                <a:highlight>
                  <a:srgbClr val="FFCD00"/>
                </a:highlight>
              </a:defRPr>
            </a:lvl2pPr>
            <a:lvl3pPr lvl="2" rtl="0">
              <a:spcBef>
                <a:spcPts val="0"/>
              </a:spcBef>
              <a:buClr>
                <a:schemeClr val="dk2"/>
              </a:buClr>
              <a:buSzPct val="100000"/>
              <a:buNone/>
              <a:defRPr sz="1867">
                <a:solidFill>
                  <a:schemeClr val="dk2"/>
                </a:solidFill>
                <a:highlight>
                  <a:srgbClr val="FFCD00"/>
                </a:highlight>
              </a:defRPr>
            </a:lvl3pPr>
            <a:lvl4pPr lvl="3" rtl="0">
              <a:spcBef>
                <a:spcPts val="0"/>
              </a:spcBef>
              <a:buClr>
                <a:schemeClr val="dk2"/>
              </a:buClr>
              <a:buSzPct val="100000"/>
              <a:buNone/>
              <a:defRPr sz="1867">
                <a:solidFill>
                  <a:schemeClr val="dk2"/>
                </a:solidFill>
                <a:highlight>
                  <a:srgbClr val="FFCD00"/>
                </a:highlight>
              </a:defRPr>
            </a:lvl4pPr>
            <a:lvl5pPr lvl="4" rtl="0">
              <a:spcBef>
                <a:spcPts val="0"/>
              </a:spcBef>
              <a:buClr>
                <a:schemeClr val="dk2"/>
              </a:buClr>
              <a:buSzPct val="100000"/>
              <a:buNone/>
              <a:defRPr sz="1867">
                <a:solidFill>
                  <a:schemeClr val="dk2"/>
                </a:solidFill>
                <a:highlight>
                  <a:srgbClr val="FFCD00"/>
                </a:highlight>
              </a:defRPr>
            </a:lvl5pPr>
            <a:lvl6pPr lvl="5" rtl="0">
              <a:spcBef>
                <a:spcPts val="0"/>
              </a:spcBef>
              <a:buClr>
                <a:schemeClr val="dk2"/>
              </a:buClr>
              <a:buSzPct val="100000"/>
              <a:buNone/>
              <a:defRPr sz="1867">
                <a:solidFill>
                  <a:schemeClr val="dk2"/>
                </a:solidFill>
                <a:highlight>
                  <a:srgbClr val="FFCD00"/>
                </a:highlight>
              </a:defRPr>
            </a:lvl6pPr>
            <a:lvl7pPr lvl="6" rtl="0">
              <a:spcBef>
                <a:spcPts val="0"/>
              </a:spcBef>
              <a:buClr>
                <a:schemeClr val="dk2"/>
              </a:buClr>
              <a:buSzPct val="100000"/>
              <a:buNone/>
              <a:defRPr sz="1867">
                <a:solidFill>
                  <a:schemeClr val="dk2"/>
                </a:solidFill>
                <a:highlight>
                  <a:srgbClr val="FFCD00"/>
                </a:highlight>
              </a:defRPr>
            </a:lvl7pPr>
            <a:lvl8pPr lvl="7" rtl="0">
              <a:spcBef>
                <a:spcPts val="0"/>
              </a:spcBef>
              <a:buClr>
                <a:schemeClr val="dk2"/>
              </a:buClr>
              <a:buSzPct val="100000"/>
              <a:buNone/>
              <a:defRPr sz="1867">
                <a:solidFill>
                  <a:schemeClr val="dk2"/>
                </a:solidFill>
                <a:highlight>
                  <a:srgbClr val="FFCD00"/>
                </a:highlight>
              </a:defRPr>
            </a:lvl8pPr>
            <a:lvl9pPr lvl="8" rtl="0">
              <a:spcBef>
                <a:spcPts val="0"/>
              </a:spcBef>
              <a:buClr>
                <a:schemeClr val="dk2"/>
              </a:buClr>
              <a:buSzPct val="100000"/>
              <a:buNone/>
              <a:defRPr sz="1867">
                <a:solidFill>
                  <a:schemeClr val="dk2"/>
                </a:solidFill>
                <a:highlight>
                  <a:srgbClr val="FFCD00"/>
                </a:highlight>
              </a:defRPr>
            </a:lvl9pPr>
          </a:lstStyle>
          <a:p>
            <a:endParaRPr/>
          </a:p>
        </p:txBody>
      </p:sp>
      <p:cxnSp>
        <p:nvCxnSpPr>
          <p:cNvPr id="14" name="Shape 14"/>
          <p:cNvCxnSpPr/>
          <p:nvPr/>
        </p:nvCxnSpPr>
        <p:spPr>
          <a:xfrm>
            <a:off x="-8033" y="3429015"/>
            <a:ext cx="26459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490601" y="3051001"/>
            <a:ext cx="755999" cy="755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16" name="Shape 16"/>
          <p:cNvSpPr txBox="1">
            <a:spLocks noGrp="1"/>
          </p:cNvSpPr>
          <p:nvPr>
            <p:ph type="ctrTitle"/>
          </p:nvPr>
        </p:nvSpPr>
        <p:spPr>
          <a:xfrm>
            <a:off x="2696301" y="2258031"/>
            <a:ext cx="5050399" cy="1546399"/>
          </a:xfrm>
          <a:prstGeom prst="rect">
            <a:avLst/>
          </a:prstGeom>
        </p:spPr>
        <p:txBody>
          <a:bodyPr lIns="91425" tIns="91425" rIns="91425" bIns="91425" anchor="b" anchorCtr="0"/>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endParaRPr/>
          </a:p>
        </p:txBody>
      </p:sp>
      <p:cxnSp>
        <p:nvCxnSpPr>
          <p:cNvPr id="17" name="Shape 17"/>
          <p:cNvCxnSpPr/>
          <p:nvPr/>
        </p:nvCxnSpPr>
        <p:spPr>
          <a:xfrm>
            <a:off x="7865301" y="3429000"/>
            <a:ext cx="43347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4151581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806733" y="2984001"/>
            <a:ext cx="6578400" cy="1093199"/>
          </a:xfrm>
          <a:prstGeom prst="rect">
            <a:avLst/>
          </a:prstGeom>
        </p:spPr>
        <p:txBody>
          <a:bodyPr lIns="91425" tIns="91425" rIns="91425" bIns="91425" anchor="b" anchorCtr="0"/>
          <a:lstStyle>
            <a:lvl1pPr lvl="0" algn="ctr" rtl="0">
              <a:spcBef>
                <a:spcPts val="0"/>
              </a:spcBef>
              <a:buSzPct val="100000"/>
              <a:buFont typeface="Lora"/>
              <a:defRPr sz="32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endParaRPr/>
          </a:p>
        </p:txBody>
      </p:sp>
      <p:cxnSp>
        <p:nvCxnSpPr>
          <p:cNvPr id="20" name="Shape 20"/>
          <p:cNvCxnSpPr/>
          <p:nvPr/>
        </p:nvCxnSpPr>
        <p:spPr>
          <a:xfrm>
            <a:off x="6112100" y="4902001"/>
            <a:ext cx="0" cy="19739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5718001" y="4524001"/>
            <a:ext cx="755999" cy="755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2" name="Shape 22"/>
          <p:cNvSpPr txBox="1"/>
          <p:nvPr/>
        </p:nvSpPr>
        <p:spPr>
          <a:xfrm>
            <a:off x="4791200" y="4550202"/>
            <a:ext cx="2609600" cy="871599"/>
          </a:xfrm>
          <a:prstGeom prst="rect">
            <a:avLst/>
          </a:prstGeom>
          <a:noFill/>
          <a:ln>
            <a:noFill/>
          </a:ln>
        </p:spPr>
        <p:txBody>
          <a:bodyPr lIns="121900" tIns="121900" rIns="121900" bIns="121900" anchor="t" anchorCtr="0">
            <a:noAutofit/>
          </a:bodyPr>
          <a:lstStyle/>
          <a:p>
            <a:pPr lvl="0" algn="ctr">
              <a:spcBef>
                <a:spcPts val="0"/>
              </a:spcBef>
              <a:buNone/>
            </a:pPr>
            <a:r>
              <a:rPr lang="en" sz="4800" b="1">
                <a:latin typeface="Lora"/>
                <a:ea typeface="Lora"/>
                <a:cs typeface="Lora"/>
                <a:sym typeface="Lora"/>
              </a:rPr>
              <a:t>“</a:t>
            </a:r>
          </a:p>
        </p:txBody>
      </p:sp>
    </p:spTree>
    <p:extLst>
      <p:ext uri="{BB962C8B-B14F-4D97-AF65-F5344CB8AC3E}">
        <p14:creationId xmlns:p14="http://schemas.microsoft.com/office/powerpoint/2010/main" val="25235733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6" name="Shape 26"/>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rtl="0">
              <a:spcBef>
                <a:spcPts val="0"/>
              </a:spcBef>
              <a:buSzPct val="100000"/>
              <a:buFont typeface="Lora"/>
              <a:buNone/>
              <a:defRPr sz="2667" b="1">
                <a:latin typeface="Lora"/>
                <a:ea typeface="Lora"/>
                <a:cs typeface="Lora"/>
                <a:sym typeface="Lora"/>
              </a:defRPr>
            </a:lvl1pPr>
            <a:lvl2pPr lvl="1" rtl="0">
              <a:spcBef>
                <a:spcPts val="0"/>
              </a:spcBef>
              <a:buSzPct val="100000"/>
              <a:buFont typeface="Lora"/>
              <a:buNone/>
              <a:defRPr sz="2667" b="1">
                <a:highlight>
                  <a:srgbClr val="FFFFFF"/>
                </a:highlight>
                <a:latin typeface="Lora"/>
                <a:ea typeface="Lora"/>
                <a:cs typeface="Lora"/>
                <a:sym typeface="Lora"/>
              </a:defRPr>
            </a:lvl2pPr>
            <a:lvl3pPr lvl="2" rtl="0">
              <a:spcBef>
                <a:spcPts val="0"/>
              </a:spcBef>
              <a:buSzPct val="100000"/>
              <a:buFont typeface="Lora"/>
              <a:buNone/>
              <a:defRPr sz="2667" b="1">
                <a:highlight>
                  <a:srgbClr val="FFFFFF"/>
                </a:highlight>
                <a:latin typeface="Lora"/>
                <a:ea typeface="Lora"/>
                <a:cs typeface="Lora"/>
                <a:sym typeface="Lora"/>
              </a:defRPr>
            </a:lvl3pPr>
            <a:lvl4pPr lvl="3" rtl="0">
              <a:spcBef>
                <a:spcPts val="0"/>
              </a:spcBef>
              <a:buSzPct val="100000"/>
              <a:buFont typeface="Lora"/>
              <a:buNone/>
              <a:defRPr sz="2667" b="1">
                <a:highlight>
                  <a:srgbClr val="FFFFFF"/>
                </a:highlight>
                <a:latin typeface="Lora"/>
                <a:ea typeface="Lora"/>
                <a:cs typeface="Lora"/>
                <a:sym typeface="Lora"/>
              </a:defRPr>
            </a:lvl4pPr>
            <a:lvl5pPr lvl="4" rtl="0">
              <a:spcBef>
                <a:spcPts val="0"/>
              </a:spcBef>
              <a:buSzPct val="100000"/>
              <a:buFont typeface="Lora"/>
              <a:buNone/>
              <a:defRPr sz="2667" b="1">
                <a:highlight>
                  <a:srgbClr val="FFFFFF"/>
                </a:highlight>
                <a:latin typeface="Lora"/>
                <a:ea typeface="Lora"/>
                <a:cs typeface="Lora"/>
                <a:sym typeface="Lora"/>
              </a:defRPr>
            </a:lvl5pPr>
            <a:lvl6pPr lvl="5" rtl="0">
              <a:spcBef>
                <a:spcPts val="0"/>
              </a:spcBef>
              <a:buSzPct val="100000"/>
              <a:buFont typeface="Lora"/>
              <a:buNone/>
              <a:defRPr sz="2667" b="1">
                <a:highlight>
                  <a:srgbClr val="FFFFFF"/>
                </a:highlight>
                <a:latin typeface="Lora"/>
                <a:ea typeface="Lora"/>
                <a:cs typeface="Lora"/>
                <a:sym typeface="Lora"/>
              </a:defRPr>
            </a:lvl6pPr>
            <a:lvl7pPr lvl="6" rtl="0">
              <a:spcBef>
                <a:spcPts val="0"/>
              </a:spcBef>
              <a:buSzPct val="100000"/>
              <a:buFont typeface="Lora"/>
              <a:buNone/>
              <a:defRPr sz="2667" b="1">
                <a:highlight>
                  <a:srgbClr val="FFFFFF"/>
                </a:highlight>
                <a:latin typeface="Lora"/>
                <a:ea typeface="Lora"/>
                <a:cs typeface="Lora"/>
                <a:sym typeface="Lora"/>
              </a:defRPr>
            </a:lvl7pPr>
            <a:lvl8pPr lvl="7" rtl="0">
              <a:spcBef>
                <a:spcPts val="0"/>
              </a:spcBef>
              <a:buSzPct val="100000"/>
              <a:buFont typeface="Lora"/>
              <a:buNone/>
              <a:defRPr sz="2667" b="1">
                <a:highlight>
                  <a:srgbClr val="FFFFFF"/>
                </a:highlight>
                <a:latin typeface="Lora"/>
                <a:ea typeface="Lora"/>
                <a:cs typeface="Lora"/>
                <a:sym typeface="Lora"/>
              </a:defRPr>
            </a:lvl8pPr>
            <a:lvl9pPr lvl="8" rtl="0">
              <a:spcBef>
                <a:spcPts val="0"/>
              </a:spcBef>
              <a:buSzPct val="100000"/>
              <a:buFont typeface="Lora"/>
              <a:buNone/>
              <a:defRPr sz="2667"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841667" y="2155293"/>
            <a:ext cx="9079600" cy="4149600"/>
          </a:xfrm>
          <a:prstGeom prst="rect">
            <a:avLst/>
          </a:prstGeom>
        </p:spPr>
        <p:txBody>
          <a:bodyPr lIns="91425" tIns="91425" rIns="91425" bIns="91425" anchor="t" anchorCtr="0"/>
          <a:lstStyle>
            <a:lvl1pPr lvl="0" rtl="0">
              <a:spcBef>
                <a:spcPts val="800"/>
              </a:spcBef>
              <a:buClr>
                <a:srgbClr val="FFCD00"/>
              </a:buClr>
              <a:buSzPct val="100000"/>
              <a:buFont typeface="Quattrocento Sans"/>
              <a:buChar char="◉"/>
              <a:defRPr sz="3200">
                <a:latin typeface="Quattrocento Sans"/>
                <a:ea typeface="Quattrocento Sans"/>
                <a:cs typeface="Quattrocento Sans"/>
                <a:sym typeface="Quattrocento Sans"/>
              </a:defRPr>
            </a:lvl1pPr>
            <a:lvl2pPr lvl="1" rtl="0">
              <a:spcBef>
                <a:spcPts val="640"/>
              </a:spcBef>
              <a:buClr>
                <a:srgbClr val="FFCD00"/>
              </a:buClr>
              <a:buSzPct val="100000"/>
              <a:buFont typeface="Quattrocento Sans"/>
              <a:defRPr sz="2667">
                <a:latin typeface="Quattrocento Sans"/>
                <a:ea typeface="Quattrocento Sans"/>
                <a:cs typeface="Quattrocento Sans"/>
                <a:sym typeface="Quattrocento Sans"/>
              </a:defRPr>
            </a:lvl2pPr>
            <a:lvl3pPr lvl="2"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lvl="4"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endParaRPr/>
          </a:p>
        </p:txBody>
      </p:sp>
      <p:cxnSp>
        <p:nvCxnSpPr>
          <p:cNvPr id="28" name="Shape 28"/>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872740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841667" y="2158267"/>
            <a:ext cx="4567200" cy="4308000"/>
          </a:xfrm>
          <a:prstGeom prst="rect">
            <a:avLst/>
          </a:prstGeom>
        </p:spPr>
        <p:txBody>
          <a:bodyPr lIns="91425" tIns="91425" rIns="91425" bIns="91425" anchor="t" anchorCtr="0"/>
          <a:lstStyle>
            <a:lvl1pPr lvl="0">
              <a:spcBef>
                <a:spcPts val="0"/>
              </a:spcBef>
              <a:buSzPct val="100000"/>
              <a:defRPr sz="2667"/>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32" name="Shape 32"/>
          <p:cNvSpPr txBox="1">
            <a:spLocks noGrp="1"/>
          </p:cNvSpPr>
          <p:nvPr>
            <p:ph type="body" idx="2"/>
          </p:nvPr>
        </p:nvSpPr>
        <p:spPr>
          <a:xfrm>
            <a:off x="6683888" y="2158267"/>
            <a:ext cx="4567200" cy="4308000"/>
          </a:xfrm>
          <a:prstGeom prst="rect">
            <a:avLst/>
          </a:prstGeom>
        </p:spPr>
        <p:txBody>
          <a:bodyPr lIns="91425" tIns="91425" rIns="91425" bIns="91425" anchor="t" anchorCtr="0"/>
          <a:lstStyle>
            <a:lvl1pPr lvl="0">
              <a:spcBef>
                <a:spcPts val="0"/>
              </a:spcBef>
              <a:buSzPct val="100000"/>
              <a:defRPr sz="2667"/>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cxnSp>
        <p:nvCxnSpPr>
          <p:cNvPr id="33" name="Shape 33"/>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35" name="Shape 35"/>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1074350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841667"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5113215"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8384765"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43" name="Shape 43"/>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15768224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841667" y="1249501"/>
            <a:ext cx="5171199" cy="5807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48" name="Shape 48"/>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81081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2653934" y="5383167"/>
            <a:ext cx="6883999" cy="692799"/>
          </a:xfrm>
          <a:prstGeom prst="rect">
            <a:avLst/>
          </a:prstGeom>
        </p:spPr>
        <p:txBody>
          <a:bodyPr lIns="91425" tIns="91425" rIns="91425" bIns="91425" anchor="b" anchorCtr="0"/>
          <a:lstStyle>
            <a:lvl1pPr lvl="0" algn="ctr">
              <a:spcBef>
                <a:spcPts val="480"/>
              </a:spcBef>
              <a:buSzPct val="100000"/>
              <a:buFont typeface="Lora"/>
              <a:buNone/>
              <a:defRPr sz="1867" i="1">
                <a:latin typeface="Lora"/>
                <a:ea typeface="Lora"/>
                <a:cs typeface="Lora"/>
                <a:sym typeface="Lora"/>
              </a:defRPr>
            </a:lvl1pPr>
          </a:lstStyle>
          <a:p>
            <a:endParaRPr/>
          </a:p>
        </p:txBody>
      </p:sp>
      <p:cxnSp>
        <p:nvCxnSpPr>
          <p:cNvPr id="51" name="Shape 51"/>
          <p:cNvCxnSpPr/>
          <p:nvPr/>
        </p:nvCxnSpPr>
        <p:spPr>
          <a:xfrm>
            <a:off x="-8033" y="6221504"/>
            <a:ext cx="12215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5943201" y="6068662"/>
            <a:ext cx="305599" cy="3055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Tree>
    <p:extLst>
      <p:ext uri="{BB962C8B-B14F-4D97-AF65-F5344CB8AC3E}">
        <p14:creationId xmlns:p14="http://schemas.microsoft.com/office/powerpoint/2010/main" val="233789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2507918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3196212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28841" y="2671851"/>
            <a:ext cx="6031599" cy="15463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cxnSp>
        <p:nvCxnSpPr>
          <p:cNvPr id="10" name="Shape 10"/>
          <p:cNvCxnSpPr/>
          <p:nvPr/>
        </p:nvCxnSpPr>
        <p:spPr>
          <a:xfrm>
            <a:off x="-8033" y="4902015"/>
            <a:ext cx="12215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490601" y="4524001"/>
            <a:ext cx="755999" cy="755999"/>
          </a:xfrm>
          <a:prstGeom prst="ellipse">
            <a:avLst/>
          </a:prstGeom>
          <a:solidFill>
            <a:srgbClr val="FFCD00"/>
          </a:solidFill>
          <a:ln>
            <a:noFill/>
          </a:ln>
        </p:spPr>
        <p:txBody>
          <a:bodyPr lIns="121900" tIns="121900" rIns="121900" bIns="121900" anchor="ctr" anchorCtr="0">
            <a:noAutofit/>
          </a:bodyPr>
          <a:lstStyle/>
          <a:p>
            <a:pPr lvl="0">
              <a:spcBef>
                <a:spcPts val="0"/>
              </a:spcBef>
              <a:buNone/>
            </a:pPr>
            <a:endParaRPr sz="2400"/>
          </a:p>
        </p:txBody>
      </p:sp>
    </p:spTree>
    <p:extLst>
      <p:ext uri="{BB962C8B-B14F-4D97-AF65-F5344CB8AC3E}">
        <p14:creationId xmlns:p14="http://schemas.microsoft.com/office/powerpoint/2010/main" val="10517552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696400" y="3754565"/>
            <a:ext cx="7455200" cy="1046399"/>
          </a:xfrm>
          <a:prstGeom prst="rect">
            <a:avLst/>
          </a:prstGeom>
        </p:spPr>
        <p:txBody>
          <a:bodyPr lIns="91425" tIns="91425" rIns="91425" bIns="91425" anchor="t" anchorCtr="0"/>
          <a:lstStyle>
            <a:lvl1pPr lvl="0" rtl="0">
              <a:spcBef>
                <a:spcPts val="0"/>
              </a:spcBef>
              <a:buClr>
                <a:srgbClr val="000000"/>
              </a:buClr>
              <a:buSzPct val="100000"/>
              <a:buNone/>
              <a:defRPr sz="1867">
                <a:highlight>
                  <a:srgbClr val="FFCD00"/>
                </a:highlight>
              </a:defRPr>
            </a:lvl1pPr>
            <a:lvl2pPr lvl="1" rtl="0">
              <a:spcBef>
                <a:spcPts val="0"/>
              </a:spcBef>
              <a:buClr>
                <a:schemeClr val="dk2"/>
              </a:buClr>
              <a:buSzPct val="100000"/>
              <a:buNone/>
              <a:defRPr sz="1867">
                <a:solidFill>
                  <a:schemeClr val="dk2"/>
                </a:solidFill>
                <a:highlight>
                  <a:srgbClr val="FFCD00"/>
                </a:highlight>
              </a:defRPr>
            </a:lvl2pPr>
            <a:lvl3pPr lvl="2" rtl="0">
              <a:spcBef>
                <a:spcPts val="0"/>
              </a:spcBef>
              <a:buClr>
                <a:schemeClr val="dk2"/>
              </a:buClr>
              <a:buSzPct val="100000"/>
              <a:buNone/>
              <a:defRPr sz="1867">
                <a:solidFill>
                  <a:schemeClr val="dk2"/>
                </a:solidFill>
                <a:highlight>
                  <a:srgbClr val="FFCD00"/>
                </a:highlight>
              </a:defRPr>
            </a:lvl3pPr>
            <a:lvl4pPr lvl="3" rtl="0">
              <a:spcBef>
                <a:spcPts val="0"/>
              </a:spcBef>
              <a:buClr>
                <a:schemeClr val="dk2"/>
              </a:buClr>
              <a:buSzPct val="100000"/>
              <a:buNone/>
              <a:defRPr sz="1867">
                <a:solidFill>
                  <a:schemeClr val="dk2"/>
                </a:solidFill>
                <a:highlight>
                  <a:srgbClr val="FFCD00"/>
                </a:highlight>
              </a:defRPr>
            </a:lvl4pPr>
            <a:lvl5pPr lvl="4" rtl="0">
              <a:spcBef>
                <a:spcPts val="0"/>
              </a:spcBef>
              <a:buClr>
                <a:schemeClr val="dk2"/>
              </a:buClr>
              <a:buSzPct val="100000"/>
              <a:buNone/>
              <a:defRPr sz="1867">
                <a:solidFill>
                  <a:schemeClr val="dk2"/>
                </a:solidFill>
                <a:highlight>
                  <a:srgbClr val="FFCD00"/>
                </a:highlight>
              </a:defRPr>
            </a:lvl5pPr>
            <a:lvl6pPr lvl="5" rtl="0">
              <a:spcBef>
                <a:spcPts val="0"/>
              </a:spcBef>
              <a:buClr>
                <a:schemeClr val="dk2"/>
              </a:buClr>
              <a:buSzPct val="100000"/>
              <a:buNone/>
              <a:defRPr sz="1867">
                <a:solidFill>
                  <a:schemeClr val="dk2"/>
                </a:solidFill>
                <a:highlight>
                  <a:srgbClr val="FFCD00"/>
                </a:highlight>
              </a:defRPr>
            </a:lvl6pPr>
            <a:lvl7pPr lvl="6" rtl="0">
              <a:spcBef>
                <a:spcPts val="0"/>
              </a:spcBef>
              <a:buClr>
                <a:schemeClr val="dk2"/>
              </a:buClr>
              <a:buSzPct val="100000"/>
              <a:buNone/>
              <a:defRPr sz="1867">
                <a:solidFill>
                  <a:schemeClr val="dk2"/>
                </a:solidFill>
                <a:highlight>
                  <a:srgbClr val="FFCD00"/>
                </a:highlight>
              </a:defRPr>
            </a:lvl7pPr>
            <a:lvl8pPr lvl="7" rtl="0">
              <a:spcBef>
                <a:spcPts val="0"/>
              </a:spcBef>
              <a:buClr>
                <a:schemeClr val="dk2"/>
              </a:buClr>
              <a:buSzPct val="100000"/>
              <a:buNone/>
              <a:defRPr sz="1867">
                <a:solidFill>
                  <a:schemeClr val="dk2"/>
                </a:solidFill>
                <a:highlight>
                  <a:srgbClr val="FFCD00"/>
                </a:highlight>
              </a:defRPr>
            </a:lvl8pPr>
            <a:lvl9pPr lvl="8" rtl="0">
              <a:spcBef>
                <a:spcPts val="0"/>
              </a:spcBef>
              <a:buClr>
                <a:schemeClr val="dk2"/>
              </a:buClr>
              <a:buSzPct val="100000"/>
              <a:buNone/>
              <a:defRPr sz="1867">
                <a:solidFill>
                  <a:schemeClr val="dk2"/>
                </a:solidFill>
                <a:highlight>
                  <a:srgbClr val="FFCD00"/>
                </a:highlight>
              </a:defRPr>
            </a:lvl9pPr>
          </a:lstStyle>
          <a:p>
            <a:endParaRPr/>
          </a:p>
        </p:txBody>
      </p:sp>
      <p:cxnSp>
        <p:nvCxnSpPr>
          <p:cNvPr id="14" name="Shape 14"/>
          <p:cNvCxnSpPr/>
          <p:nvPr/>
        </p:nvCxnSpPr>
        <p:spPr>
          <a:xfrm>
            <a:off x="-8033" y="3429015"/>
            <a:ext cx="26459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490601" y="3051001"/>
            <a:ext cx="755999" cy="755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16" name="Shape 16"/>
          <p:cNvSpPr txBox="1">
            <a:spLocks noGrp="1"/>
          </p:cNvSpPr>
          <p:nvPr>
            <p:ph type="ctrTitle"/>
          </p:nvPr>
        </p:nvSpPr>
        <p:spPr>
          <a:xfrm>
            <a:off x="2696301" y="2258031"/>
            <a:ext cx="5050399" cy="1546399"/>
          </a:xfrm>
          <a:prstGeom prst="rect">
            <a:avLst/>
          </a:prstGeom>
        </p:spPr>
        <p:txBody>
          <a:bodyPr lIns="91425" tIns="91425" rIns="91425" bIns="91425" anchor="b" anchorCtr="0"/>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endParaRPr/>
          </a:p>
        </p:txBody>
      </p:sp>
      <p:cxnSp>
        <p:nvCxnSpPr>
          <p:cNvPr id="17" name="Shape 17"/>
          <p:cNvCxnSpPr/>
          <p:nvPr/>
        </p:nvCxnSpPr>
        <p:spPr>
          <a:xfrm>
            <a:off x="7865301" y="3429000"/>
            <a:ext cx="43347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1120240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806733" y="2984001"/>
            <a:ext cx="6578400" cy="1093199"/>
          </a:xfrm>
          <a:prstGeom prst="rect">
            <a:avLst/>
          </a:prstGeom>
        </p:spPr>
        <p:txBody>
          <a:bodyPr lIns="91425" tIns="91425" rIns="91425" bIns="91425" anchor="b" anchorCtr="0"/>
          <a:lstStyle>
            <a:lvl1pPr lvl="0" algn="ctr" rtl="0">
              <a:spcBef>
                <a:spcPts val="0"/>
              </a:spcBef>
              <a:buSzPct val="100000"/>
              <a:buFont typeface="Lora"/>
              <a:defRPr sz="32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endParaRPr/>
          </a:p>
        </p:txBody>
      </p:sp>
      <p:cxnSp>
        <p:nvCxnSpPr>
          <p:cNvPr id="20" name="Shape 20"/>
          <p:cNvCxnSpPr/>
          <p:nvPr/>
        </p:nvCxnSpPr>
        <p:spPr>
          <a:xfrm>
            <a:off x="6112100" y="4902001"/>
            <a:ext cx="0" cy="19739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5718001" y="4524001"/>
            <a:ext cx="755999" cy="755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2" name="Shape 22"/>
          <p:cNvSpPr txBox="1"/>
          <p:nvPr/>
        </p:nvSpPr>
        <p:spPr>
          <a:xfrm>
            <a:off x="4791200" y="4550202"/>
            <a:ext cx="2609600" cy="871599"/>
          </a:xfrm>
          <a:prstGeom prst="rect">
            <a:avLst/>
          </a:prstGeom>
          <a:noFill/>
          <a:ln>
            <a:noFill/>
          </a:ln>
        </p:spPr>
        <p:txBody>
          <a:bodyPr lIns="121900" tIns="121900" rIns="121900" bIns="121900" anchor="t" anchorCtr="0">
            <a:noAutofit/>
          </a:bodyPr>
          <a:lstStyle/>
          <a:p>
            <a:pPr lvl="0" algn="ctr">
              <a:spcBef>
                <a:spcPts val="0"/>
              </a:spcBef>
              <a:buNone/>
            </a:pPr>
            <a:r>
              <a:rPr lang="en" sz="4800" b="1">
                <a:latin typeface="Lora"/>
                <a:ea typeface="Lora"/>
                <a:cs typeface="Lora"/>
                <a:sym typeface="Lora"/>
              </a:rPr>
              <a:t>“</a:t>
            </a:r>
          </a:p>
        </p:txBody>
      </p:sp>
    </p:spTree>
    <p:extLst>
      <p:ext uri="{BB962C8B-B14F-4D97-AF65-F5344CB8AC3E}">
        <p14:creationId xmlns:p14="http://schemas.microsoft.com/office/powerpoint/2010/main" val="1500435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6" name="Shape 26"/>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rtl="0">
              <a:spcBef>
                <a:spcPts val="0"/>
              </a:spcBef>
              <a:buSzPct val="100000"/>
              <a:buFont typeface="Lora"/>
              <a:buNone/>
              <a:defRPr sz="2667" b="1">
                <a:latin typeface="Lora"/>
                <a:ea typeface="Lora"/>
                <a:cs typeface="Lora"/>
                <a:sym typeface="Lora"/>
              </a:defRPr>
            </a:lvl1pPr>
            <a:lvl2pPr lvl="1" rtl="0">
              <a:spcBef>
                <a:spcPts val="0"/>
              </a:spcBef>
              <a:buSzPct val="100000"/>
              <a:buFont typeface="Lora"/>
              <a:buNone/>
              <a:defRPr sz="2667" b="1">
                <a:highlight>
                  <a:srgbClr val="FFFFFF"/>
                </a:highlight>
                <a:latin typeface="Lora"/>
                <a:ea typeface="Lora"/>
                <a:cs typeface="Lora"/>
                <a:sym typeface="Lora"/>
              </a:defRPr>
            </a:lvl2pPr>
            <a:lvl3pPr lvl="2" rtl="0">
              <a:spcBef>
                <a:spcPts val="0"/>
              </a:spcBef>
              <a:buSzPct val="100000"/>
              <a:buFont typeface="Lora"/>
              <a:buNone/>
              <a:defRPr sz="2667" b="1">
                <a:highlight>
                  <a:srgbClr val="FFFFFF"/>
                </a:highlight>
                <a:latin typeface="Lora"/>
                <a:ea typeface="Lora"/>
                <a:cs typeface="Lora"/>
                <a:sym typeface="Lora"/>
              </a:defRPr>
            </a:lvl3pPr>
            <a:lvl4pPr lvl="3" rtl="0">
              <a:spcBef>
                <a:spcPts val="0"/>
              </a:spcBef>
              <a:buSzPct val="100000"/>
              <a:buFont typeface="Lora"/>
              <a:buNone/>
              <a:defRPr sz="2667" b="1">
                <a:highlight>
                  <a:srgbClr val="FFFFFF"/>
                </a:highlight>
                <a:latin typeface="Lora"/>
                <a:ea typeface="Lora"/>
                <a:cs typeface="Lora"/>
                <a:sym typeface="Lora"/>
              </a:defRPr>
            </a:lvl4pPr>
            <a:lvl5pPr lvl="4" rtl="0">
              <a:spcBef>
                <a:spcPts val="0"/>
              </a:spcBef>
              <a:buSzPct val="100000"/>
              <a:buFont typeface="Lora"/>
              <a:buNone/>
              <a:defRPr sz="2667" b="1">
                <a:highlight>
                  <a:srgbClr val="FFFFFF"/>
                </a:highlight>
                <a:latin typeface="Lora"/>
                <a:ea typeface="Lora"/>
                <a:cs typeface="Lora"/>
                <a:sym typeface="Lora"/>
              </a:defRPr>
            </a:lvl5pPr>
            <a:lvl6pPr lvl="5" rtl="0">
              <a:spcBef>
                <a:spcPts val="0"/>
              </a:spcBef>
              <a:buSzPct val="100000"/>
              <a:buFont typeface="Lora"/>
              <a:buNone/>
              <a:defRPr sz="2667" b="1">
                <a:highlight>
                  <a:srgbClr val="FFFFFF"/>
                </a:highlight>
                <a:latin typeface="Lora"/>
                <a:ea typeface="Lora"/>
                <a:cs typeface="Lora"/>
                <a:sym typeface="Lora"/>
              </a:defRPr>
            </a:lvl6pPr>
            <a:lvl7pPr lvl="6" rtl="0">
              <a:spcBef>
                <a:spcPts val="0"/>
              </a:spcBef>
              <a:buSzPct val="100000"/>
              <a:buFont typeface="Lora"/>
              <a:buNone/>
              <a:defRPr sz="2667" b="1">
                <a:highlight>
                  <a:srgbClr val="FFFFFF"/>
                </a:highlight>
                <a:latin typeface="Lora"/>
                <a:ea typeface="Lora"/>
                <a:cs typeface="Lora"/>
                <a:sym typeface="Lora"/>
              </a:defRPr>
            </a:lvl7pPr>
            <a:lvl8pPr lvl="7" rtl="0">
              <a:spcBef>
                <a:spcPts val="0"/>
              </a:spcBef>
              <a:buSzPct val="100000"/>
              <a:buFont typeface="Lora"/>
              <a:buNone/>
              <a:defRPr sz="2667" b="1">
                <a:highlight>
                  <a:srgbClr val="FFFFFF"/>
                </a:highlight>
                <a:latin typeface="Lora"/>
                <a:ea typeface="Lora"/>
                <a:cs typeface="Lora"/>
                <a:sym typeface="Lora"/>
              </a:defRPr>
            </a:lvl8pPr>
            <a:lvl9pPr lvl="8" rtl="0">
              <a:spcBef>
                <a:spcPts val="0"/>
              </a:spcBef>
              <a:buSzPct val="100000"/>
              <a:buFont typeface="Lora"/>
              <a:buNone/>
              <a:defRPr sz="2667"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841667" y="2155293"/>
            <a:ext cx="9079600" cy="4149600"/>
          </a:xfrm>
          <a:prstGeom prst="rect">
            <a:avLst/>
          </a:prstGeom>
        </p:spPr>
        <p:txBody>
          <a:bodyPr lIns="91425" tIns="91425" rIns="91425" bIns="91425" anchor="t" anchorCtr="0"/>
          <a:lstStyle>
            <a:lvl1pPr lvl="0" rtl="0">
              <a:spcBef>
                <a:spcPts val="800"/>
              </a:spcBef>
              <a:buClr>
                <a:srgbClr val="FFCD00"/>
              </a:buClr>
              <a:buSzPct val="100000"/>
              <a:buFont typeface="Quattrocento Sans"/>
              <a:buChar char="◉"/>
              <a:defRPr sz="3200">
                <a:latin typeface="Quattrocento Sans"/>
                <a:ea typeface="Quattrocento Sans"/>
                <a:cs typeface="Quattrocento Sans"/>
                <a:sym typeface="Quattrocento Sans"/>
              </a:defRPr>
            </a:lvl1pPr>
            <a:lvl2pPr lvl="1" rtl="0">
              <a:spcBef>
                <a:spcPts val="640"/>
              </a:spcBef>
              <a:buClr>
                <a:srgbClr val="FFCD00"/>
              </a:buClr>
              <a:buSzPct val="100000"/>
              <a:buFont typeface="Quattrocento Sans"/>
              <a:defRPr sz="2667">
                <a:latin typeface="Quattrocento Sans"/>
                <a:ea typeface="Quattrocento Sans"/>
                <a:cs typeface="Quattrocento Sans"/>
                <a:sym typeface="Quattrocento Sans"/>
              </a:defRPr>
            </a:lvl2pPr>
            <a:lvl3pPr lvl="2"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lvl="4"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endParaRPr/>
          </a:p>
        </p:txBody>
      </p:sp>
      <p:cxnSp>
        <p:nvCxnSpPr>
          <p:cNvPr id="28" name="Shape 28"/>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5345178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841667" y="2158267"/>
            <a:ext cx="4567200" cy="4308000"/>
          </a:xfrm>
          <a:prstGeom prst="rect">
            <a:avLst/>
          </a:prstGeom>
        </p:spPr>
        <p:txBody>
          <a:bodyPr lIns="91425" tIns="91425" rIns="91425" bIns="91425" anchor="t" anchorCtr="0"/>
          <a:lstStyle>
            <a:lvl1pPr lvl="0">
              <a:spcBef>
                <a:spcPts val="0"/>
              </a:spcBef>
              <a:buSzPct val="100000"/>
              <a:defRPr sz="2667"/>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32" name="Shape 32"/>
          <p:cNvSpPr txBox="1">
            <a:spLocks noGrp="1"/>
          </p:cNvSpPr>
          <p:nvPr>
            <p:ph type="body" idx="2"/>
          </p:nvPr>
        </p:nvSpPr>
        <p:spPr>
          <a:xfrm>
            <a:off x="6683888" y="2158267"/>
            <a:ext cx="4567200" cy="4308000"/>
          </a:xfrm>
          <a:prstGeom prst="rect">
            <a:avLst/>
          </a:prstGeom>
        </p:spPr>
        <p:txBody>
          <a:bodyPr lIns="91425" tIns="91425" rIns="91425" bIns="91425" anchor="t" anchorCtr="0"/>
          <a:lstStyle>
            <a:lvl1pPr lvl="0">
              <a:spcBef>
                <a:spcPts val="0"/>
              </a:spcBef>
              <a:buSzPct val="100000"/>
              <a:defRPr sz="2667"/>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cxnSp>
        <p:nvCxnSpPr>
          <p:cNvPr id="33" name="Shape 33"/>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35" name="Shape 35"/>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322980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841667" y="1230225"/>
            <a:ext cx="5171199" cy="5807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841667"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5113215"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8384765" y="2201434"/>
            <a:ext cx="3111999" cy="4163199"/>
          </a:xfrm>
          <a:prstGeom prst="rect">
            <a:avLst/>
          </a:prstGeom>
        </p:spPr>
        <p:txBody>
          <a:bodyPr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43" name="Shape 43"/>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8962807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841667" y="1249501"/>
            <a:ext cx="5171199" cy="5807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cxnSp>
        <p:nvCxnSpPr>
          <p:cNvPr id="48" name="Shape 48"/>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2466486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2653934" y="5383167"/>
            <a:ext cx="6883999" cy="692799"/>
          </a:xfrm>
          <a:prstGeom prst="rect">
            <a:avLst/>
          </a:prstGeom>
        </p:spPr>
        <p:txBody>
          <a:bodyPr lIns="91425" tIns="91425" rIns="91425" bIns="91425" anchor="b" anchorCtr="0"/>
          <a:lstStyle>
            <a:lvl1pPr lvl="0" algn="ctr">
              <a:spcBef>
                <a:spcPts val="480"/>
              </a:spcBef>
              <a:buSzPct val="100000"/>
              <a:buFont typeface="Lora"/>
              <a:buNone/>
              <a:defRPr sz="1867" i="1">
                <a:latin typeface="Lora"/>
                <a:ea typeface="Lora"/>
                <a:cs typeface="Lora"/>
                <a:sym typeface="Lora"/>
              </a:defRPr>
            </a:lvl1pPr>
          </a:lstStyle>
          <a:p>
            <a:endParaRPr/>
          </a:p>
        </p:txBody>
      </p:sp>
      <p:cxnSp>
        <p:nvCxnSpPr>
          <p:cNvPr id="51" name="Shape 51"/>
          <p:cNvCxnSpPr/>
          <p:nvPr/>
        </p:nvCxnSpPr>
        <p:spPr>
          <a:xfrm>
            <a:off x="-8033" y="6221504"/>
            <a:ext cx="12215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5943201" y="6068662"/>
            <a:ext cx="305599" cy="3055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Tree>
    <p:extLst>
      <p:ext uri="{BB962C8B-B14F-4D97-AF65-F5344CB8AC3E}">
        <p14:creationId xmlns:p14="http://schemas.microsoft.com/office/powerpoint/2010/main" val="36779980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8033" y="6018304"/>
            <a:ext cx="12215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5724934" y="5647207"/>
            <a:ext cx="741999" cy="7419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Tree>
    <p:extLst>
      <p:ext uri="{BB962C8B-B14F-4D97-AF65-F5344CB8AC3E}">
        <p14:creationId xmlns:p14="http://schemas.microsoft.com/office/powerpoint/2010/main" val="113358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30301377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278332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83264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18727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363402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325833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1C443-7991-4311-B52E-9743AF93C32E}" type="slidenum">
              <a:rPr lang="en-US" smtClean="0"/>
              <a:t>‹#›</a:t>
            </a:fld>
            <a:endParaRPr lang="en-US"/>
          </a:p>
        </p:txBody>
      </p:sp>
    </p:spTree>
    <p:extLst>
      <p:ext uri="{BB962C8B-B14F-4D97-AF65-F5344CB8AC3E}">
        <p14:creationId xmlns:p14="http://schemas.microsoft.com/office/powerpoint/2010/main" val="384223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1C443-7991-4311-B52E-9743AF93C32E}" type="slidenum">
              <a:rPr lang="en-US" smtClean="0"/>
              <a:t>‹#›</a:t>
            </a:fld>
            <a:endParaRPr lang="en-US"/>
          </a:p>
        </p:txBody>
      </p:sp>
    </p:spTree>
    <p:extLst>
      <p:ext uri="{BB962C8B-B14F-4D97-AF65-F5344CB8AC3E}">
        <p14:creationId xmlns:p14="http://schemas.microsoft.com/office/powerpoint/2010/main" val="3624329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841667" y="2155293"/>
            <a:ext cx="9079600" cy="41496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841667" y="1249489"/>
            <a:ext cx="9079600" cy="5807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extLst>
      <p:ext uri="{BB962C8B-B14F-4D97-AF65-F5344CB8AC3E}">
        <p14:creationId xmlns:p14="http://schemas.microsoft.com/office/powerpoint/2010/main" val="219673940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841667" y="2155293"/>
            <a:ext cx="9079600" cy="41496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841667" y="1249489"/>
            <a:ext cx="9079600" cy="5807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extLst>
      <p:ext uri="{BB962C8B-B14F-4D97-AF65-F5344CB8AC3E}">
        <p14:creationId xmlns:p14="http://schemas.microsoft.com/office/powerpoint/2010/main" val="4078519836"/>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841667" y="2155293"/>
            <a:ext cx="9079600" cy="41496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841667" y="1249489"/>
            <a:ext cx="9079600" cy="5807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extLst>
      <p:ext uri="{BB962C8B-B14F-4D97-AF65-F5344CB8AC3E}">
        <p14:creationId xmlns:p14="http://schemas.microsoft.com/office/powerpoint/2010/main" val="4055265356"/>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328841" y="2671851"/>
            <a:ext cx="7364585" cy="1546399"/>
          </a:xfrm>
          <a:prstGeom prst="rect">
            <a:avLst/>
          </a:prstGeom>
        </p:spPr>
        <p:txBody>
          <a:bodyPr lIns="121900" tIns="121900" rIns="121900" bIns="121900" anchor="b" anchorCtr="0">
            <a:noAutofit/>
          </a:bodyPr>
          <a:lstStyle/>
          <a:p>
            <a:r>
              <a:rPr lang="en" dirty="0">
                <a:solidFill>
                  <a:schemeClr val="tx1"/>
                </a:solidFill>
                <a:latin typeface="Quicksand Regular" panose="00000500000000000000" pitchFamily="2" charset="0"/>
                <a:ea typeface="Roboto Light" panose="02000000000000000000" pitchFamily="2" charset="0"/>
              </a:rPr>
              <a:t>Xây dựng công cụ hỗ trợ dự đoán giá trị bitcoin bằng </a:t>
            </a:r>
            <a:r>
              <a:rPr lang="en" dirty="0">
                <a:solidFill>
                  <a:schemeClr val="tx1"/>
                </a:solidFill>
                <a:highlight>
                  <a:srgbClr val="FFCD00"/>
                </a:highlight>
                <a:latin typeface="Quicksand Regular" panose="00000500000000000000" pitchFamily="2" charset="0"/>
                <a:ea typeface="Roboto Light" panose="02000000000000000000" pitchFamily="2" charset="0"/>
              </a:rPr>
              <a:t>Học máy</a:t>
            </a:r>
            <a:endParaRPr lang="en" dirty="0">
              <a:solidFill>
                <a:schemeClr val="tx1"/>
              </a:solidFill>
              <a:latin typeface="Quicksand Regular" panose="00000500000000000000" pitchFamily="2" charset="0"/>
              <a:ea typeface="Roboto Light" panose="02000000000000000000" pitchFamily="2" charset="0"/>
            </a:endParaRPr>
          </a:p>
        </p:txBody>
      </p:sp>
      <p:grpSp>
        <p:nvGrpSpPr>
          <p:cNvPr id="62" name="Shape 62"/>
          <p:cNvGrpSpPr/>
          <p:nvPr/>
        </p:nvGrpSpPr>
        <p:grpSpPr>
          <a:xfrm>
            <a:off x="1732219" y="4681897"/>
            <a:ext cx="287955" cy="456531"/>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2" name="Oval 1"/>
          <p:cNvSpPr/>
          <p:nvPr/>
        </p:nvSpPr>
        <p:spPr>
          <a:xfrm>
            <a:off x="9499407" y="4148744"/>
            <a:ext cx="1568560" cy="1568560"/>
          </a:xfrm>
          <a:prstGeom prst="ellipse">
            <a:avLst/>
          </a:prstGeom>
          <a:solidFill>
            <a:srgbClr val="FFCD00"/>
          </a:solidFill>
          <a:ln>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2278" y="4291634"/>
            <a:ext cx="1102817" cy="1125158"/>
          </a:xfrm>
          <a:prstGeom prst="rect">
            <a:avLst/>
          </a:prstGeom>
        </p:spPr>
      </p:pic>
      <p:sp>
        <p:nvSpPr>
          <p:cNvPr id="14" name="Shape 61"/>
          <p:cNvSpPr txBox="1">
            <a:spLocks/>
          </p:cNvSpPr>
          <p:nvPr/>
        </p:nvSpPr>
        <p:spPr>
          <a:xfrm>
            <a:off x="4850297" y="5410561"/>
            <a:ext cx="5433390" cy="895684"/>
          </a:xfrm>
          <a:prstGeom prst="rect">
            <a:avLst/>
          </a:prstGeom>
          <a:noFill/>
          <a:ln>
            <a:noFill/>
          </a:ln>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4800" b="1" i="0" u="none" strike="noStrike" cap="none">
                <a:solidFill>
                  <a:srgbClr val="000000"/>
                </a:solidFill>
                <a:latin typeface="Lora"/>
                <a:ea typeface="Lora"/>
                <a:cs typeface="Lora"/>
                <a:sym typeface="Lora"/>
              </a:defRPr>
            </a:lvl1pPr>
            <a:lvl2pPr lvl="1">
              <a:spcBef>
                <a:spcPts val="0"/>
              </a:spcBef>
              <a:buSzPct val="100000"/>
              <a:buFont typeface="Lora"/>
              <a:buNone/>
              <a:defRPr sz="4800" b="1">
                <a:latin typeface="Lora"/>
                <a:ea typeface="Lora"/>
                <a:cs typeface="Lora"/>
                <a:sym typeface="Lora"/>
              </a:defRPr>
            </a:lvl2pPr>
            <a:lvl3pPr lvl="2">
              <a:spcBef>
                <a:spcPts val="0"/>
              </a:spcBef>
              <a:buSzPct val="100000"/>
              <a:buFont typeface="Lora"/>
              <a:buNone/>
              <a:defRPr sz="4800" b="1">
                <a:latin typeface="Lora"/>
                <a:ea typeface="Lora"/>
                <a:cs typeface="Lora"/>
                <a:sym typeface="Lora"/>
              </a:defRPr>
            </a:lvl3pPr>
            <a:lvl4pPr lvl="3">
              <a:spcBef>
                <a:spcPts val="0"/>
              </a:spcBef>
              <a:buSzPct val="100000"/>
              <a:buFont typeface="Lora"/>
              <a:buNone/>
              <a:defRPr sz="4800" b="1">
                <a:latin typeface="Lora"/>
                <a:ea typeface="Lora"/>
                <a:cs typeface="Lora"/>
                <a:sym typeface="Lora"/>
              </a:defRPr>
            </a:lvl4pPr>
            <a:lvl5pPr lvl="4">
              <a:spcBef>
                <a:spcPts val="0"/>
              </a:spcBef>
              <a:buSzPct val="100000"/>
              <a:buFont typeface="Lora"/>
              <a:buNone/>
              <a:defRPr sz="4800" b="1">
                <a:latin typeface="Lora"/>
                <a:ea typeface="Lora"/>
                <a:cs typeface="Lora"/>
                <a:sym typeface="Lora"/>
              </a:defRPr>
            </a:lvl5pPr>
            <a:lvl6pPr lvl="5">
              <a:spcBef>
                <a:spcPts val="0"/>
              </a:spcBef>
              <a:buSzPct val="100000"/>
              <a:buFont typeface="Lora"/>
              <a:buNone/>
              <a:defRPr sz="4800" b="1">
                <a:latin typeface="Lora"/>
                <a:ea typeface="Lora"/>
                <a:cs typeface="Lora"/>
                <a:sym typeface="Lora"/>
              </a:defRPr>
            </a:lvl6pPr>
            <a:lvl7pPr lvl="6">
              <a:spcBef>
                <a:spcPts val="0"/>
              </a:spcBef>
              <a:buSzPct val="100000"/>
              <a:buFont typeface="Lora"/>
              <a:buNone/>
              <a:defRPr sz="4800" b="1">
                <a:latin typeface="Lora"/>
                <a:ea typeface="Lora"/>
                <a:cs typeface="Lora"/>
                <a:sym typeface="Lora"/>
              </a:defRPr>
            </a:lvl7pPr>
            <a:lvl8pPr lvl="7">
              <a:spcBef>
                <a:spcPts val="0"/>
              </a:spcBef>
              <a:buSzPct val="100000"/>
              <a:buFont typeface="Lora"/>
              <a:buNone/>
              <a:defRPr sz="4800" b="1">
                <a:latin typeface="Lora"/>
                <a:ea typeface="Lora"/>
                <a:cs typeface="Lora"/>
                <a:sym typeface="Lora"/>
              </a:defRPr>
            </a:lvl8pPr>
            <a:lvl9pPr lvl="8">
              <a:spcBef>
                <a:spcPts val="0"/>
              </a:spcBef>
              <a:buSzPct val="100000"/>
              <a:buFont typeface="Lora"/>
              <a:buNone/>
              <a:defRPr sz="4800" b="1">
                <a:latin typeface="Lora"/>
                <a:ea typeface="Lora"/>
                <a:cs typeface="Lora"/>
                <a:sym typeface="Lora"/>
              </a:defRPr>
            </a:lvl9pPr>
          </a:lstStyle>
          <a:p>
            <a:r>
              <a:rPr lang="en" sz="2400" kern="0" dirty="0">
                <a:solidFill>
                  <a:schemeClr val="tx1"/>
                </a:solidFill>
                <a:latin typeface="Quicksand Regular" panose="00000500000000000000" pitchFamily="2" charset="0"/>
                <a:ea typeface="Roboto Light" panose="02000000000000000000" pitchFamily="2" charset="0"/>
              </a:rPr>
              <a:t>Đại học Bách Khoa TP.HCM</a:t>
            </a:r>
          </a:p>
          <a:p>
            <a:r>
              <a:rPr lang="en" sz="2400" kern="0" dirty="0">
                <a:solidFill>
                  <a:schemeClr val="tx1"/>
                </a:solidFill>
                <a:latin typeface="Quicksand Regular" panose="00000500000000000000" pitchFamily="2" charset="0"/>
                <a:ea typeface="Roboto Light" panose="02000000000000000000" pitchFamily="2" charset="0"/>
              </a:rPr>
              <a:t>Khoa Khoa học và Kĩ thuật máy tính</a:t>
            </a:r>
          </a:p>
        </p:txBody>
      </p:sp>
    </p:spTree>
    <p:extLst>
      <p:ext uri="{BB962C8B-B14F-4D97-AF65-F5344CB8AC3E}">
        <p14:creationId xmlns:p14="http://schemas.microsoft.com/office/powerpoint/2010/main" val="235389349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748902" y="1232960"/>
            <a:ext cx="5884350" cy="580799"/>
          </a:xfrm>
          <a:prstGeom prst="rect">
            <a:avLst/>
          </a:prstGeom>
        </p:spPr>
        <p:txBody>
          <a:bodyPr lIns="121900" tIns="121900" rIns="121900" bIns="121900" anchor="ctr" anchorCtr="0">
            <a:noAutofit/>
          </a:bodyPr>
          <a:lstStyle/>
          <a:p>
            <a:r>
              <a:rPr lang="en" sz="4800" dirty="0">
                <a:latin typeface="Quicksand Regular" panose="00000500000000000000" pitchFamily="2" charset="0"/>
              </a:rPr>
              <a:t>Sơ lược về </a:t>
            </a:r>
            <a:r>
              <a:rPr lang="en" sz="4800" b="0" dirty="0">
                <a:solidFill>
                  <a:schemeClr val="tx1"/>
                </a:solidFill>
                <a:highlight>
                  <a:srgbClr val="FFCD00"/>
                </a:highlight>
                <a:latin typeface="Lobster" panose="02000506000000020003" pitchFamily="2" charset="0"/>
                <a:ea typeface="Roboto Light" panose="02000000000000000000" pitchFamily="2" charset="0"/>
              </a:rPr>
              <a:t>Học máy</a:t>
            </a:r>
            <a:endParaRPr lang="en" sz="4800" b="0" dirty="0">
              <a:latin typeface="Lobster" panose="02000506000000020003" pitchFamily="2" charset="0"/>
            </a:endParaRPr>
          </a:p>
        </p:txBody>
      </p:sp>
      <p:sp>
        <p:nvSpPr>
          <p:cNvPr id="112" name="Shape 112"/>
          <p:cNvSpPr txBox="1">
            <a:spLocks noGrp="1"/>
          </p:cNvSpPr>
          <p:nvPr>
            <p:ph type="body" idx="1"/>
          </p:nvPr>
        </p:nvSpPr>
        <p:spPr>
          <a:xfrm>
            <a:off x="1841667" y="2155293"/>
            <a:ext cx="9079600" cy="4149600"/>
          </a:xfrm>
          <a:prstGeom prst="rect">
            <a:avLst/>
          </a:prstGeom>
        </p:spPr>
        <p:txBody>
          <a:bodyPr lIns="121900" tIns="121900" rIns="121900" bIns="121900" anchor="t" anchorCtr="0">
            <a:noAutofit/>
          </a:bodyPr>
          <a:lstStyle/>
          <a:p>
            <a:pPr lvl="0">
              <a:spcBef>
                <a:spcPts val="0"/>
              </a:spcBef>
              <a:buClr>
                <a:schemeClr val="dk1"/>
              </a:buClr>
              <a:buSzPct val="45833"/>
              <a:buNone/>
            </a:pPr>
            <a:r>
              <a:rPr lang="en" sz="2800" dirty="0">
                <a:latin typeface="Quicksand Regular" panose="00000500000000000000" pitchFamily="2" charset="0"/>
              </a:rPr>
              <a:t>Theo </a:t>
            </a:r>
            <a:r>
              <a:rPr lang="en" sz="2800" dirty="0">
                <a:solidFill>
                  <a:schemeClr val="tx1"/>
                </a:solidFill>
                <a:highlight>
                  <a:srgbClr val="FFCD00"/>
                </a:highlight>
                <a:latin typeface="Quicksand Regular" panose="00000500000000000000" pitchFamily="2" charset="0"/>
                <a:ea typeface="Roboto Light" panose="02000000000000000000" pitchFamily="2" charset="0"/>
              </a:rPr>
              <a:t>Arthur Samuel</a:t>
            </a:r>
            <a:r>
              <a:rPr lang="en" sz="2800" dirty="0">
                <a:latin typeface="Quicksand Regular" panose="00000500000000000000" pitchFamily="2" charset="0"/>
              </a:rPr>
              <a:t>: “Là một lĩnh vực nghiên cứu mà nó cung cấp cho máy tính khả năng học hỏi mà không cần lập trình một cách tường minh”</a:t>
            </a:r>
          </a:p>
          <a:p>
            <a:pPr lvl="0">
              <a:spcBef>
                <a:spcPts val="0"/>
              </a:spcBef>
              <a:buClr>
                <a:schemeClr val="dk1"/>
              </a:buClr>
              <a:buSzPct val="45833"/>
              <a:buNone/>
            </a:pPr>
            <a:endParaRPr lang="en" sz="2800" dirty="0">
              <a:latin typeface="Quicksand Regular" panose="00000500000000000000" pitchFamily="2" charset="0"/>
            </a:endParaRPr>
          </a:p>
          <a:p>
            <a:pPr marL="457200" lvl="0" indent="-228600">
              <a:spcBef>
                <a:spcPts val="0"/>
              </a:spcBef>
            </a:pPr>
            <a:r>
              <a:rPr lang="en" sz="2800" dirty="0">
                <a:latin typeface="Quicksand Regular" panose="00000500000000000000" pitchFamily="2" charset="0"/>
              </a:rPr>
              <a:t> Học có giám sát: Hồi quy, Phân lớp.</a:t>
            </a:r>
          </a:p>
          <a:p>
            <a:pPr marL="457200" lvl="0" indent="-228600">
              <a:spcBef>
                <a:spcPts val="0"/>
              </a:spcBef>
            </a:pPr>
            <a:r>
              <a:rPr lang="en" sz="2800" dirty="0">
                <a:latin typeface="Quicksand Regular" panose="00000500000000000000" pitchFamily="2" charset="0"/>
              </a:rPr>
              <a:t> Học không giám sát: Gom cụm.</a:t>
            </a:r>
          </a:p>
          <a:p>
            <a:pPr marL="228600" lvl="0">
              <a:spcBef>
                <a:spcPts val="0"/>
              </a:spcBef>
              <a:buNone/>
            </a:pPr>
            <a:endParaRPr lang="en" sz="2800" dirty="0">
              <a:latin typeface="Quicksand Regular" panose="00000500000000000000" pitchFamily="2" charset="0"/>
            </a:endParaRPr>
          </a:p>
          <a:p>
            <a:pPr>
              <a:spcBef>
                <a:spcPts val="0"/>
              </a:spcBef>
              <a:buNone/>
            </a:pPr>
            <a:r>
              <a:rPr lang="en-US" sz="2800" dirty="0" err="1">
                <a:latin typeface="Quicksand Regular" panose="00000500000000000000" pitchFamily="2" charset="0"/>
              </a:rPr>
              <a:t>Một</a:t>
            </a:r>
            <a:r>
              <a:rPr lang="en-US" sz="2800" dirty="0">
                <a:latin typeface="Quicksand Regular" panose="00000500000000000000" pitchFamily="2" charset="0"/>
              </a:rPr>
              <a:t> </a:t>
            </a:r>
            <a:r>
              <a:rPr lang="en-US" sz="2800" dirty="0" err="1">
                <a:latin typeface="Quicksand Regular" panose="00000500000000000000" pitchFamily="2" charset="0"/>
              </a:rPr>
              <a:t>nhánh</a:t>
            </a:r>
            <a:r>
              <a:rPr lang="en-US" sz="2800" dirty="0">
                <a:latin typeface="Quicksand Regular" panose="00000500000000000000" pitchFamily="2" charset="0"/>
              </a:rPr>
              <a:t> </a:t>
            </a:r>
            <a:r>
              <a:rPr lang="en-US" sz="2800" dirty="0" err="1">
                <a:latin typeface="Quicksand Regular" panose="00000500000000000000" pitchFamily="2" charset="0"/>
              </a:rPr>
              <a:t>của</a:t>
            </a:r>
            <a:r>
              <a:rPr lang="en-US" sz="2800" dirty="0">
                <a:latin typeface="Quicksand Regular" panose="00000500000000000000" pitchFamily="2" charset="0"/>
              </a:rPr>
              <a:t> </a:t>
            </a:r>
            <a:r>
              <a:rPr lang="en-US" sz="2800" dirty="0" err="1">
                <a:latin typeface="Quicksand Regular" panose="00000500000000000000" pitchFamily="2" charset="0"/>
              </a:rPr>
              <a:t>Học</a:t>
            </a:r>
            <a:r>
              <a:rPr lang="en-US" sz="2800" dirty="0">
                <a:latin typeface="Quicksand Regular" panose="00000500000000000000" pitchFamily="2" charset="0"/>
              </a:rPr>
              <a:t> </a:t>
            </a:r>
            <a:r>
              <a:rPr lang="en-US" sz="2800" dirty="0" err="1">
                <a:latin typeface="Quicksand Regular" panose="00000500000000000000" pitchFamily="2" charset="0"/>
              </a:rPr>
              <a:t>máy</a:t>
            </a:r>
            <a:r>
              <a:rPr lang="en-US" sz="2800" dirty="0">
                <a:latin typeface="Quicksand Regular" panose="00000500000000000000" pitchFamily="2" charset="0"/>
              </a:rPr>
              <a:t>, </a:t>
            </a:r>
            <a:r>
              <a:rPr lang="en-US" sz="2800" dirty="0" err="1">
                <a:latin typeface="Quicksand Regular" panose="00000500000000000000" pitchFamily="2" charset="0"/>
              </a:rPr>
              <a:t>Học</a:t>
            </a:r>
            <a:r>
              <a:rPr lang="en-US" sz="2800" dirty="0">
                <a:latin typeface="Quicksand Regular" panose="00000500000000000000" pitchFamily="2" charset="0"/>
              </a:rPr>
              <a:t> </a:t>
            </a:r>
            <a:r>
              <a:rPr lang="en-US" sz="2800" dirty="0" err="1">
                <a:latin typeface="Quicksand Regular" panose="00000500000000000000" pitchFamily="2" charset="0"/>
              </a:rPr>
              <a:t>sâu</a:t>
            </a:r>
            <a:r>
              <a:rPr lang="en-US" sz="2800" dirty="0">
                <a:latin typeface="Quicksand Regular" panose="00000500000000000000" pitchFamily="2" charset="0"/>
              </a:rPr>
              <a:t>, </a:t>
            </a:r>
            <a:r>
              <a:rPr lang="en-US" sz="2800" dirty="0" err="1">
                <a:latin typeface="Quicksand Regular" panose="00000500000000000000" pitchFamily="2" charset="0"/>
              </a:rPr>
              <a:t>các</a:t>
            </a:r>
            <a:r>
              <a:rPr lang="en-US" sz="2800" dirty="0">
                <a:latin typeface="Quicksand Regular" panose="00000500000000000000" pitchFamily="2" charset="0"/>
              </a:rPr>
              <a:t> </a:t>
            </a:r>
            <a:r>
              <a:rPr lang="en-US" sz="2800" dirty="0" err="1">
                <a:latin typeface="Quicksand Regular" panose="00000500000000000000" pitchFamily="2" charset="0"/>
              </a:rPr>
              <a:t>giải</a:t>
            </a:r>
            <a:r>
              <a:rPr lang="en-US" sz="2800" dirty="0">
                <a:latin typeface="Quicksand Regular" panose="00000500000000000000" pitchFamily="2" charset="0"/>
              </a:rPr>
              <a:t> </a:t>
            </a:r>
            <a:r>
              <a:rPr lang="en-US" sz="2800" dirty="0" err="1">
                <a:latin typeface="Quicksand Regular" panose="00000500000000000000" pitchFamily="2" charset="0"/>
              </a:rPr>
              <a:t>thuật</a:t>
            </a:r>
            <a:r>
              <a:rPr lang="en-US" sz="2800" dirty="0">
                <a:latin typeface="Quicksand Regular" panose="00000500000000000000" pitchFamily="2" charset="0"/>
              </a:rPr>
              <a:t> </a:t>
            </a:r>
            <a:r>
              <a:rPr lang="en-US" sz="2800" dirty="0" err="1">
                <a:latin typeface="Quicksand Regular" panose="00000500000000000000" pitchFamily="2" charset="0"/>
              </a:rPr>
              <a:t>sử</a:t>
            </a:r>
            <a:r>
              <a:rPr lang="en-US" sz="2800" dirty="0">
                <a:latin typeface="Quicksand Regular" panose="00000500000000000000" pitchFamily="2" charset="0"/>
              </a:rPr>
              <a:t> </a:t>
            </a:r>
            <a:r>
              <a:rPr lang="en-US" sz="2800" dirty="0" err="1">
                <a:latin typeface="Quicksand Regular" panose="00000500000000000000" pitchFamily="2" charset="0"/>
              </a:rPr>
              <a:t>dụng</a:t>
            </a:r>
            <a:r>
              <a:rPr lang="en-US" sz="2800" dirty="0">
                <a:latin typeface="Quicksand Regular" panose="00000500000000000000" pitchFamily="2" charset="0"/>
              </a:rPr>
              <a:t> </a:t>
            </a:r>
            <a:r>
              <a:rPr lang="en" sz="2800" dirty="0">
                <a:solidFill>
                  <a:schemeClr val="tx1"/>
                </a:solidFill>
                <a:highlight>
                  <a:srgbClr val="FFCD00"/>
                </a:highlight>
                <a:latin typeface="Quicksand Regular" panose="00000500000000000000" pitchFamily="2" charset="0"/>
                <a:ea typeface="Roboto Light" panose="02000000000000000000" pitchFamily="2" charset="0"/>
              </a:rPr>
              <a:t>mạng neural</a:t>
            </a:r>
            <a:r>
              <a:rPr lang="en-US" sz="2800" dirty="0">
                <a:latin typeface="Quicksand Regular" panose="00000500000000000000" pitchFamily="2" charset="0"/>
              </a:rPr>
              <a:t>.</a:t>
            </a:r>
            <a:endParaRPr sz="2800" dirty="0">
              <a:latin typeface="Quicksand Regular" panose="00000500000000000000" pitchFamily="2" charset="0"/>
            </a:endParaRPr>
          </a:p>
        </p:txBody>
      </p:sp>
      <p:grpSp>
        <p:nvGrpSpPr>
          <p:cNvPr id="113" name="Shape 113"/>
          <p:cNvGrpSpPr/>
          <p:nvPr/>
        </p:nvGrpSpPr>
        <p:grpSpPr>
          <a:xfrm>
            <a:off x="1221944" y="1359667"/>
            <a:ext cx="286165" cy="286165"/>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endParaRPr>
            </a:p>
          </p:txBody>
        </p:sp>
      </p:grpSp>
      <p:sp>
        <p:nvSpPr>
          <p:cNvPr id="9"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9</a:t>
            </a:r>
            <a:endParaRPr sz="1200" b="1" dirty="0">
              <a:latin typeface="Quicksand Regular" panose="00000500000000000000" pitchFamily="2" charset="0"/>
            </a:endParaRPr>
          </a:p>
        </p:txBody>
      </p:sp>
    </p:spTree>
    <p:extLst>
      <p:ext uri="{BB962C8B-B14F-4D97-AF65-F5344CB8AC3E}">
        <p14:creationId xmlns:p14="http://schemas.microsoft.com/office/powerpoint/2010/main" val="85259483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Shape 180"/>
        <p:cNvGrpSpPr/>
        <p:nvPr/>
      </p:nvGrpSpPr>
      <p:grpSpPr>
        <a:xfrm>
          <a:off x="0" y="0"/>
          <a:ext cx="0" cy="0"/>
          <a:chOff x="0" y="0"/>
          <a:chExt cx="0" cy="0"/>
        </a:xfrm>
      </p:grpSpPr>
      <p:sp>
        <p:nvSpPr>
          <p:cNvPr id="182" name="Shape 182"/>
          <p:cNvSpPr/>
          <p:nvPr/>
        </p:nvSpPr>
        <p:spPr>
          <a:xfrm>
            <a:off x="5953833" y="5920901"/>
            <a:ext cx="284331" cy="25528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4" name="Shape 181"/>
          <p:cNvSpPr txBox="1">
            <a:spLocks/>
          </p:cNvSpPr>
          <p:nvPr/>
        </p:nvSpPr>
        <p:spPr>
          <a:xfrm>
            <a:off x="0" y="3798278"/>
            <a:ext cx="12192000" cy="1743650"/>
          </a:xfrm>
          <a:prstGeom prst="rect">
            <a:avLst/>
          </a:prstGeom>
          <a:solidFill>
            <a:schemeClr val="bg1">
              <a:alpha val="80000"/>
            </a:schemeClr>
          </a:solidFill>
          <a:ln>
            <a:noFill/>
          </a:ln>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pPr algn="ctr"/>
            <a:r>
              <a:rPr lang="en" sz="2400" b="0" kern="0" dirty="0">
                <a:solidFill>
                  <a:schemeClr val="dk1"/>
                </a:solidFill>
                <a:highlight>
                  <a:srgbClr val="FFCD00"/>
                </a:highlight>
                <a:latin typeface="Lobster" panose="02000506000000020003" pitchFamily="2" charset="0"/>
              </a:rPr>
              <a:t>Perceptron:</a:t>
            </a:r>
            <a:r>
              <a:rPr lang="en" sz="2400" kern="0" dirty="0">
                <a:latin typeface="Lobster" panose="02000506000000020003" pitchFamily="2" charset="0"/>
              </a:rPr>
              <a:t> </a:t>
            </a:r>
            <a:r>
              <a:rPr lang="en" sz="2400" kern="0" dirty="0">
                <a:latin typeface="Quicksand Regular" panose="00000500000000000000" pitchFamily="2" charset="0"/>
              </a:rPr>
              <a:t>nhận giá trị đầu vào, đầu ra là một giá trị nhị phân và là kết quả biến đổi toán học của các giá trị đầu vào.</a:t>
            </a:r>
            <a:br>
              <a:rPr lang="en" sz="2400" kern="0" dirty="0">
                <a:latin typeface="Quicksand Regular" panose="00000500000000000000" pitchFamily="2" charset="0"/>
              </a:rPr>
            </a:br>
            <a:r>
              <a:rPr lang="en" sz="2400" b="0" kern="0" dirty="0">
                <a:solidFill>
                  <a:schemeClr val="dk1"/>
                </a:solidFill>
                <a:highlight>
                  <a:srgbClr val="FFCD00"/>
                </a:highlight>
                <a:latin typeface="Lobster" panose="02000506000000020003" pitchFamily="2" charset="0"/>
              </a:rPr>
              <a:t>Multilayer Neural Network:</a:t>
            </a:r>
            <a:r>
              <a:rPr lang="en" sz="2400" b="0" kern="0" dirty="0">
                <a:latin typeface="Quicksand Regular" panose="00000500000000000000" pitchFamily="2" charset="0"/>
              </a:rPr>
              <a:t> </a:t>
            </a:r>
            <a:r>
              <a:rPr lang="en" sz="2400" kern="0" dirty="0">
                <a:latin typeface="Quicksand Regular" panose="00000500000000000000" pitchFamily="2" charset="0"/>
              </a:rPr>
              <a:t>một mạng lưới các perceptron kết nối từng lớp với nhau.</a:t>
            </a:r>
            <a:br>
              <a:rPr lang="en" sz="2400" kern="0" dirty="0">
                <a:latin typeface="Quicksand Regular" panose="00000500000000000000" pitchFamily="2" charset="0"/>
              </a:rPr>
            </a:br>
            <a:r>
              <a:rPr lang="en" sz="2400" b="0" kern="0" dirty="0">
                <a:solidFill>
                  <a:schemeClr val="dk1"/>
                </a:solidFill>
                <a:highlight>
                  <a:srgbClr val="FFCD00"/>
                </a:highlight>
                <a:latin typeface="Lobster" panose="02000506000000020003" pitchFamily="2" charset="0"/>
              </a:rPr>
              <a:t>Hàm chi phí:</a:t>
            </a:r>
            <a:r>
              <a:rPr lang="en" sz="2400" kern="0" dirty="0">
                <a:latin typeface="Quicksand Regular" panose="00000500000000000000" pitchFamily="2" charset="0"/>
              </a:rPr>
              <a:t> đo đạt độ sai lệch giá trị đầu ra lý thuyết với giá trị đầu ra thực tế.</a:t>
            </a:r>
          </a:p>
        </p:txBody>
      </p:sp>
      <p:sp>
        <p:nvSpPr>
          <p:cNvPr id="5" name="Rectangle 4"/>
          <p:cNvSpPr/>
          <p:nvPr/>
        </p:nvSpPr>
        <p:spPr>
          <a:xfrm>
            <a:off x="159026" y="172278"/>
            <a:ext cx="11860696" cy="53696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80" y="466345"/>
            <a:ext cx="4166408" cy="2053444"/>
          </a:xfrm>
          <a:prstGeom prst="rect">
            <a:avLst/>
          </a:prstGeom>
        </p:spPr>
      </p:pic>
      <p:sp>
        <p:nvSpPr>
          <p:cNvPr id="7" name="Shape 256"/>
          <p:cNvSpPr/>
          <p:nvPr/>
        </p:nvSpPr>
        <p:spPr>
          <a:xfrm>
            <a:off x="4547503" y="1248888"/>
            <a:ext cx="418660" cy="41866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9" name="Shape 256"/>
          <p:cNvSpPr/>
          <p:nvPr/>
        </p:nvSpPr>
        <p:spPr>
          <a:xfrm>
            <a:off x="6389311" y="1248888"/>
            <a:ext cx="418660" cy="41866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cxnSp>
        <p:nvCxnSpPr>
          <p:cNvPr id="8" name="Straight Connector 7"/>
          <p:cNvCxnSpPr>
            <a:stCxn id="7" idx="6"/>
            <a:endCxn id="9" idx="2"/>
          </p:cNvCxnSpPr>
          <p:nvPr/>
        </p:nvCxnSpPr>
        <p:spPr>
          <a:xfrm>
            <a:off x="4966163" y="1458218"/>
            <a:ext cx="1423148" cy="0"/>
          </a:xfrm>
          <a:prstGeom prst="line">
            <a:avLst/>
          </a:prstGeom>
          <a:ln w="38100">
            <a:solidFill>
              <a:srgbClr val="FFCD00"/>
            </a:solidFill>
            <a:prstDash val="dash"/>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5822" y="4383927"/>
            <a:ext cx="4080411" cy="622383"/>
          </a:xfrm>
          <a:prstGeom prst="rect">
            <a:avLst/>
          </a:prstGeom>
        </p:spPr>
      </p:pic>
      <p:sp>
        <p:nvSpPr>
          <p:cNvPr id="14" name="Shape 256"/>
          <p:cNvSpPr/>
          <p:nvPr/>
        </p:nvSpPr>
        <p:spPr>
          <a:xfrm>
            <a:off x="9650714" y="1993069"/>
            <a:ext cx="418660" cy="41866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cxnSp>
        <p:nvCxnSpPr>
          <p:cNvPr id="15" name="Straight Connector 14"/>
          <p:cNvCxnSpPr>
            <a:stCxn id="18" idx="0"/>
          </p:cNvCxnSpPr>
          <p:nvPr/>
        </p:nvCxnSpPr>
        <p:spPr>
          <a:xfrm flipV="1">
            <a:off x="9860044" y="2429021"/>
            <a:ext cx="0" cy="1298801"/>
          </a:xfrm>
          <a:prstGeom prst="line">
            <a:avLst/>
          </a:prstGeom>
          <a:ln w="38100">
            <a:solidFill>
              <a:srgbClr val="FFCD00"/>
            </a:solidFill>
            <a:prstDash val="dash"/>
          </a:ln>
        </p:spPr>
        <p:style>
          <a:lnRef idx="1">
            <a:schemeClr val="accent1"/>
          </a:lnRef>
          <a:fillRef idx="0">
            <a:schemeClr val="accent1"/>
          </a:fillRef>
          <a:effectRef idx="0">
            <a:schemeClr val="accent1"/>
          </a:effectRef>
          <a:fontRef idx="minor">
            <a:schemeClr val="tx1"/>
          </a:fontRef>
        </p:style>
      </p:cxnSp>
      <p:sp>
        <p:nvSpPr>
          <p:cNvPr id="18" name="Shape 256"/>
          <p:cNvSpPr/>
          <p:nvPr/>
        </p:nvSpPr>
        <p:spPr>
          <a:xfrm>
            <a:off x="9650714" y="3727822"/>
            <a:ext cx="418660" cy="41866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5476" y="1002831"/>
            <a:ext cx="4797812" cy="927308"/>
          </a:xfrm>
          <a:prstGeom prst="rect">
            <a:avLst/>
          </a:prstGeom>
        </p:spPr>
      </p:pic>
      <p:pic>
        <p:nvPicPr>
          <p:cNvPr id="160" name="Picture 1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6387" y="1312877"/>
            <a:ext cx="157658" cy="290682"/>
          </a:xfrm>
          <a:prstGeom prst="rect">
            <a:avLst/>
          </a:prstGeom>
        </p:spPr>
      </p:pic>
      <p:pic>
        <p:nvPicPr>
          <p:cNvPr id="161" name="Picture 1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231" y="2826825"/>
            <a:ext cx="3497627" cy="2639314"/>
          </a:xfrm>
          <a:prstGeom prst="rect">
            <a:avLst/>
          </a:prstGeom>
        </p:spPr>
      </p:pic>
      <p:pic>
        <p:nvPicPr>
          <p:cNvPr id="163" name="Picture 1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0555" y="4423397"/>
            <a:ext cx="1987609" cy="609834"/>
          </a:xfrm>
          <a:prstGeom prst="rect">
            <a:avLst/>
          </a:prstGeom>
        </p:spPr>
      </p:pic>
      <p:sp>
        <p:nvSpPr>
          <p:cNvPr id="38" name="Shape 256"/>
          <p:cNvSpPr/>
          <p:nvPr/>
        </p:nvSpPr>
        <p:spPr>
          <a:xfrm>
            <a:off x="6389311" y="4460773"/>
            <a:ext cx="418660" cy="41866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39" name="Shape 256"/>
          <p:cNvSpPr/>
          <p:nvPr/>
        </p:nvSpPr>
        <p:spPr>
          <a:xfrm>
            <a:off x="7203882" y="4460773"/>
            <a:ext cx="418660" cy="41866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cxnSp>
        <p:nvCxnSpPr>
          <p:cNvPr id="40" name="Straight Connector 39"/>
          <p:cNvCxnSpPr>
            <a:stCxn id="38" idx="6"/>
            <a:endCxn id="39" idx="2"/>
          </p:cNvCxnSpPr>
          <p:nvPr/>
        </p:nvCxnSpPr>
        <p:spPr>
          <a:xfrm>
            <a:off x="6807971" y="4670103"/>
            <a:ext cx="395911" cy="0"/>
          </a:xfrm>
          <a:prstGeom prst="line">
            <a:avLst/>
          </a:prstGeom>
          <a:ln w="38100">
            <a:solidFill>
              <a:srgbClr val="FFCD0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7"/>
            <a:endCxn id="14" idx="3"/>
          </p:cNvCxnSpPr>
          <p:nvPr/>
        </p:nvCxnSpPr>
        <p:spPr>
          <a:xfrm flipV="1">
            <a:off x="6746660" y="2350418"/>
            <a:ext cx="2965365" cy="2171666"/>
          </a:xfrm>
          <a:prstGeom prst="line">
            <a:avLst/>
          </a:prstGeom>
          <a:ln w="38100">
            <a:solidFill>
              <a:srgbClr val="FFCD00"/>
            </a:solidFill>
            <a:prstDash val="dash"/>
          </a:ln>
        </p:spPr>
        <p:style>
          <a:lnRef idx="1">
            <a:schemeClr val="accent1"/>
          </a:lnRef>
          <a:fillRef idx="0">
            <a:schemeClr val="accent1"/>
          </a:fillRef>
          <a:effectRef idx="0">
            <a:schemeClr val="accent1"/>
          </a:effectRef>
          <a:fontRef idx="minor">
            <a:schemeClr val="tx1"/>
          </a:fontRef>
        </p:style>
      </p:cxnSp>
      <p:pic>
        <p:nvPicPr>
          <p:cNvPr id="168" name="Picture 16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733" y="1181637"/>
            <a:ext cx="8151182" cy="3184999"/>
          </a:xfrm>
          <a:prstGeom prst="rect">
            <a:avLst/>
          </a:prstGeom>
        </p:spPr>
      </p:pic>
      <p:pic>
        <p:nvPicPr>
          <p:cNvPr id="172" name="Picture 1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2127" y="593826"/>
            <a:ext cx="6472073" cy="1338162"/>
          </a:xfrm>
          <a:prstGeom prst="rect">
            <a:avLst/>
          </a:prstGeom>
        </p:spPr>
      </p:pic>
      <p:pic>
        <p:nvPicPr>
          <p:cNvPr id="173" name="Picture 1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5231" y="3041361"/>
            <a:ext cx="5190786" cy="1152776"/>
          </a:xfrm>
          <a:prstGeom prst="rect">
            <a:avLst/>
          </a:prstGeom>
        </p:spPr>
      </p:pic>
      <p:pic>
        <p:nvPicPr>
          <p:cNvPr id="174" name="Picture 17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32119" y="3000863"/>
            <a:ext cx="4991503" cy="1233775"/>
          </a:xfrm>
          <a:prstGeom prst="rect">
            <a:avLst/>
          </a:prstGeom>
        </p:spPr>
      </p:pic>
      <p:sp>
        <p:nvSpPr>
          <p:cNvPr id="176" name="TextBox 175"/>
          <p:cNvSpPr txBox="1"/>
          <p:nvPr/>
        </p:nvSpPr>
        <p:spPr>
          <a:xfrm>
            <a:off x="4558478" y="4756689"/>
            <a:ext cx="3075039" cy="584775"/>
          </a:xfrm>
          <a:prstGeom prst="rect">
            <a:avLst/>
          </a:prstGeom>
          <a:noFill/>
        </p:spPr>
        <p:txBody>
          <a:bodyPr wrap="square" rtlCol="0">
            <a:spAutoFit/>
          </a:bodyPr>
          <a:lstStyle/>
          <a:p>
            <a:pPr algn="ctr"/>
            <a:r>
              <a:rPr lang="en" sz="3200" dirty="0">
                <a:highlight>
                  <a:srgbClr val="FFCD00"/>
                </a:highlight>
                <a:latin typeface="Lobster" panose="02000506000000020003" pitchFamily="2" charset="0"/>
                <a:ea typeface="Roboto Light" panose="02000000000000000000" pitchFamily="2" charset="0"/>
              </a:rPr>
              <a:t>Grandient Descent</a:t>
            </a:r>
            <a:endParaRPr lang="en-US" sz="3200" dirty="0"/>
          </a:p>
        </p:txBody>
      </p:sp>
      <p:sp>
        <p:nvSpPr>
          <p:cNvPr id="55"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10</a:t>
            </a:r>
            <a:endParaRPr sz="1200" b="1" dirty="0">
              <a:latin typeface="Quicksand Regular" panose="00000500000000000000" pitchFamily="2" charset="0"/>
            </a:endParaRPr>
          </a:p>
        </p:txBody>
      </p:sp>
    </p:spTree>
    <p:extLst>
      <p:ext uri="{BB962C8B-B14F-4D97-AF65-F5344CB8AC3E}">
        <p14:creationId xmlns:p14="http://schemas.microsoft.com/office/powerpoint/2010/main" val="2082153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160"/>
                                        </p:tgtEl>
                                        <p:attrNameLst>
                                          <p:attrName>style.visibility</p:attrName>
                                        </p:attrNameLst>
                                      </p:cBhvr>
                                      <p:to>
                                        <p:strVal val="visible"/>
                                      </p:to>
                                    </p:set>
                                    <p:animEffect transition="in" filter="fade">
                                      <p:cBhvr>
                                        <p:cTn id="21" dur="500"/>
                                        <p:tgtEl>
                                          <p:spTgt spid="1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nodeType="withEffect">
                                  <p:stCondLst>
                                    <p:cond delay="0"/>
                                  </p:stCondLst>
                                  <p:childTnLst>
                                    <p:set>
                                      <p:cBhvr>
                                        <p:cTn id="54" dur="1" fill="hold">
                                          <p:stCondLst>
                                            <p:cond delay="0"/>
                                          </p:stCondLst>
                                        </p:cTn>
                                        <p:tgtEl>
                                          <p:spTgt spid="161"/>
                                        </p:tgtEl>
                                        <p:attrNameLst>
                                          <p:attrName>style.visibility</p:attrName>
                                        </p:attrNameLst>
                                      </p:cBhvr>
                                      <p:to>
                                        <p:strVal val="visible"/>
                                      </p:to>
                                    </p:set>
                                    <p:animEffect transition="in" filter="fade">
                                      <p:cBhvr>
                                        <p:cTn id="55" dur="500"/>
                                        <p:tgtEl>
                                          <p:spTgt spid="161"/>
                                        </p:tgtEl>
                                      </p:cBhvr>
                                    </p:animEffect>
                                  </p:childTnLst>
                                </p:cTn>
                              </p:par>
                              <p:par>
                                <p:cTn id="56" presetID="10" presetClass="entr" presetSubtype="0"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nodeType="withEffect">
                                  <p:stCondLst>
                                    <p:cond delay="0"/>
                                  </p:stCondLst>
                                  <p:childTnLst>
                                    <p:set>
                                      <p:cBhvr>
                                        <p:cTn id="69" dur="1" fill="hold">
                                          <p:stCondLst>
                                            <p:cond delay="0"/>
                                          </p:stCondLst>
                                        </p:cTn>
                                        <p:tgtEl>
                                          <p:spTgt spid="163"/>
                                        </p:tgtEl>
                                        <p:attrNameLst>
                                          <p:attrName>style.visibility</p:attrName>
                                        </p:attrNameLst>
                                      </p:cBhvr>
                                      <p:to>
                                        <p:strVal val="visible"/>
                                      </p:to>
                                    </p:set>
                                    <p:animEffect transition="in" filter="fade">
                                      <p:cBhvr>
                                        <p:cTn id="70" dur="500"/>
                                        <p:tgtEl>
                                          <p:spTgt spid="1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2"/>
                                        </p:tgtEl>
                                      </p:cBhvr>
                                    </p:animEffect>
                                    <p:set>
                                      <p:cBhvr>
                                        <p:cTn id="78" dur="1" fill="hold">
                                          <p:stCondLst>
                                            <p:cond delay="499"/>
                                          </p:stCondLst>
                                        </p:cTn>
                                        <p:tgtEl>
                                          <p:spTgt spid="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7"/>
                                        </p:tgtEl>
                                      </p:cBhvr>
                                    </p:animEffect>
                                    <p:set>
                                      <p:cBhvr>
                                        <p:cTn id="81" dur="1" fill="hold">
                                          <p:stCondLst>
                                            <p:cond delay="4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8"/>
                                        </p:tgtEl>
                                      </p:cBhvr>
                                    </p:animEffect>
                                    <p:set>
                                      <p:cBhvr>
                                        <p:cTn id="84" dur="1" fill="hold">
                                          <p:stCondLst>
                                            <p:cond delay="499"/>
                                          </p:stCondLst>
                                        </p:cTn>
                                        <p:tgtEl>
                                          <p:spTgt spid="8"/>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10" presetClass="exit" presetSubtype="0" fill="hold" grpId="3" nodeType="withEffect">
                                  <p:stCondLst>
                                    <p:cond delay="0"/>
                                  </p:stCondLst>
                                  <p:childTnLst>
                                    <p:animEffect transition="out" filter="fade">
                                      <p:cBhvr>
                                        <p:cTn id="89" dur="500"/>
                                        <p:tgtEl>
                                          <p:spTgt spid="9"/>
                                        </p:tgtEl>
                                      </p:cBhvr>
                                    </p:animEffect>
                                    <p:set>
                                      <p:cBhvr>
                                        <p:cTn id="90" dur="1" fill="hold">
                                          <p:stCondLst>
                                            <p:cond delay="499"/>
                                          </p:stCondLst>
                                        </p:cTn>
                                        <p:tgtEl>
                                          <p:spTgt spid="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4"/>
                                        </p:tgtEl>
                                      </p:cBhvr>
                                    </p:animEffect>
                                    <p:set>
                                      <p:cBhvr>
                                        <p:cTn id="96" dur="1" fill="hold">
                                          <p:stCondLst>
                                            <p:cond delay="499"/>
                                          </p:stCondLst>
                                        </p:cTn>
                                        <p:tgtEl>
                                          <p:spTgt spid="14"/>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11"/>
                                        </p:tgtEl>
                                      </p:cBhvr>
                                    </p:animEffect>
                                    <p:set>
                                      <p:cBhvr>
                                        <p:cTn id="105" dur="1" fill="hold">
                                          <p:stCondLst>
                                            <p:cond delay="499"/>
                                          </p:stCondLst>
                                        </p:cTn>
                                        <p:tgtEl>
                                          <p:spTgt spid="11"/>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61"/>
                                        </p:tgtEl>
                                      </p:cBhvr>
                                    </p:animEffect>
                                    <p:set>
                                      <p:cBhvr>
                                        <p:cTn id="108" dur="1" fill="hold">
                                          <p:stCondLst>
                                            <p:cond delay="499"/>
                                          </p:stCondLst>
                                        </p:cTn>
                                        <p:tgtEl>
                                          <p:spTgt spid="161"/>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60"/>
                                        </p:tgtEl>
                                      </p:cBhvr>
                                    </p:animEffect>
                                    <p:set>
                                      <p:cBhvr>
                                        <p:cTn id="111" dur="1" fill="hold">
                                          <p:stCondLst>
                                            <p:cond delay="499"/>
                                          </p:stCondLst>
                                        </p:cTn>
                                        <p:tgtEl>
                                          <p:spTgt spid="160"/>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43"/>
                                        </p:tgtEl>
                                      </p:cBhvr>
                                    </p:animEffect>
                                    <p:set>
                                      <p:cBhvr>
                                        <p:cTn id="114" dur="1" fill="hold">
                                          <p:stCondLst>
                                            <p:cond delay="499"/>
                                          </p:stCondLst>
                                        </p:cTn>
                                        <p:tgtEl>
                                          <p:spTgt spid="43"/>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38"/>
                                        </p:tgtEl>
                                      </p:cBhvr>
                                    </p:animEffect>
                                    <p:set>
                                      <p:cBhvr>
                                        <p:cTn id="117" dur="1" fill="hold">
                                          <p:stCondLst>
                                            <p:cond delay="499"/>
                                          </p:stCondLst>
                                        </p:cTn>
                                        <p:tgtEl>
                                          <p:spTgt spid="38"/>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9"/>
                                        </p:tgtEl>
                                      </p:cBhvr>
                                    </p:animEffect>
                                    <p:set>
                                      <p:cBhvr>
                                        <p:cTn id="120" dur="1" fill="hold">
                                          <p:stCondLst>
                                            <p:cond delay="499"/>
                                          </p:stCondLst>
                                        </p:cTn>
                                        <p:tgtEl>
                                          <p:spTgt spid="39"/>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0"/>
                                        </p:tgtEl>
                                      </p:cBhvr>
                                    </p:animEffect>
                                    <p:set>
                                      <p:cBhvr>
                                        <p:cTn id="123" dur="1" fill="hold">
                                          <p:stCondLst>
                                            <p:cond delay="499"/>
                                          </p:stCondLst>
                                        </p:cTn>
                                        <p:tgtEl>
                                          <p:spTgt spid="40"/>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63"/>
                                        </p:tgtEl>
                                      </p:cBhvr>
                                    </p:animEffect>
                                    <p:set>
                                      <p:cBhvr>
                                        <p:cTn id="126" dur="1" fill="hold">
                                          <p:stCondLst>
                                            <p:cond delay="499"/>
                                          </p:stCondLst>
                                        </p:cTn>
                                        <p:tgtEl>
                                          <p:spTgt spid="163"/>
                                        </p:tgtEl>
                                        <p:attrNameLst>
                                          <p:attrName>style.visibility</p:attrName>
                                        </p:attrNameLst>
                                      </p:cBhvr>
                                      <p:to>
                                        <p:strVal val="hidden"/>
                                      </p:to>
                                    </p:set>
                                  </p:childTnLst>
                                </p:cTn>
                              </p:par>
                              <p:par>
                                <p:cTn id="127" presetID="10" presetClass="entr" presetSubtype="0" fill="hold" grpId="2" nodeType="with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fade">
                                      <p:cBhvr>
                                        <p:cTn id="129" dur="500"/>
                                        <p:tgtEl>
                                          <p:spTgt spid="4"/>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3" nodeType="clickEffect">
                                  <p:stCondLst>
                                    <p:cond delay="0"/>
                                  </p:stCondLst>
                                  <p:childTnLst>
                                    <p:animEffect transition="out" filter="fade">
                                      <p:cBhvr>
                                        <p:cTn id="133" dur="500"/>
                                        <p:tgtEl>
                                          <p:spTgt spid="4"/>
                                        </p:tgtEl>
                                      </p:cBhvr>
                                    </p:animEffect>
                                    <p:set>
                                      <p:cBhvr>
                                        <p:cTn id="134" dur="1" fill="hold">
                                          <p:stCondLst>
                                            <p:cond delay="499"/>
                                          </p:stCondLst>
                                        </p:cTn>
                                        <p:tgtEl>
                                          <p:spTgt spid="4"/>
                                        </p:tgtEl>
                                        <p:attrNameLst>
                                          <p:attrName>style.visibility</p:attrName>
                                        </p:attrNameLst>
                                      </p:cBhvr>
                                      <p:to>
                                        <p:strVal val="hidden"/>
                                      </p:to>
                                    </p:set>
                                  </p:childTnLst>
                                </p:cTn>
                              </p:par>
                              <p:par>
                                <p:cTn id="135" presetID="10" presetClass="entr" presetSubtype="0" fill="hold" grpId="2" nodeType="withEffect">
                                  <p:stCondLst>
                                    <p:cond delay="0"/>
                                  </p:stCondLst>
                                  <p:childTnLst>
                                    <p:set>
                                      <p:cBhvr>
                                        <p:cTn id="136" dur="1" fill="hold">
                                          <p:stCondLst>
                                            <p:cond delay="0"/>
                                          </p:stCondLst>
                                        </p:cTn>
                                        <p:tgtEl>
                                          <p:spTgt spid="5"/>
                                        </p:tgtEl>
                                        <p:attrNameLst>
                                          <p:attrName>style.visibility</p:attrName>
                                        </p:attrNameLst>
                                      </p:cBhvr>
                                      <p:to>
                                        <p:strVal val="visible"/>
                                      </p:to>
                                    </p:set>
                                    <p:animEffect transition="in" filter="fade">
                                      <p:cBhvr>
                                        <p:cTn id="137" dur="500"/>
                                        <p:tgtEl>
                                          <p:spTgt spid="5"/>
                                        </p:tgtEl>
                                      </p:cBhvr>
                                    </p:animEffect>
                                  </p:childTnLst>
                                </p:cTn>
                              </p:par>
                              <p:par>
                                <p:cTn id="138" presetID="10" presetClass="entr" presetSubtype="0" fill="hold" nodeType="withEffect">
                                  <p:stCondLst>
                                    <p:cond delay="0"/>
                                  </p:stCondLst>
                                  <p:childTnLst>
                                    <p:set>
                                      <p:cBhvr>
                                        <p:cTn id="139" dur="1" fill="hold">
                                          <p:stCondLst>
                                            <p:cond delay="0"/>
                                          </p:stCondLst>
                                        </p:cTn>
                                        <p:tgtEl>
                                          <p:spTgt spid="168"/>
                                        </p:tgtEl>
                                        <p:attrNameLst>
                                          <p:attrName>style.visibility</p:attrName>
                                        </p:attrNameLst>
                                      </p:cBhvr>
                                      <p:to>
                                        <p:strVal val="visible"/>
                                      </p:to>
                                    </p:set>
                                    <p:animEffect transition="in" filter="fade">
                                      <p:cBhvr>
                                        <p:cTn id="140" dur="500"/>
                                        <p:tgtEl>
                                          <p:spTgt spid="16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3" nodeType="clickEffect">
                                  <p:stCondLst>
                                    <p:cond delay="0"/>
                                  </p:stCondLst>
                                  <p:childTnLst>
                                    <p:animEffect transition="out" filter="fade">
                                      <p:cBhvr>
                                        <p:cTn id="144" dur="500"/>
                                        <p:tgtEl>
                                          <p:spTgt spid="5"/>
                                        </p:tgtEl>
                                      </p:cBhvr>
                                    </p:animEffect>
                                    <p:set>
                                      <p:cBhvr>
                                        <p:cTn id="145" dur="1" fill="hold">
                                          <p:stCondLst>
                                            <p:cond delay="499"/>
                                          </p:stCondLst>
                                        </p:cTn>
                                        <p:tgtEl>
                                          <p:spTgt spid="5"/>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168"/>
                                        </p:tgtEl>
                                      </p:cBhvr>
                                    </p:animEffect>
                                    <p:set>
                                      <p:cBhvr>
                                        <p:cTn id="148" dur="1" fill="hold">
                                          <p:stCondLst>
                                            <p:cond delay="499"/>
                                          </p:stCondLst>
                                        </p:cTn>
                                        <p:tgtEl>
                                          <p:spTgt spid="168"/>
                                        </p:tgtEl>
                                        <p:attrNameLst>
                                          <p:attrName>style.visibility</p:attrName>
                                        </p:attrNameLst>
                                      </p:cBhvr>
                                      <p:to>
                                        <p:strVal val="hidden"/>
                                      </p:to>
                                    </p:set>
                                  </p:childTnLst>
                                </p:cTn>
                              </p:par>
                              <p:par>
                                <p:cTn id="149" presetID="10" presetClass="entr" presetSubtype="0" fill="hold" grpId="4" nodeType="withEffect">
                                  <p:stCondLst>
                                    <p:cond delay="0"/>
                                  </p:stCondLst>
                                  <p:childTnLst>
                                    <p:set>
                                      <p:cBhvr>
                                        <p:cTn id="150" dur="1" fill="hold">
                                          <p:stCondLst>
                                            <p:cond delay="0"/>
                                          </p:stCondLst>
                                        </p:cTn>
                                        <p:tgtEl>
                                          <p:spTgt spid="4"/>
                                        </p:tgtEl>
                                        <p:attrNameLst>
                                          <p:attrName>style.visibility</p:attrName>
                                        </p:attrNameLst>
                                      </p:cBhvr>
                                      <p:to>
                                        <p:strVal val="visible"/>
                                      </p:to>
                                    </p:set>
                                    <p:animEffect transition="in" filter="fade">
                                      <p:cBhvr>
                                        <p:cTn id="151" dur="500"/>
                                        <p:tgtEl>
                                          <p:spTgt spid="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5" nodeType="clickEffect">
                                  <p:stCondLst>
                                    <p:cond delay="0"/>
                                  </p:stCondLst>
                                  <p:childTnLst>
                                    <p:animEffect transition="out" filter="fade">
                                      <p:cBhvr>
                                        <p:cTn id="155" dur="500"/>
                                        <p:tgtEl>
                                          <p:spTgt spid="4"/>
                                        </p:tgtEl>
                                      </p:cBhvr>
                                    </p:animEffect>
                                    <p:set>
                                      <p:cBhvr>
                                        <p:cTn id="156" dur="1" fill="hold">
                                          <p:stCondLst>
                                            <p:cond delay="499"/>
                                          </p:stCondLst>
                                        </p:cTn>
                                        <p:tgtEl>
                                          <p:spTgt spid="4"/>
                                        </p:tgtEl>
                                        <p:attrNameLst>
                                          <p:attrName>style.visibility</p:attrName>
                                        </p:attrNameLst>
                                      </p:cBhvr>
                                      <p:to>
                                        <p:strVal val="hidden"/>
                                      </p:to>
                                    </p:set>
                                  </p:childTnLst>
                                </p:cTn>
                              </p:par>
                              <p:par>
                                <p:cTn id="157" presetID="10" presetClass="entr" presetSubtype="0" fill="hold" grpId="4" nodeType="withEffect">
                                  <p:stCondLst>
                                    <p:cond delay="0"/>
                                  </p:stCondLst>
                                  <p:childTnLst>
                                    <p:set>
                                      <p:cBhvr>
                                        <p:cTn id="158" dur="1" fill="hold">
                                          <p:stCondLst>
                                            <p:cond delay="0"/>
                                          </p:stCondLst>
                                        </p:cTn>
                                        <p:tgtEl>
                                          <p:spTgt spid="5"/>
                                        </p:tgtEl>
                                        <p:attrNameLst>
                                          <p:attrName>style.visibility</p:attrName>
                                        </p:attrNameLst>
                                      </p:cBhvr>
                                      <p:to>
                                        <p:strVal val="visible"/>
                                      </p:to>
                                    </p:set>
                                    <p:animEffect transition="in" filter="fade">
                                      <p:cBhvr>
                                        <p:cTn id="159" dur="500"/>
                                        <p:tgtEl>
                                          <p:spTgt spid="5"/>
                                        </p:tgtEl>
                                      </p:cBhvr>
                                    </p:animEffect>
                                  </p:childTnLst>
                                </p:cTn>
                              </p:par>
                              <p:par>
                                <p:cTn id="160" presetID="10" presetClass="entr" presetSubtype="0" fill="hold" nodeType="withEffect">
                                  <p:stCondLst>
                                    <p:cond delay="0"/>
                                  </p:stCondLst>
                                  <p:childTnLst>
                                    <p:set>
                                      <p:cBhvr>
                                        <p:cTn id="161" dur="1" fill="hold">
                                          <p:stCondLst>
                                            <p:cond delay="0"/>
                                          </p:stCondLst>
                                        </p:cTn>
                                        <p:tgtEl>
                                          <p:spTgt spid="172"/>
                                        </p:tgtEl>
                                        <p:attrNameLst>
                                          <p:attrName>style.visibility</p:attrName>
                                        </p:attrNameLst>
                                      </p:cBhvr>
                                      <p:to>
                                        <p:strVal val="visible"/>
                                      </p:to>
                                    </p:set>
                                    <p:animEffect transition="in" filter="fade">
                                      <p:cBhvr>
                                        <p:cTn id="162" dur="500"/>
                                        <p:tgtEl>
                                          <p:spTgt spid="17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173"/>
                                        </p:tgtEl>
                                        <p:attrNameLst>
                                          <p:attrName>style.visibility</p:attrName>
                                        </p:attrNameLst>
                                      </p:cBhvr>
                                      <p:to>
                                        <p:strVal val="visible"/>
                                      </p:to>
                                    </p:set>
                                    <p:animEffect transition="in" filter="fade">
                                      <p:cBhvr>
                                        <p:cTn id="167" dur="500"/>
                                        <p:tgtEl>
                                          <p:spTgt spid="173"/>
                                        </p:tgtEl>
                                      </p:cBhvr>
                                    </p:animEffect>
                                  </p:childTnLst>
                                </p:cTn>
                              </p:par>
                              <p:par>
                                <p:cTn id="168" presetID="10" presetClass="entr" presetSubtype="0" fill="hold" nodeType="withEffect">
                                  <p:stCondLst>
                                    <p:cond delay="0"/>
                                  </p:stCondLst>
                                  <p:childTnLst>
                                    <p:set>
                                      <p:cBhvr>
                                        <p:cTn id="169" dur="1" fill="hold">
                                          <p:stCondLst>
                                            <p:cond delay="0"/>
                                          </p:stCondLst>
                                        </p:cTn>
                                        <p:tgtEl>
                                          <p:spTgt spid="173"/>
                                        </p:tgtEl>
                                        <p:attrNameLst>
                                          <p:attrName>style.visibility</p:attrName>
                                        </p:attrNameLst>
                                      </p:cBhvr>
                                      <p:to>
                                        <p:strVal val="visible"/>
                                      </p:to>
                                    </p:set>
                                    <p:animEffect transition="in" filter="fade">
                                      <p:cBhvr>
                                        <p:cTn id="170" dur="500"/>
                                        <p:tgtEl>
                                          <p:spTgt spid="173"/>
                                        </p:tgtEl>
                                      </p:cBhvr>
                                    </p:animEffect>
                                  </p:childTnLst>
                                </p:cTn>
                              </p:par>
                              <p:par>
                                <p:cTn id="171" presetID="10" presetClass="entr" presetSubtype="0" fill="hold" nodeType="withEffect">
                                  <p:stCondLst>
                                    <p:cond delay="0"/>
                                  </p:stCondLst>
                                  <p:childTnLst>
                                    <p:set>
                                      <p:cBhvr>
                                        <p:cTn id="172" dur="1" fill="hold">
                                          <p:stCondLst>
                                            <p:cond delay="0"/>
                                          </p:stCondLst>
                                        </p:cTn>
                                        <p:tgtEl>
                                          <p:spTgt spid="174"/>
                                        </p:tgtEl>
                                        <p:attrNameLst>
                                          <p:attrName>style.visibility</p:attrName>
                                        </p:attrNameLst>
                                      </p:cBhvr>
                                      <p:to>
                                        <p:strVal val="visible"/>
                                      </p:to>
                                    </p:set>
                                    <p:animEffect transition="in" filter="fade">
                                      <p:cBhvr>
                                        <p:cTn id="173" dur="500"/>
                                        <p:tgtEl>
                                          <p:spTgt spid="174"/>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6"/>
                                        </p:tgtEl>
                                        <p:attrNameLst>
                                          <p:attrName>style.visibility</p:attrName>
                                        </p:attrNameLst>
                                      </p:cBhvr>
                                      <p:to>
                                        <p:strVal val="visible"/>
                                      </p:to>
                                    </p:set>
                                    <p:animEffect transition="in" filter="fade">
                                      <p:cBhvr>
                                        <p:cTn id="176"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5" grpId="0" animBg="1"/>
      <p:bldP spid="5" grpId="1" animBg="1"/>
      <p:bldP spid="5" grpId="2" animBg="1"/>
      <p:bldP spid="5" grpId="3" animBg="1"/>
      <p:bldP spid="5" grpId="4" animBg="1"/>
      <p:bldP spid="7" grpId="0" animBg="1"/>
      <p:bldP spid="7" grpId="1" animBg="1"/>
      <p:bldP spid="9" grpId="0" animBg="1"/>
      <p:bldP spid="9" grpId="1" animBg="1"/>
      <p:bldP spid="9" grpId="2" animBg="1"/>
      <p:bldP spid="9" grpId="3" animBg="1"/>
      <p:bldP spid="14" grpId="0" animBg="1"/>
      <p:bldP spid="14" grpId="1" animBg="1"/>
      <p:bldP spid="18" grpId="0" animBg="1"/>
      <p:bldP spid="18" grpId="1" animBg="1"/>
      <p:bldP spid="38" grpId="0" animBg="1"/>
      <p:bldP spid="38" grpId="1" animBg="1"/>
      <p:bldP spid="39" grpId="0" animBg="1"/>
      <p:bldP spid="39" grpId="1" animBg="1"/>
      <p:bldP spid="1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4294967295"/>
          </p:nvPr>
        </p:nvSpPr>
        <p:spPr>
          <a:xfrm>
            <a:off x="5815967" y="1171801"/>
            <a:ext cx="5564000" cy="4872399"/>
          </a:xfrm>
          <a:prstGeom prst="rect">
            <a:avLst/>
          </a:prstGeom>
        </p:spPr>
        <p:txBody>
          <a:bodyPr lIns="121900" tIns="121900" rIns="121900" bIns="121900" anchor="ctr" anchorCtr="0">
            <a:noAutofit/>
          </a:bodyPr>
          <a:lstStyle/>
          <a:p>
            <a:pPr>
              <a:spcBef>
                <a:spcPts val="0"/>
              </a:spcBef>
              <a:buClr>
                <a:schemeClr val="dk1"/>
              </a:buClr>
              <a:buSzPct val="55000"/>
              <a:buNone/>
            </a:pPr>
            <a:r>
              <a:rPr lang="en" sz="3200" b="1" dirty="0">
                <a:solidFill>
                  <a:schemeClr val="dk1"/>
                </a:solidFill>
                <a:latin typeface="Quicksand Regular" panose="00000500000000000000" pitchFamily="2" charset="0"/>
                <a:ea typeface="Lora"/>
                <a:cs typeface="Lora"/>
                <a:sym typeface="Lora"/>
              </a:rPr>
              <a:t>Sàn giao dịch tiền mã hóa </a:t>
            </a:r>
            <a:r>
              <a:rPr lang="en" sz="3200" dirty="0">
                <a:solidFill>
                  <a:schemeClr val="dk1"/>
                </a:solidFill>
                <a:highlight>
                  <a:srgbClr val="FFCD00"/>
                </a:highlight>
                <a:latin typeface="Lobster" panose="02000506000000020003" pitchFamily="2" charset="0"/>
                <a:ea typeface="Lora"/>
                <a:cs typeface="Lora"/>
                <a:sym typeface="Lora"/>
              </a:rPr>
              <a:t>Poloniex</a:t>
            </a:r>
          </a:p>
          <a:p>
            <a:pPr>
              <a:spcBef>
                <a:spcPts val="0"/>
              </a:spcBef>
              <a:buClr>
                <a:schemeClr val="dk1"/>
              </a:buClr>
              <a:buSzPct val="55000"/>
              <a:buNone/>
            </a:pPr>
            <a:endParaRPr lang="en" sz="3200" dirty="0">
              <a:solidFill>
                <a:schemeClr val="dk1"/>
              </a:solidFill>
              <a:highlight>
                <a:srgbClr val="FFCD00"/>
              </a:highlight>
              <a:latin typeface="Lobster" panose="02000506000000020003" pitchFamily="2" charset="0"/>
              <a:ea typeface="Lora"/>
              <a:cs typeface="Lora"/>
              <a:sym typeface="Lora"/>
            </a:endParaRPr>
          </a:p>
          <a:p>
            <a:pPr>
              <a:spcBef>
                <a:spcPts val="0"/>
              </a:spcBef>
              <a:buNone/>
            </a:pPr>
            <a:r>
              <a:rPr lang="en" sz="2667" dirty="0">
                <a:latin typeface="Quicksand Regular" panose="00000500000000000000" pitchFamily="2" charset="0"/>
              </a:rPr>
              <a:t>Thành lập tháng 1 năm 2014</a:t>
            </a:r>
          </a:p>
          <a:p>
            <a:pPr>
              <a:spcBef>
                <a:spcPts val="0"/>
              </a:spcBef>
              <a:buNone/>
            </a:pPr>
            <a:r>
              <a:rPr lang="en" sz="2667" dirty="0">
                <a:latin typeface="Quicksand Regular" panose="00000500000000000000" pitchFamily="2" charset="0"/>
              </a:rPr>
              <a:t>Một trong những sàn giao dịch tiền mã hóa sôi động và có tính đa dạng nhất.</a:t>
            </a:r>
          </a:p>
        </p:txBody>
      </p:sp>
      <p:cxnSp>
        <p:nvCxnSpPr>
          <p:cNvPr id="168" name="Shape 168"/>
          <p:cNvCxnSpPr/>
          <p:nvPr/>
        </p:nvCxnSpPr>
        <p:spPr>
          <a:xfrm>
            <a:off x="-8600" y="1508967"/>
            <a:ext cx="12200799" cy="0"/>
          </a:xfrm>
          <a:prstGeom prst="straightConnector1">
            <a:avLst/>
          </a:prstGeom>
          <a:noFill/>
          <a:ln w="9525" cap="flat" cmpd="sng">
            <a:solidFill>
              <a:srgbClr val="CCCCCC"/>
            </a:solidFill>
            <a:prstDash val="solid"/>
            <a:round/>
            <a:headEnd type="none" w="lg" len="lg"/>
            <a:tailEnd type="none" w="lg" len="lg"/>
          </a:ln>
        </p:spPr>
      </p:cxnSp>
      <p:pic>
        <p:nvPicPr>
          <p:cNvPr id="169" name="Shape 169"/>
          <p:cNvPicPr preferRelativeResize="0"/>
          <p:nvPr/>
        </p:nvPicPr>
        <p:blipFill>
          <a:blip r:embed="rId3">
            <a:extLst>
              <a:ext uri="{28A0092B-C50C-407E-A947-70E740481C1C}">
                <a14:useLocalDpi xmlns:a14="http://schemas.microsoft.com/office/drawing/2010/main" val="0"/>
              </a:ext>
            </a:extLst>
          </a:blip>
          <a:stretch>
            <a:fillRect/>
          </a:stretch>
        </p:blipFill>
        <p:spPr>
          <a:xfrm>
            <a:off x="512934" y="1171801"/>
            <a:ext cx="4872399" cy="4872399"/>
          </a:xfrm>
          <a:prstGeom prst="ellipse">
            <a:avLst/>
          </a:prstGeom>
          <a:noFill/>
          <a:ln>
            <a:solidFill>
              <a:schemeClr val="bg2">
                <a:lumMod val="40000"/>
                <a:lumOff val="60000"/>
              </a:schemeClr>
            </a:solidFill>
          </a:ln>
        </p:spPr>
      </p:pic>
      <p:sp>
        <p:nvSpPr>
          <p:cNvPr id="170" name="Shape 170"/>
          <p:cNvSpPr/>
          <p:nvPr/>
        </p:nvSpPr>
        <p:spPr>
          <a:xfrm>
            <a:off x="833867" y="982266"/>
            <a:ext cx="1053599" cy="1053599"/>
          </a:xfrm>
          <a:prstGeom prst="ellipse">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grpSp>
        <p:nvGrpSpPr>
          <p:cNvPr id="171" name="Shape 171"/>
          <p:cNvGrpSpPr/>
          <p:nvPr/>
        </p:nvGrpSpPr>
        <p:grpSpPr>
          <a:xfrm>
            <a:off x="1123090" y="1300159"/>
            <a:ext cx="474937" cy="417616"/>
            <a:chOff x="1929775" y="320925"/>
            <a:chExt cx="423800" cy="372650"/>
          </a:xfrm>
        </p:grpSpPr>
        <p:sp>
          <p:nvSpPr>
            <p:cNvPr id="172" name="Shape 172"/>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73" name="Shape 173"/>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74" name="Shape 174"/>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75" name="Shape 175"/>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76" name="Shape 176"/>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12"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11</a:t>
            </a:r>
            <a:endParaRPr sz="1200" b="1" dirty="0">
              <a:latin typeface="Quicksand Regular" panose="00000500000000000000" pitchFamily="2" charset="0"/>
            </a:endParaRPr>
          </a:p>
        </p:txBody>
      </p:sp>
    </p:spTree>
    <p:extLst>
      <p:ext uri="{BB962C8B-B14F-4D97-AF65-F5344CB8AC3E}">
        <p14:creationId xmlns:p14="http://schemas.microsoft.com/office/powerpoint/2010/main" val="196393083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999455" y="1230287"/>
            <a:ext cx="4877184" cy="831090"/>
          </a:xfrm>
          <a:prstGeom prst="rect">
            <a:avLst/>
          </a:prstGeom>
        </p:spPr>
        <p:txBody>
          <a:bodyPr lIns="121900" tIns="121900" rIns="121900" bIns="121900" anchor="ctr" anchorCtr="0">
            <a:noAutofit/>
          </a:bodyPr>
          <a:lstStyle/>
          <a:p>
            <a:r>
              <a:rPr lang="en" sz="4800" b="0" dirty="0">
                <a:highlight>
                  <a:srgbClr val="FFCD00"/>
                </a:highlight>
                <a:latin typeface="Lobster" panose="02000506000000020003" pitchFamily="2" charset="0"/>
              </a:rPr>
              <a:t>Dữ liệu</a:t>
            </a:r>
            <a:r>
              <a:rPr lang="en" sz="4800" dirty="0">
                <a:solidFill>
                  <a:sysClr val="windowText" lastClr="000000"/>
                </a:solidFill>
                <a:latin typeface="Lobster" panose="02000506000000020003" pitchFamily="2" charset="0"/>
              </a:rPr>
              <a:t> </a:t>
            </a:r>
            <a:r>
              <a:rPr lang="en" sz="4800" dirty="0">
                <a:solidFill>
                  <a:sysClr val="windowText" lastClr="000000"/>
                </a:solidFill>
                <a:latin typeface="Quicksand Regular" panose="00000500000000000000" pitchFamily="2" charset="0"/>
              </a:rPr>
              <a:t>luyện tập</a:t>
            </a:r>
            <a:br>
              <a:rPr lang="en" dirty="0">
                <a:solidFill>
                  <a:sysClr val="windowText" lastClr="000000"/>
                </a:solidFill>
              </a:rPr>
            </a:br>
            <a:endParaRPr lang="en" dirty="0"/>
          </a:p>
        </p:txBody>
      </p:sp>
      <p:sp>
        <p:nvSpPr>
          <p:cNvPr id="301" name="Shape 301"/>
          <p:cNvSpPr/>
          <p:nvPr/>
        </p:nvSpPr>
        <p:spPr>
          <a:xfrm>
            <a:off x="1999455" y="2737401"/>
            <a:ext cx="2246799" cy="2246799"/>
          </a:xfrm>
          <a:prstGeom prst="ellipse">
            <a:avLst/>
          </a:prstGeom>
          <a:noFill/>
          <a:ln w="114300" cap="flat" cmpd="sng">
            <a:solidFill>
              <a:srgbClr val="FFCD00"/>
            </a:solidFill>
            <a:prstDash val="solid"/>
            <a:round/>
            <a:headEnd type="none" w="med" len="med"/>
            <a:tailEnd type="none" w="med" len="med"/>
          </a:ln>
        </p:spPr>
        <p:txBody>
          <a:bodyPr lIns="121900" tIns="121900" rIns="121900" bIns="121900" anchor="ctr" anchorCtr="0">
            <a:noAutofit/>
          </a:bodyPr>
          <a:lstStyle/>
          <a:p>
            <a:pPr algn="ctr" defTabSz="1219170"/>
            <a:r>
              <a:rPr lang="en" sz="2400" b="1" kern="0" dirty="0">
                <a:solidFill>
                  <a:sysClr val="windowText" lastClr="000000"/>
                </a:solidFill>
                <a:latin typeface="Quicksand Regular" panose="00000500000000000000" pitchFamily="2" charset="0"/>
                <a:ea typeface="Lora"/>
                <a:cs typeface="Lora"/>
                <a:sym typeface="Lora"/>
              </a:rPr>
              <a:t>Dữ liệu thô</a:t>
            </a:r>
          </a:p>
        </p:txBody>
      </p:sp>
      <p:sp>
        <p:nvSpPr>
          <p:cNvPr id="302" name="Shape 302"/>
          <p:cNvSpPr/>
          <p:nvPr/>
        </p:nvSpPr>
        <p:spPr>
          <a:xfrm>
            <a:off x="8961677" y="2737401"/>
            <a:ext cx="2246799" cy="2246799"/>
          </a:xfrm>
          <a:prstGeom prst="ellipse">
            <a:avLst/>
          </a:prstGeom>
          <a:noFill/>
          <a:ln w="114300" cap="flat" cmpd="sng">
            <a:solidFill>
              <a:srgbClr val="FFCD00"/>
            </a:solidFill>
            <a:prstDash val="solid"/>
            <a:round/>
            <a:headEnd type="none" w="med" len="med"/>
            <a:tailEnd type="none" w="med" len="med"/>
          </a:ln>
        </p:spPr>
        <p:txBody>
          <a:bodyPr lIns="121900" tIns="121900" rIns="121900" bIns="121900" anchor="ctr" anchorCtr="0">
            <a:noAutofit/>
          </a:bodyPr>
          <a:lstStyle/>
          <a:p>
            <a:pPr algn="ctr" defTabSz="1219170"/>
            <a:r>
              <a:rPr lang="en" sz="2400" b="1" kern="0" dirty="0">
                <a:solidFill>
                  <a:sysClr val="windowText" lastClr="000000"/>
                </a:solidFill>
                <a:latin typeface="Quicksand Regular" panose="00000500000000000000" pitchFamily="2" charset="0"/>
                <a:ea typeface="Lora"/>
                <a:cs typeface="Lora"/>
                <a:sym typeface="Lora"/>
              </a:rPr>
              <a:t>Dữ liệu luyện tập</a:t>
            </a:r>
          </a:p>
        </p:txBody>
      </p:sp>
      <p:sp>
        <p:nvSpPr>
          <p:cNvPr id="303" name="Shape 303"/>
          <p:cNvSpPr/>
          <p:nvPr/>
        </p:nvSpPr>
        <p:spPr>
          <a:xfrm>
            <a:off x="5480534" y="2737401"/>
            <a:ext cx="2246799" cy="2246799"/>
          </a:xfrm>
          <a:prstGeom prst="ellipse">
            <a:avLst/>
          </a:prstGeom>
          <a:noFill/>
          <a:ln w="114300" cap="flat" cmpd="sng">
            <a:solidFill>
              <a:srgbClr val="FFCD00"/>
            </a:solidFill>
            <a:prstDash val="solid"/>
            <a:round/>
            <a:headEnd type="none" w="med" len="med"/>
            <a:tailEnd type="none" w="med" len="med"/>
          </a:ln>
        </p:spPr>
        <p:txBody>
          <a:bodyPr lIns="121900" tIns="121900" rIns="121900" bIns="121900" anchor="ctr" anchorCtr="0">
            <a:noAutofit/>
          </a:bodyPr>
          <a:lstStyle/>
          <a:p>
            <a:pPr algn="ctr" defTabSz="1219170"/>
            <a:r>
              <a:rPr lang="en" sz="2400" dirty="0">
                <a:highlight>
                  <a:srgbClr val="FFCD00"/>
                </a:highlight>
                <a:latin typeface="Lobster" panose="02000506000000020003" pitchFamily="2" charset="0"/>
              </a:rPr>
              <a:t>Khai phá</a:t>
            </a:r>
            <a:r>
              <a:rPr lang="en" sz="2400" dirty="0">
                <a:solidFill>
                  <a:sysClr val="windowText" lastClr="000000"/>
                </a:solidFill>
                <a:latin typeface="Lobster" panose="02000506000000020003" pitchFamily="2" charset="0"/>
              </a:rPr>
              <a:t> </a:t>
            </a:r>
            <a:r>
              <a:rPr lang="en" sz="2400" b="1" kern="0" dirty="0">
                <a:solidFill>
                  <a:sysClr val="windowText" lastClr="000000"/>
                </a:solidFill>
                <a:latin typeface="Quicksand Regular" panose="00000500000000000000" pitchFamily="2" charset="0"/>
                <a:ea typeface="Lora"/>
                <a:cs typeface="Lora"/>
                <a:sym typeface="Lora"/>
              </a:rPr>
              <a:t>dữ liệu</a:t>
            </a:r>
          </a:p>
        </p:txBody>
      </p:sp>
      <p:cxnSp>
        <p:nvCxnSpPr>
          <p:cNvPr id="304" name="Shape 304"/>
          <p:cNvCxnSpPr>
            <a:endCxn id="303" idx="2"/>
          </p:cNvCxnSpPr>
          <p:nvPr/>
        </p:nvCxnSpPr>
        <p:spPr>
          <a:xfrm>
            <a:off x="4246133" y="3860799"/>
            <a:ext cx="1234400" cy="0"/>
          </a:xfrm>
          <a:prstGeom prst="straightConnector1">
            <a:avLst/>
          </a:prstGeom>
          <a:noFill/>
          <a:ln w="38100" cap="flat" cmpd="sng">
            <a:solidFill>
              <a:srgbClr val="FFCD00"/>
            </a:solidFill>
            <a:prstDash val="solid"/>
            <a:round/>
            <a:headEnd type="none" w="med" len="med"/>
            <a:tailEnd type="triangle" w="med" len="med"/>
          </a:ln>
        </p:spPr>
      </p:cxnSp>
      <p:cxnSp>
        <p:nvCxnSpPr>
          <p:cNvPr id="305" name="Shape 305"/>
          <p:cNvCxnSpPr>
            <a:endCxn id="302" idx="2"/>
          </p:cNvCxnSpPr>
          <p:nvPr/>
        </p:nvCxnSpPr>
        <p:spPr>
          <a:xfrm>
            <a:off x="7727276" y="3860799"/>
            <a:ext cx="1234400" cy="0"/>
          </a:xfrm>
          <a:prstGeom prst="straightConnector1">
            <a:avLst/>
          </a:prstGeom>
          <a:noFill/>
          <a:ln w="38100" cap="flat" cmpd="sng">
            <a:solidFill>
              <a:srgbClr val="FFCD00"/>
            </a:solidFill>
            <a:prstDash val="solid"/>
            <a:round/>
            <a:headEnd type="none" w="med" len="med"/>
            <a:tailEnd type="triangle" w="med" len="med"/>
          </a:ln>
        </p:spPr>
      </p:cxnSp>
      <p:sp>
        <p:nvSpPr>
          <p:cNvPr id="15"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12</a:t>
            </a:r>
            <a:endParaRPr sz="1200" b="1" dirty="0">
              <a:latin typeface="Quicksand Regular" panose="00000500000000000000" pitchFamily="2" charset="0"/>
            </a:endParaRPr>
          </a:p>
        </p:txBody>
      </p:sp>
      <p:grpSp>
        <p:nvGrpSpPr>
          <p:cNvPr id="14" name="Shape 835"/>
          <p:cNvGrpSpPr/>
          <p:nvPr/>
        </p:nvGrpSpPr>
        <p:grpSpPr>
          <a:xfrm>
            <a:off x="1189427" y="1344536"/>
            <a:ext cx="331496" cy="301296"/>
            <a:chOff x="4556450" y="4963575"/>
            <a:chExt cx="548025" cy="498100"/>
          </a:xfrm>
        </p:grpSpPr>
        <p:sp>
          <p:nvSpPr>
            <p:cNvPr id="16" name="Shape 836"/>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837"/>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838"/>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839"/>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840"/>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2429422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748902" y="1232960"/>
            <a:ext cx="5433776" cy="580799"/>
          </a:xfrm>
          <a:prstGeom prst="rect">
            <a:avLst/>
          </a:prstGeom>
        </p:spPr>
        <p:txBody>
          <a:bodyPr lIns="121900" tIns="121900" rIns="121900" bIns="121900" anchor="ctr" anchorCtr="0">
            <a:noAutofit/>
          </a:bodyPr>
          <a:lstStyle/>
          <a:p>
            <a:r>
              <a:rPr lang="en" sz="2350" dirty="0">
                <a:latin typeface="Quicksand Regular" panose="00000500000000000000" pitchFamily="2" charset="0"/>
              </a:rPr>
              <a:t>Các khái niệm liên quan đến </a:t>
            </a:r>
            <a:r>
              <a:rPr lang="en" sz="2400" b="0" dirty="0">
                <a:solidFill>
                  <a:schemeClr val="tx1"/>
                </a:solidFill>
                <a:highlight>
                  <a:srgbClr val="FFCD00"/>
                </a:highlight>
                <a:latin typeface="Lobster" panose="02000506000000020003" pitchFamily="2" charset="0"/>
                <a:ea typeface="Roboto Light" panose="02000000000000000000" pitchFamily="2" charset="0"/>
              </a:rPr>
              <a:t>Tài chính</a:t>
            </a:r>
            <a:r>
              <a:rPr lang="en" sz="2400" dirty="0">
                <a:latin typeface="Quicksand Regular" panose="00000500000000000000" pitchFamily="2" charset="0"/>
              </a:rPr>
              <a:t> </a:t>
            </a:r>
          </a:p>
        </p:txBody>
      </p:sp>
      <p:sp>
        <p:nvSpPr>
          <p:cNvPr id="311" name="Shape 311"/>
          <p:cNvSpPr txBox="1">
            <a:spLocks noGrp="1"/>
          </p:cNvSpPr>
          <p:nvPr>
            <p:ph type="body" idx="1"/>
          </p:nvPr>
        </p:nvSpPr>
        <p:spPr>
          <a:xfrm>
            <a:off x="1841667" y="2185300"/>
            <a:ext cx="3111999" cy="1615200"/>
          </a:xfrm>
          <a:prstGeom prst="rect">
            <a:avLst/>
          </a:prstGeom>
        </p:spPr>
        <p:txBody>
          <a:bodyPr lIns="121900" tIns="121900" rIns="121900" bIns="121900" anchor="t" anchorCtr="0">
            <a:noAutofit/>
          </a:bodyPr>
          <a:lstStyle/>
          <a:p>
            <a:pPr>
              <a:buNone/>
            </a:pPr>
            <a:r>
              <a:rPr lang="en" sz="1600" b="1" dirty="0">
                <a:highlight>
                  <a:srgbClr val="FFCD00"/>
                </a:highlight>
                <a:latin typeface="Quicksand Regular" panose="00000500000000000000" pitchFamily="2" charset="0"/>
              </a:rPr>
              <a:t>Phiên giao dịch</a:t>
            </a:r>
          </a:p>
          <a:p>
            <a:pPr>
              <a:buNone/>
            </a:pPr>
            <a:r>
              <a:rPr lang="en" sz="1600" dirty="0">
                <a:latin typeface="Quicksand Regular" panose="00000500000000000000" pitchFamily="2" charset="0"/>
              </a:rPr>
              <a:t>Là các khoảng thời gian giao dịch được chia bằng nhau. Phiên giao dịch có các thông số: thời gian, giá mở, giá đóng, giá cao nhất, giá thấp nhất…</a:t>
            </a:r>
          </a:p>
        </p:txBody>
      </p:sp>
      <p:sp>
        <p:nvSpPr>
          <p:cNvPr id="312" name="Shape 312"/>
          <p:cNvSpPr txBox="1">
            <a:spLocks noGrp="1"/>
          </p:cNvSpPr>
          <p:nvPr>
            <p:ph type="body" idx="2"/>
          </p:nvPr>
        </p:nvSpPr>
        <p:spPr>
          <a:xfrm>
            <a:off x="5113219" y="2185300"/>
            <a:ext cx="3111999" cy="1615200"/>
          </a:xfrm>
          <a:prstGeom prst="rect">
            <a:avLst/>
          </a:prstGeom>
        </p:spPr>
        <p:txBody>
          <a:bodyPr lIns="121900" tIns="121900" rIns="121900" bIns="121900" anchor="t" anchorCtr="0">
            <a:noAutofit/>
          </a:bodyPr>
          <a:lstStyle/>
          <a:p>
            <a:pPr>
              <a:buNone/>
            </a:pPr>
            <a:r>
              <a:rPr lang="en" sz="1600" b="1" dirty="0">
                <a:highlight>
                  <a:srgbClr val="FFCD00"/>
                </a:highlight>
                <a:latin typeface="Quicksand Regular" panose="00000500000000000000" pitchFamily="2" charset="0"/>
              </a:rPr>
              <a:t>RDP</a:t>
            </a:r>
          </a:p>
          <a:p>
            <a:pPr>
              <a:buNone/>
            </a:pPr>
            <a:r>
              <a:rPr lang="en" sz="1600" dirty="0">
                <a:latin typeface="Quicksand Regular" panose="00000500000000000000" pitchFamily="2" charset="0"/>
              </a:rPr>
              <a:t>Độ thay đổi tương đối của giá tại hai thời điểm khác nhau.</a:t>
            </a:r>
          </a:p>
        </p:txBody>
      </p:sp>
      <p:sp>
        <p:nvSpPr>
          <p:cNvPr id="313" name="Shape 313"/>
          <p:cNvSpPr txBox="1">
            <a:spLocks noGrp="1"/>
          </p:cNvSpPr>
          <p:nvPr>
            <p:ph type="body" idx="3"/>
          </p:nvPr>
        </p:nvSpPr>
        <p:spPr>
          <a:xfrm>
            <a:off x="8384771" y="2185300"/>
            <a:ext cx="3111999" cy="1615200"/>
          </a:xfrm>
          <a:prstGeom prst="rect">
            <a:avLst/>
          </a:prstGeom>
        </p:spPr>
        <p:txBody>
          <a:bodyPr lIns="121900" tIns="121900" rIns="121900" bIns="121900" anchor="t" anchorCtr="0">
            <a:noAutofit/>
          </a:bodyPr>
          <a:lstStyle/>
          <a:p>
            <a:pPr>
              <a:buNone/>
            </a:pPr>
            <a:r>
              <a:rPr lang="en" sz="1600" b="1" dirty="0">
                <a:highlight>
                  <a:srgbClr val="FFCD00"/>
                </a:highlight>
                <a:latin typeface="Quicksand Regular" panose="00000500000000000000" pitchFamily="2" charset="0"/>
              </a:rPr>
              <a:t>Tỉ lệ thay đổi</a:t>
            </a:r>
          </a:p>
          <a:p>
            <a:pPr>
              <a:buNone/>
            </a:pPr>
            <a:r>
              <a:rPr lang="en" sz="1600" dirty="0">
                <a:latin typeface="Quicksand Regular" panose="00000500000000000000" pitchFamily="2" charset="0"/>
              </a:rPr>
              <a:t>Đại lượng đo đạt xu hướng thị trường. Ký hiệu: ROC.</a:t>
            </a:r>
          </a:p>
          <a:p>
            <a:pPr>
              <a:buNone/>
            </a:pPr>
            <a:endParaRPr sz="1600" dirty="0">
              <a:latin typeface="Quicksand Regular" panose="00000500000000000000" pitchFamily="2" charset="0"/>
            </a:endParaRPr>
          </a:p>
        </p:txBody>
      </p:sp>
      <p:sp>
        <p:nvSpPr>
          <p:cNvPr id="314" name="Shape 314"/>
          <p:cNvSpPr txBox="1">
            <a:spLocks noGrp="1"/>
          </p:cNvSpPr>
          <p:nvPr>
            <p:ph type="body" idx="1"/>
          </p:nvPr>
        </p:nvSpPr>
        <p:spPr>
          <a:xfrm>
            <a:off x="1841667" y="4316299"/>
            <a:ext cx="3111999" cy="1615200"/>
          </a:xfrm>
          <a:prstGeom prst="rect">
            <a:avLst/>
          </a:prstGeom>
        </p:spPr>
        <p:txBody>
          <a:bodyPr lIns="121900" tIns="121900" rIns="121900" bIns="121900" anchor="t" anchorCtr="0">
            <a:noAutofit/>
          </a:bodyPr>
          <a:lstStyle/>
          <a:p>
            <a:pPr>
              <a:buNone/>
            </a:pPr>
            <a:r>
              <a:rPr lang="en" sz="1600" b="1" dirty="0">
                <a:highlight>
                  <a:srgbClr val="FFCD00"/>
                </a:highlight>
                <a:latin typeface="Quicksand Regular" panose="00000500000000000000" pitchFamily="2" charset="0"/>
              </a:rPr>
              <a:t>Quá mua và Quá bán</a:t>
            </a:r>
          </a:p>
          <a:p>
            <a:pPr>
              <a:buNone/>
            </a:pPr>
            <a:r>
              <a:rPr lang="en" sz="1600" dirty="0">
                <a:latin typeface="Quicksand Regular" panose="00000500000000000000" pitchFamily="2" charset="0"/>
              </a:rPr>
              <a:t>Quá mua chỉ trường hợp cầu cao hơn cung, đẩy giá trị tài sản giao dịch cao hơn mức chính đáng. Quá bán là trường hợp ngược lại của quá mua.</a:t>
            </a:r>
          </a:p>
        </p:txBody>
      </p:sp>
      <p:sp>
        <p:nvSpPr>
          <p:cNvPr id="315" name="Shape 315"/>
          <p:cNvSpPr txBox="1">
            <a:spLocks noGrp="1"/>
          </p:cNvSpPr>
          <p:nvPr>
            <p:ph type="body" idx="2"/>
          </p:nvPr>
        </p:nvSpPr>
        <p:spPr>
          <a:xfrm>
            <a:off x="5113219" y="4316299"/>
            <a:ext cx="3111999" cy="1615200"/>
          </a:xfrm>
          <a:prstGeom prst="rect">
            <a:avLst/>
          </a:prstGeom>
        </p:spPr>
        <p:txBody>
          <a:bodyPr lIns="121900" tIns="121900" rIns="121900" bIns="121900" anchor="t" anchorCtr="0">
            <a:noAutofit/>
          </a:bodyPr>
          <a:lstStyle/>
          <a:p>
            <a:pPr>
              <a:buNone/>
            </a:pPr>
            <a:r>
              <a:rPr lang="en" sz="1600" b="1" dirty="0">
                <a:highlight>
                  <a:srgbClr val="FFCD00"/>
                </a:highlight>
                <a:latin typeface="Quicksand Regular" panose="00000500000000000000" pitchFamily="2" charset="0"/>
              </a:rPr>
              <a:t>Chỉ số dao động ngẫu nhiên</a:t>
            </a:r>
          </a:p>
          <a:p>
            <a:pPr>
              <a:buNone/>
            </a:pPr>
            <a:r>
              <a:rPr lang="en" sz="1600" dirty="0">
                <a:latin typeface="Quicksand Regular" panose="00000500000000000000" pitchFamily="2" charset="0"/>
              </a:rPr>
              <a:t>Đại lượng xác định tính Quá bán/Quá mua của thị trường.</a:t>
            </a:r>
          </a:p>
          <a:p>
            <a:pPr>
              <a:buNone/>
            </a:pPr>
            <a:r>
              <a:rPr lang="en" sz="1600" dirty="0">
                <a:latin typeface="Quicksand Regular" panose="00000500000000000000" pitchFamily="2" charset="0"/>
              </a:rPr>
              <a:t>Ký hiệu: %K.</a:t>
            </a:r>
          </a:p>
        </p:txBody>
      </p:sp>
      <p:sp>
        <p:nvSpPr>
          <p:cNvPr id="316" name="Shape 316"/>
          <p:cNvSpPr txBox="1">
            <a:spLocks noGrp="1"/>
          </p:cNvSpPr>
          <p:nvPr>
            <p:ph type="body" idx="3"/>
          </p:nvPr>
        </p:nvSpPr>
        <p:spPr>
          <a:xfrm>
            <a:off x="8384771" y="4316299"/>
            <a:ext cx="3111999" cy="1615200"/>
          </a:xfrm>
          <a:prstGeom prst="rect">
            <a:avLst/>
          </a:prstGeom>
        </p:spPr>
        <p:txBody>
          <a:bodyPr lIns="121900" tIns="121900" rIns="121900" bIns="121900" anchor="t" anchorCtr="0">
            <a:noAutofit/>
          </a:bodyPr>
          <a:lstStyle/>
          <a:p>
            <a:pPr>
              <a:buNone/>
            </a:pPr>
            <a:r>
              <a:rPr lang="en" sz="1600" b="1" dirty="0">
                <a:highlight>
                  <a:srgbClr val="FFCD00"/>
                </a:highlight>
                <a:latin typeface="Quicksand Regular" panose="00000500000000000000" pitchFamily="2" charset="0"/>
              </a:rPr>
              <a:t>Nhãn</a:t>
            </a:r>
          </a:p>
          <a:p>
            <a:pPr>
              <a:buNone/>
            </a:pPr>
            <a:r>
              <a:rPr lang="en" sz="1600" dirty="0">
                <a:latin typeface="Quicksand Regular" panose="00000500000000000000" pitchFamily="2" charset="0"/>
              </a:rPr>
              <a:t>Nhận giá trị 1 nếu giá trị tài sản giao dịch lớn hơn phiên trước đó. Và là 0 nếu giá trị tài sản giao dịch nhỏ hơn hoặc bằng phiên trước đó.</a:t>
            </a:r>
          </a:p>
        </p:txBody>
      </p:sp>
      <p:sp>
        <p:nvSpPr>
          <p:cNvPr id="15" name="Shape 313"/>
          <p:cNvSpPr txBox="1">
            <a:spLocks/>
          </p:cNvSpPr>
          <p:nvPr/>
        </p:nvSpPr>
        <p:spPr>
          <a:xfrm>
            <a:off x="1841666" y="2185300"/>
            <a:ext cx="3111999" cy="16152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FFCD00"/>
              </a:buClr>
              <a:buSzPct val="100000"/>
              <a:buFont typeface="Quattrocento Sans"/>
              <a:buNone/>
              <a:defRPr sz="24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FFCD00"/>
              </a:buClr>
              <a:buSzPct val="100000"/>
              <a:buFont typeface="Quattrocento Sans"/>
              <a:buNone/>
              <a:defRPr sz="24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vi-VN" sz="1600" b="1" kern="0" dirty="0">
                <a:highlight>
                  <a:srgbClr val="FFCD00"/>
                </a:highlight>
                <a:latin typeface="Quicksand Regular" panose="00000500000000000000" pitchFamily="2" charset="0"/>
              </a:rPr>
              <a:t>Tỉ lệ thay đổi</a:t>
            </a:r>
          </a:p>
          <a:p>
            <a:pPr>
              <a:buFont typeface="Quattrocento Sans"/>
              <a:buNone/>
            </a:pPr>
            <a:r>
              <a:rPr lang="vi-VN" sz="1600" kern="0" dirty="0">
                <a:latin typeface="Quicksand Regular" panose="00000500000000000000" pitchFamily="2" charset="0"/>
              </a:rPr>
              <a:t>Đại lượng đo đạt xu hướng thị trường. Ký hiệu: ROC.</a:t>
            </a:r>
            <a:endParaRPr lang="en-US" sz="1600" kern="0" dirty="0">
              <a:latin typeface="Quicksand Regular" panose="00000500000000000000" pitchFamily="2" charset="0"/>
            </a:endParaRPr>
          </a:p>
          <a:p>
            <a:pPr>
              <a:buFont typeface="Quattrocento Sans"/>
              <a:buNone/>
            </a:pPr>
            <a:r>
              <a:rPr lang="en-US" sz="1600" kern="0" dirty="0">
                <a:latin typeface="Quicksand Regular" panose="00000500000000000000" pitchFamily="2" charset="0"/>
              </a:rPr>
              <a:t>ROC &gt; 0: </a:t>
            </a:r>
            <a:r>
              <a:rPr lang="en-US" sz="1600" kern="0" dirty="0" err="1">
                <a:latin typeface="Quicksand Regular" panose="00000500000000000000" pitchFamily="2" charset="0"/>
              </a:rPr>
              <a:t>giá</a:t>
            </a:r>
            <a:r>
              <a:rPr lang="en-US" sz="1600" kern="0" dirty="0">
                <a:latin typeface="Quicksand Regular" panose="00000500000000000000" pitchFamily="2" charset="0"/>
              </a:rPr>
              <a:t> </a:t>
            </a:r>
            <a:r>
              <a:rPr lang="en-US" sz="1600" kern="0" dirty="0" err="1">
                <a:latin typeface="Quicksand Regular" panose="00000500000000000000" pitchFamily="2" charset="0"/>
              </a:rPr>
              <a:t>trị</a:t>
            </a:r>
            <a:r>
              <a:rPr lang="en-US" sz="1600" kern="0" dirty="0">
                <a:latin typeface="Quicksand Regular" panose="00000500000000000000" pitchFamily="2" charset="0"/>
              </a:rPr>
              <a:t> </a:t>
            </a:r>
            <a:r>
              <a:rPr lang="en-US" sz="1600" kern="0" dirty="0" err="1">
                <a:latin typeface="Quicksand Regular" panose="00000500000000000000" pitchFamily="2" charset="0"/>
              </a:rPr>
              <a:t>tăng</a:t>
            </a:r>
            <a:r>
              <a:rPr lang="en-US" sz="1600" kern="0" dirty="0">
                <a:latin typeface="Quicksand Regular" panose="00000500000000000000" pitchFamily="2" charset="0"/>
              </a:rPr>
              <a:t> </a:t>
            </a:r>
            <a:r>
              <a:rPr lang="en-US" sz="1600" kern="0" dirty="0" err="1">
                <a:latin typeface="Quicksand Regular" panose="00000500000000000000" pitchFamily="2" charset="0"/>
              </a:rPr>
              <a:t>lên</a:t>
            </a:r>
            <a:endParaRPr lang="en-US" sz="1600" kern="0" dirty="0">
              <a:latin typeface="Quicksand Regular" panose="00000500000000000000" pitchFamily="2" charset="0"/>
            </a:endParaRPr>
          </a:p>
          <a:p>
            <a:pPr>
              <a:buFont typeface="Quattrocento Sans"/>
              <a:buNone/>
            </a:pPr>
            <a:r>
              <a:rPr lang="en-US" sz="1600" kern="0" dirty="0">
                <a:latin typeface="Quicksand Regular" panose="00000500000000000000" pitchFamily="2" charset="0"/>
              </a:rPr>
              <a:t>ROC &lt; 0: </a:t>
            </a:r>
            <a:r>
              <a:rPr lang="en-US" sz="1600" kern="0" dirty="0" err="1">
                <a:latin typeface="Quicksand Regular" panose="00000500000000000000" pitchFamily="2" charset="0"/>
              </a:rPr>
              <a:t>giá</a:t>
            </a:r>
            <a:r>
              <a:rPr lang="en-US" sz="1600" kern="0" dirty="0">
                <a:latin typeface="Quicksand Regular" panose="00000500000000000000" pitchFamily="2" charset="0"/>
              </a:rPr>
              <a:t> </a:t>
            </a:r>
            <a:r>
              <a:rPr lang="en-US" sz="1600" kern="0" dirty="0" err="1">
                <a:latin typeface="Quicksand Regular" panose="00000500000000000000" pitchFamily="2" charset="0"/>
              </a:rPr>
              <a:t>trị</a:t>
            </a:r>
            <a:r>
              <a:rPr lang="en-US" sz="1600" kern="0" dirty="0">
                <a:latin typeface="Quicksand Regular" panose="00000500000000000000" pitchFamily="2" charset="0"/>
              </a:rPr>
              <a:t> </a:t>
            </a:r>
            <a:r>
              <a:rPr lang="en-US" sz="1600" kern="0" dirty="0" err="1">
                <a:latin typeface="Quicksand Regular" panose="00000500000000000000" pitchFamily="2" charset="0"/>
              </a:rPr>
              <a:t>giảm</a:t>
            </a:r>
            <a:r>
              <a:rPr lang="en-US" sz="1600" kern="0" dirty="0">
                <a:latin typeface="Quicksand Regular" panose="00000500000000000000" pitchFamily="2" charset="0"/>
              </a:rPr>
              <a:t> </a:t>
            </a:r>
            <a:r>
              <a:rPr lang="en-US" sz="1600" kern="0" dirty="0" err="1">
                <a:latin typeface="Quicksand Regular" panose="00000500000000000000" pitchFamily="2" charset="0"/>
              </a:rPr>
              <a:t>xuống</a:t>
            </a:r>
            <a:endParaRPr lang="vi-VN" sz="1600" kern="0" dirty="0">
              <a:latin typeface="Quicksand Regular" panose="00000500000000000000" pitchFamily="2" charset="0"/>
            </a:endParaRPr>
          </a:p>
          <a:p>
            <a:pPr>
              <a:buFont typeface="Quattrocento Sans"/>
              <a:buNone/>
            </a:pPr>
            <a:endParaRPr lang="vi-VN" sz="1600" kern="0" dirty="0">
              <a:latin typeface="Quicksand Regular" panose="00000500000000000000" pitchFamily="2" charset="0"/>
            </a:endParaRPr>
          </a:p>
        </p:txBody>
      </p:sp>
      <p:sp>
        <p:nvSpPr>
          <p:cNvPr id="16" name="Shape 312"/>
          <p:cNvSpPr txBox="1">
            <a:spLocks/>
          </p:cNvSpPr>
          <p:nvPr/>
        </p:nvSpPr>
        <p:spPr>
          <a:xfrm>
            <a:off x="1841666" y="2185300"/>
            <a:ext cx="3111999" cy="16152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FFCD00"/>
              </a:buClr>
              <a:buSzPct val="100000"/>
              <a:buFont typeface="Quattrocento Sans"/>
              <a:buNone/>
              <a:defRPr sz="24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FFCD00"/>
              </a:buClr>
              <a:buSzPct val="100000"/>
              <a:buFont typeface="Quattrocento Sans"/>
              <a:buNone/>
              <a:defRPr sz="24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 sz="1600" b="1" kern="0" dirty="0">
                <a:highlight>
                  <a:srgbClr val="FFCD00"/>
                </a:highlight>
                <a:latin typeface="Quicksand Regular" panose="00000500000000000000" pitchFamily="2" charset="0"/>
              </a:rPr>
              <a:t>RDP</a:t>
            </a:r>
          </a:p>
          <a:p>
            <a:pPr>
              <a:buFont typeface="Quattrocento Sans"/>
              <a:buNone/>
            </a:pPr>
            <a:r>
              <a:rPr lang="en" sz="1600" kern="0" dirty="0">
                <a:latin typeface="Quicksand Regular" panose="00000500000000000000" pitchFamily="2" charset="0"/>
              </a:rPr>
              <a:t>Độ thay đổi tương đối của giá tại hai thời điểm khác nhau.</a:t>
            </a:r>
          </a:p>
        </p:txBody>
      </p:sp>
      <p:sp>
        <p:nvSpPr>
          <p:cNvPr id="17" name="Shape 315"/>
          <p:cNvSpPr txBox="1">
            <a:spLocks/>
          </p:cNvSpPr>
          <p:nvPr/>
        </p:nvSpPr>
        <p:spPr>
          <a:xfrm>
            <a:off x="1841666" y="2185300"/>
            <a:ext cx="3111999" cy="16152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FFCD00"/>
              </a:buClr>
              <a:buSzPct val="100000"/>
              <a:buFont typeface="Quattrocento Sans"/>
              <a:buNone/>
              <a:defRPr sz="24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FFCD00"/>
              </a:buClr>
              <a:buSzPct val="100000"/>
              <a:buFont typeface="Quattrocento Sans"/>
              <a:buNone/>
              <a:defRPr sz="24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 sz="1600" b="1" kern="0" dirty="0">
                <a:highlight>
                  <a:srgbClr val="FFCD00"/>
                </a:highlight>
                <a:latin typeface="Quicksand Regular" panose="00000500000000000000" pitchFamily="2" charset="0"/>
              </a:rPr>
              <a:t>Chỉ số dao động ngẫu nhiên</a:t>
            </a:r>
          </a:p>
          <a:p>
            <a:pPr>
              <a:buFont typeface="Quattrocento Sans"/>
              <a:buNone/>
            </a:pPr>
            <a:r>
              <a:rPr lang="en" sz="1600" kern="0" dirty="0">
                <a:latin typeface="Quicksand Regular" panose="00000500000000000000" pitchFamily="2" charset="0"/>
              </a:rPr>
              <a:t>Đại lượng xác định tính Quá bán/Quá mua của thị trường.</a:t>
            </a:r>
          </a:p>
          <a:p>
            <a:pPr>
              <a:buFont typeface="Quattrocento Sans"/>
              <a:buNone/>
            </a:pPr>
            <a:r>
              <a:rPr lang="en" sz="1600" kern="0" dirty="0">
                <a:latin typeface="Quicksand Regular" panose="00000500000000000000" pitchFamily="2" charset="0"/>
              </a:rPr>
              <a:t>Ký hiệu: %K.</a:t>
            </a:r>
          </a:p>
          <a:p>
            <a:pPr>
              <a:buFont typeface="Quattrocento Sans"/>
              <a:buNone/>
            </a:pPr>
            <a:r>
              <a:rPr lang="en" sz="1600" kern="0" dirty="0">
                <a:latin typeface="Quicksand Regular" panose="00000500000000000000" pitchFamily="2" charset="0"/>
              </a:rPr>
              <a:t>K &gt; 80: Quá mua</a:t>
            </a:r>
          </a:p>
          <a:p>
            <a:pPr>
              <a:buFont typeface="Quattrocento Sans"/>
              <a:buNone/>
            </a:pPr>
            <a:r>
              <a:rPr lang="en-US" sz="1600" kern="0" dirty="0">
                <a:latin typeface="Quicksand Regular" panose="00000500000000000000" pitchFamily="2" charset="0"/>
              </a:rPr>
              <a:t>K</a:t>
            </a:r>
            <a:r>
              <a:rPr lang="en" sz="1600" kern="0" dirty="0">
                <a:latin typeface="Quicksand Regular" panose="00000500000000000000" pitchFamily="2" charset="0"/>
              </a:rPr>
              <a:t> &lt; 20: Quá bán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667" y="4316299"/>
            <a:ext cx="8734425" cy="18669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1667" y="4314222"/>
            <a:ext cx="10058400" cy="184247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374" y="4316299"/>
            <a:ext cx="6134100" cy="1790700"/>
          </a:xfrm>
          <a:prstGeom prst="rect">
            <a:avLst/>
          </a:prstGeom>
        </p:spPr>
      </p:pic>
      <p:sp>
        <p:nvSpPr>
          <p:cNvPr id="21"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13</a:t>
            </a:r>
            <a:endParaRPr sz="1200" b="1" dirty="0">
              <a:latin typeface="Quicksand Regular" panose="00000500000000000000" pitchFamily="2" charset="0"/>
            </a:endParaRPr>
          </a:p>
        </p:txBody>
      </p:sp>
      <p:grpSp>
        <p:nvGrpSpPr>
          <p:cNvPr id="22" name="Shape 457"/>
          <p:cNvGrpSpPr/>
          <p:nvPr/>
        </p:nvGrpSpPr>
        <p:grpSpPr>
          <a:xfrm>
            <a:off x="1171838" y="1334740"/>
            <a:ext cx="378666" cy="324230"/>
            <a:chOff x="1934025" y="1001650"/>
            <a:chExt cx="415300" cy="355600"/>
          </a:xfrm>
        </p:grpSpPr>
        <p:sp>
          <p:nvSpPr>
            <p:cNvPr id="23" name="Shape 458"/>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459"/>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460"/>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461"/>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3281299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5">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311">
                                            <p:txEl>
                                              <p:pRg st="0" end="0"/>
                                            </p:txEl>
                                          </p:spTgt>
                                        </p:tgtEl>
                                      </p:cBhvr>
                                    </p:animEffect>
                                    <p:set>
                                      <p:cBhvr>
                                        <p:cTn id="35" dur="1" fill="hold">
                                          <p:stCondLst>
                                            <p:cond delay="499"/>
                                          </p:stCondLst>
                                        </p:cTn>
                                        <p:tgtEl>
                                          <p:spTgt spid="311">
                                            <p:txEl>
                                              <p:pRg st="0" end="0"/>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11">
                                            <p:txEl>
                                              <p:pRg st="1" end="1"/>
                                            </p:txEl>
                                          </p:spTgt>
                                        </p:tgtEl>
                                      </p:cBhvr>
                                    </p:animEffect>
                                    <p:set>
                                      <p:cBhvr>
                                        <p:cTn id="38" dur="1" fill="hold">
                                          <p:stCondLst>
                                            <p:cond delay="499"/>
                                          </p:stCondLst>
                                        </p:cTn>
                                        <p:tgtEl>
                                          <p:spTgt spid="311">
                                            <p:txEl>
                                              <p:pRg st="1" end="1"/>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12">
                                            <p:txEl>
                                              <p:pRg st="0" end="0"/>
                                            </p:txEl>
                                          </p:spTgt>
                                        </p:tgtEl>
                                      </p:cBhvr>
                                    </p:animEffect>
                                    <p:set>
                                      <p:cBhvr>
                                        <p:cTn id="41" dur="1" fill="hold">
                                          <p:stCondLst>
                                            <p:cond delay="499"/>
                                          </p:stCondLst>
                                        </p:cTn>
                                        <p:tgtEl>
                                          <p:spTgt spid="312">
                                            <p:txEl>
                                              <p:pRg st="0" end="0"/>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12">
                                            <p:txEl>
                                              <p:pRg st="1" end="1"/>
                                            </p:txEl>
                                          </p:spTgt>
                                        </p:tgtEl>
                                      </p:cBhvr>
                                    </p:animEffect>
                                    <p:set>
                                      <p:cBhvr>
                                        <p:cTn id="44" dur="1" fill="hold">
                                          <p:stCondLst>
                                            <p:cond delay="499"/>
                                          </p:stCondLst>
                                        </p:cTn>
                                        <p:tgtEl>
                                          <p:spTgt spid="312">
                                            <p:txEl>
                                              <p:pRg st="1" end="1"/>
                                            </p:txEl>
                                          </p:spTgt>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13">
                                            <p:txEl>
                                              <p:pRg st="0" end="0"/>
                                            </p:txEl>
                                          </p:spTgt>
                                        </p:tgtEl>
                                      </p:cBhvr>
                                    </p:animEffect>
                                    <p:set>
                                      <p:cBhvr>
                                        <p:cTn id="47" dur="1" fill="hold">
                                          <p:stCondLst>
                                            <p:cond delay="499"/>
                                          </p:stCondLst>
                                        </p:cTn>
                                        <p:tgtEl>
                                          <p:spTgt spid="313">
                                            <p:txEl>
                                              <p:pRg st="0" end="0"/>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13">
                                            <p:txEl>
                                              <p:pRg st="1" end="1"/>
                                            </p:txEl>
                                          </p:spTgt>
                                        </p:tgtEl>
                                      </p:cBhvr>
                                    </p:animEffect>
                                    <p:set>
                                      <p:cBhvr>
                                        <p:cTn id="50" dur="1" fill="hold">
                                          <p:stCondLst>
                                            <p:cond delay="499"/>
                                          </p:stCondLst>
                                        </p:cTn>
                                        <p:tgtEl>
                                          <p:spTgt spid="313">
                                            <p:txEl>
                                              <p:pRg st="1" end="1"/>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14">
                                            <p:txEl>
                                              <p:pRg st="0" end="0"/>
                                            </p:txEl>
                                          </p:spTgt>
                                        </p:tgtEl>
                                      </p:cBhvr>
                                    </p:animEffect>
                                    <p:set>
                                      <p:cBhvr>
                                        <p:cTn id="53" dur="1" fill="hold">
                                          <p:stCondLst>
                                            <p:cond delay="499"/>
                                          </p:stCondLst>
                                        </p:cTn>
                                        <p:tgtEl>
                                          <p:spTgt spid="314">
                                            <p:txEl>
                                              <p:pRg st="0" end="0"/>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14">
                                            <p:txEl>
                                              <p:pRg st="1" end="1"/>
                                            </p:txEl>
                                          </p:spTgt>
                                        </p:tgtEl>
                                      </p:cBhvr>
                                    </p:animEffect>
                                    <p:set>
                                      <p:cBhvr>
                                        <p:cTn id="56" dur="1" fill="hold">
                                          <p:stCondLst>
                                            <p:cond delay="499"/>
                                          </p:stCondLst>
                                        </p:cTn>
                                        <p:tgtEl>
                                          <p:spTgt spid="314">
                                            <p:txEl>
                                              <p:pRg st="1" end="1"/>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16">
                                            <p:txEl>
                                              <p:pRg st="0" end="0"/>
                                            </p:txEl>
                                          </p:spTgt>
                                        </p:tgtEl>
                                      </p:cBhvr>
                                    </p:animEffect>
                                    <p:set>
                                      <p:cBhvr>
                                        <p:cTn id="59" dur="1" fill="hold">
                                          <p:stCondLst>
                                            <p:cond delay="499"/>
                                          </p:stCondLst>
                                        </p:cTn>
                                        <p:tgtEl>
                                          <p:spTgt spid="316">
                                            <p:txEl>
                                              <p:pRg st="0" end="0"/>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16">
                                            <p:txEl>
                                              <p:pRg st="1" end="1"/>
                                            </p:txEl>
                                          </p:spTgt>
                                        </p:tgtEl>
                                      </p:cBhvr>
                                    </p:animEffect>
                                    <p:set>
                                      <p:cBhvr>
                                        <p:cTn id="62" dur="1" fill="hold">
                                          <p:stCondLst>
                                            <p:cond delay="499"/>
                                          </p:stCondLst>
                                        </p:cTn>
                                        <p:tgtEl>
                                          <p:spTgt spid="316">
                                            <p:txEl>
                                              <p:pRg st="1" end="1"/>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15">
                                            <p:txEl>
                                              <p:pRg st="0" end="0"/>
                                            </p:txEl>
                                          </p:spTgt>
                                        </p:tgtEl>
                                      </p:cBhvr>
                                    </p:animEffect>
                                    <p:set>
                                      <p:cBhvr>
                                        <p:cTn id="65" dur="1" fill="hold">
                                          <p:stCondLst>
                                            <p:cond delay="499"/>
                                          </p:stCondLst>
                                        </p:cTn>
                                        <p:tgtEl>
                                          <p:spTgt spid="315">
                                            <p:txEl>
                                              <p:pRg st="0" end="0"/>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15">
                                            <p:txEl>
                                              <p:pRg st="1" end="1"/>
                                            </p:txEl>
                                          </p:spTgt>
                                        </p:tgtEl>
                                      </p:cBhvr>
                                    </p:animEffect>
                                    <p:set>
                                      <p:cBhvr>
                                        <p:cTn id="68" dur="1" fill="hold">
                                          <p:stCondLst>
                                            <p:cond delay="499"/>
                                          </p:stCondLst>
                                        </p:cTn>
                                        <p:tgtEl>
                                          <p:spTgt spid="315">
                                            <p:txEl>
                                              <p:pRg st="1" end="1"/>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315">
                                            <p:txEl>
                                              <p:pRg st="2" end="2"/>
                                            </p:txEl>
                                          </p:spTgt>
                                        </p:tgtEl>
                                      </p:cBhvr>
                                    </p:animEffect>
                                    <p:set>
                                      <p:cBhvr>
                                        <p:cTn id="71" dur="1" fill="hold">
                                          <p:stCondLst>
                                            <p:cond delay="499"/>
                                          </p:stCondLst>
                                        </p:cTn>
                                        <p:tgtEl>
                                          <p:spTgt spid="315">
                                            <p:txEl>
                                              <p:pRg st="2" end="2"/>
                                            </p:txEl>
                                          </p:spTgt>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2"/>
                                        </p:tgtEl>
                                      </p:cBhvr>
                                    </p:animEffect>
                                    <p:set>
                                      <p:cBhvr>
                                        <p:cTn id="85" dur="1" fill="hold">
                                          <p:stCondLst>
                                            <p:cond delay="499"/>
                                          </p:stCondLst>
                                        </p:cTn>
                                        <p:tgtEl>
                                          <p:spTgt spid="2"/>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500"/>
                                        <p:tgtEl>
                                          <p:spTgt spid="15"/>
                                        </p:tgtEl>
                                      </p:cBhvr>
                                    </p:animEffect>
                                  </p:childTnLst>
                                </p:cTn>
                              </p:par>
                              <p:par>
                                <p:cTn id="89" presetID="10" presetClass="entr" presetSubtype="0" fill="hold" nodeType="with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fade">
                                      <p:cBhvr>
                                        <p:cTn id="91" dur="500"/>
                                        <p:tgtEl>
                                          <p:spTgt spid="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15"/>
                                        </p:tgtEl>
                                      </p:cBhvr>
                                    </p:animEffect>
                                    <p:set>
                                      <p:cBhvr>
                                        <p:cTn id="96" dur="1" fill="hold">
                                          <p:stCondLst>
                                            <p:cond delay="499"/>
                                          </p:stCondLst>
                                        </p:cTn>
                                        <p:tgtEl>
                                          <p:spTgt spid="15"/>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3"/>
                                        </p:tgtEl>
                                      </p:cBhvr>
                                    </p:animEffect>
                                    <p:set>
                                      <p:cBhvr>
                                        <p:cTn id="99" dur="1" fill="hold">
                                          <p:stCondLst>
                                            <p:cond delay="499"/>
                                          </p:stCondLst>
                                        </p:cTn>
                                        <p:tgtEl>
                                          <p:spTgt spid="3"/>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par>
                                <p:cTn id="103" presetID="10" presetClass="entr" presetSubtype="0" fill="hold" nodeType="with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fade">
                                      <p:cBhvr>
                                        <p:cTn id="10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build="p"/>
      <p:bldP spid="311" grpId="1" uiExpand="1" build="p"/>
      <p:bldP spid="312" grpId="0" build="p"/>
      <p:bldP spid="312" grpId="1" build="p"/>
      <p:bldP spid="313" grpId="0" build="p"/>
      <p:bldP spid="313" grpId="1" build="p"/>
      <p:bldP spid="314" grpId="0" build="p"/>
      <p:bldP spid="314" grpId="1" build="p"/>
      <p:bldP spid="315" grpId="0" build="p"/>
      <p:bldP spid="315" grpId="1" build="p"/>
      <p:bldP spid="316" grpId="0" uiExpand="1" build="p"/>
      <p:bldP spid="316" grpId="1" build="p"/>
      <p:bldP spid="15" grpId="0"/>
      <p:bldP spid="15" grpId="1"/>
      <p:bldP spid="16" grpId="0"/>
      <p:bldP spid="16" grpId="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ctrTitle" idx="4294967295"/>
          </p:nvPr>
        </p:nvSpPr>
        <p:spPr>
          <a:xfrm>
            <a:off x="914400" y="457599"/>
            <a:ext cx="10363200" cy="1193199"/>
          </a:xfrm>
          <a:prstGeom prst="rect">
            <a:avLst/>
          </a:prstGeom>
        </p:spPr>
        <p:txBody>
          <a:bodyPr lIns="121900" tIns="121900" rIns="121900" bIns="121900" anchor="b" anchorCtr="0">
            <a:noAutofit/>
          </a:bodyPr>
          <a:lstStyle/>
          <a:p>
            <a:pPr algn="ctr"/>
            <a:r>
              <a:rPr lang="en" sz="4800" b="0" dirty="0">
                <a:latin typeface="Lobster" panose="02000506000000020003" pitchFamily="2" charset="0"/>
              </a:rPr>
              <a:t>Từ ngày 20/2/2015 đến ngày 29/10/2016</a:t>
            </a:r>
          </a:p>
        </p:txBody>
      </p:sp>
      <p:sp>
        <p:nvSpPr>
          <p:cNvPr id="280" name="Shape 280"/>
          <p:cNvSpPr txBox="1">
            <a:spLocks noGrp="1"/>
          </p:cNvSpPr>
          <p:nvPr>
            <p:ph type="subTitle" idx="4294967295"/>
          </p:nvPr>
        </p:nvSpPr>
        <p:spPr>
          <a:xfrm>
            <a:off x="912831" y="1428664"/>
            <a:ext cx="10363200" cy="617600"/>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Khoảng thời gian của mỗi phiên giao dịch là 30 phút.</a:t>
            </a:r>
          </a:p>
        </p:txBody>
      </p:sp>
      <p:sp>
        <p:nvSpPr>
          <p:cNvPr id="281" name="Shape 281"/>
          <p:cNvSpPr txBox="1">
            <a:spLocks noGrp="1"/>
          </p:cNvSpPr>
          <p:nvPr>
            <p:ph type="ctrTitle" idx="4294967295"/>
          </p:nvPr>
        </p:nvSpPr>
        <p:spPr>
          <a:xfrm>
            <a:off x="914400" y="3962799"/>
            <a:ext cx="10363200" cy="1193199"/>
          </a:xfrm>
          <a:prstGeom prst="rect">
            <a:avLst/>
          </a:prstGeom>
        </p:spPr>
        <p:txBody>
          <a:bodyPr lIns="121900" tIns="121900" rIns="121900" bIns="121900" anchor="b" anchorCtr="0">
            <a:noAutofit/>
          </a:bodyPr>
          <a:lstStyle/>
          <a:p>
            <a:pPr algn="ctr"/>
            <a:r>
              <a:rPr lang="en" sz="6400" b="0" dirty="0">
                <a:highlight>
                  <a:srgbClr val="FFCD00"/>
                </a:highlight>
                <a:latin typeface="Lobster" panose="02000506000000020003" pitchFamily="2" charset="0"/>
              </a:rPr>
              <a:t>12 đặc trưng và 1 nhãn</a:t>
            </a:r>
          </a:p>
        </p:txBody>
      </p:sp>
      <p:sp>
        <p:nvSpPr>
          <p:cNvPr id="282" name="Shape 282"/>
          <p:cNvSpPr txBox="1">
            <a:spLocks noGrp="1"/>
          </p:cNvSpPr>
          <p:nvPr>
            <p:ph type="subTitle" idx="4294967295"/>
          </p:nvPr>
        </p:nvSpPr>
        <p:spPr>
          <a:xfrm>
            <a:off x="912831" y="4981724"/>
            <a:ext cx="10363200" cy="617600"/>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10 đặc trưng RDP, 1 đặc trưng ROC, 1 đặc trưng %K và 1 nhãn.</a:t>
            </a:r>
          </a:p>
        </p:txBody>
      </p:sp>
      <p:sp>
        <p:nvSpPr>
          <p:cNvPr id="283" name="Shape 283"/>
          <p:cNvSpPr txBox="1">
            <a:spLocks noGrp="1"/>
          </p:cNvSpPr>
          <p:nvPr>
            <p:ph type="ctrTitle" idx="4294967295"/>
          </p:nvPr>
        </p:nvSpPr>
        <p:spPr>
          <a:xfrm>
            <a:off x="914400" y="2210199"/>
            <a:ext cx="10363200" cy="1193199"/>
          </a:xfrm>
          <a:prstGeom prst="rect">
            <a:avLst/>
          </a:prstGeom>
        </p:spPr>
        <p:txBody>
          <a:bodyPr lIns="121900" tIns="121900" rIns="121900" bIns="121900" anchor="b" anchorCtr="0">
            <a:noAutofit/>
          </a:bodyPr>
          <a:lstStyle/>
          <a:p>
            <a:pPr algn="ctr"/>
            <a:r>
              <a:rPr lang="en" sz="6400" b="0" dirty="0">
                <a:latin typeface="Lobster" panose="02000506000000020003" pitchFamily="2" charset="0"/>
              </a:rPr>
              <a:t>29.634 mẫu</a:t>
            </a:r>
          </a:p>
        </p:txBody>
      </p:sp>
      <p:sp>
        <p:nvSpPr>
          <p:cNvPr id="284" name="Shape 284"/>
          <p:cNvSpPr txBox="1">
            <a:spLocks noGrp="1"/>
          </p:cNvSpPr>
          <p:nvPr>
            <p:ph type="subTitle" idx="4294967295"/>
          </p:nvPr>
        </p:nvSpPr>
        <p:spPr>
          <a:xfrm>
            <a:off x="912831" y="3042001"/>
            <a:ext cx="10363200" cy="617600"/>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Mỗi mẫu là đại diện cho một phiên giao dịch.</a:t>
            </a:r>
          </a:p>
        </p:txBody>
      </p:sp>
      <p:grpSp>
        <p:nvGrpSpPr>
          <p:cNvPr id="285" name="Shape 285"/>
          <p:cNvGrpSpPr/>
          <p:nvPr/>
        </p:nvGrpSpPr>
        <p:grpSpPr>
          <a:xfrm>
            <a:off x="5910730" y="5884566"/>
            <a:ext cx="370477" cy="268873"/>
            <a:chOff x="3932350" y="3714775"/>
            <a:chExt cx="439650" cy="319075"/>
          </a:xfrm>
        </p:grpSpPr>
        <p:sp>
          <p:nvSpPr>
            <p:cNvPr id="286" name="Shape 286"/>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87" name="Shape 287"/>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88" name="Shape 288"/>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89" name="Shape 289"/>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90" name="Shape 290"/>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14"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14</a:t>
            </a:r>
            <a:endParaRPr sz="1200" b="1" dirty="0">
              <a:latin typeface="Quicksand Regular" panose="00000500000000000000" pitchFamily="2" charset="0"/>
            </a:endParaRPr>
          </a:p>
        </p:txBody>
      </p:sp>
    </p:spTree>
    <p:extLst>
      <p:ext uri="{BB962C8B-B14F-4D97-AF65-F5344CB8AC3E}">
        <p14:creationId xmlns:p14="http://schemas.microsoft.com/office/powerpoint/2010/main" val="22746310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2602101" y="3838334"/>
            <a:ext cx="6987999" cy="1546399"/>
          </a:xfrm>
          <a:prstGeom prst="rect">
            <a:avLst/>
          </a:prstGeom>
        </p:spPr>
        <p:txBody>
          <a:bodyPr lIns="121900" tIns="121900" rIns="121900" bIns="121900" anchor="ctr" anchorCtr="0">
            <a:noAutofit/>
          </a:bodyPr>
          <a:lstStyle/>
          <a:p>
            <a:pPr algn="ctr"/>
            <a:r>
              <a:rPr lang="en" sz="6400" b="0" dirty="0">
                <a:highlight>
                  <a:srgbClr val="FFCD00"/>
                </a:highlight>
                <a:latin typeface="Lobster" panose="02000506000000020003" pitchFamily="2" charset="0"/>
              </a:rPr>
              <a:t>Đánh giá thuật toán</a:t>
            </a:r>
          </a:p>
        </p:txBody>
      </p:sp>
      <p:sp>
        <p:nvSpPr>
          <p:cNvPr id="123" name="Shape 123"/>
          <p:cNvSpPr txBox="1">
            <a:spLocks noGrp="1"/>
          </p:cNvSpPr>
          <p:nvPr>
            <p:ph type="subTitle" idx="4294967295"/>
          </p:nvPr>
        </p:nvSpPr>
        <p:spPr>
          <a:xfrm>
            <a:off x="2602101" y="5056739"/>
            <a:ext cx="6987999" cy="1046399"/>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Tập dữ liệu được chia thành 2 tập con: tập huấn luyện 7/10, tập đánh giá 3/10.</a:t>
            </a:r>
          </a:p>
        </p:txBody>
      </p:sp>
      <p:cxnSp>
        <p:nvCxnSpPr>
          <p:cNvPr id="124" name="Shape 124"/>
          <p:cNvCxnSpPr/>
          <p:nvPr/>
        </p:nvCxnSpPr>
        <p:spPr>
          <a:xfrm>
            <a:off x="-8033" y="2224971"/>
            <a:ext cx="12215999" cy="0"/>
          </a:xfrm>
          <a:prstGeom prst="straightConnector1">
            <a:avLst/>
          </a:prstGeom>
          <a:noFill/>
          <a:ln w="9525" cap="flat" cmpd="sng">
            <a:solidFill>
              <a:srgbClr val="CCCCCC"/>
            </a:solidFill>
            <a:prstDash val="solid"/>
            <a:round/>
            <a:headEnd type="none" w="lg" len="lg"/>
            <a:tailEnd type="none" w="lg" len="lg"/>
          </a:ln>
        </p:spPr>
      </p:cxnSp>
      <p:sp>
        <p:nvSpPr>
          <p:cNvPr id="125" name="Shape 125"/>
          <p:cNvSpPr/>
          <p:nvPr/>
        </p:nvSpPr>
        <p:spPr>
          <a:xfrm>
            <a:off x="4626934" y="755909"/>
            <a:ext cx="2937999" cy="2937999"/>
          </a:xfrm>
          <a:prstGeom prst="ellipse">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134" name="Shape 134"/>
          <p:cNvSpPr/>
          <p:nvPr/>
        </p:nvSpPr>
        <p:spPr>
          <a:xfrm>
            <a:off x="5249066" y="1458771"/>
            <a:ext cx="215743" cy="2059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5" name="Shape 135"/>
          <p:cNvSpPr/>
          <p:nvPr/>
        </p:nvSpPr>
        <p:spPr>
          <a:xfrm rot="2697385">
            <a:off x="6517430" y="2723361"/>
            <a:ext cx="327495" cy="31270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6" name="Shape 136"/>
          <p:cNvSpPr/>
          <p:nvPr/>
        </p:nvSpPr>
        <p:spPr>
          <a:xfrm>
            <a:off x="7158706" y="2433979"/>
            <a:ext cx="131177" cy="1253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7" name="Shape 137"/>
          <p:cNvSpPr/>
          <p:nvPr/>
        </p:nvSpPr>
        <p:spPr>
          <a:xfrm rot="1280154">
            <a:off x="5099595" y="2080123"/>
            <a:ext cx="131156" cy="12529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nvGrpSpPr>
          <p:cNvPr id="18" name="Shape 509"/>
          <p:cNvGrpSpPr/>
          <p:nvPr/>
        </p:nvGrpSpPr>
        <p:grpSpPr>
          <a:xfrm rot="1009108">
            <a:off x="5812808" y="1160912"/>
            <a:ext cx="1188368" cy="1245982"/>
            <a:chOff x="5961125" y="1623900"/>
            <a:chExt cx="427450" cy="448175"/>
          </a:xfrm>
        </p:grpSpPr>
        <p:sp>
          <p:nvSpPr>
            <p:cNvPr id="19" name="Shape 51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51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1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51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51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51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51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6" name="Shape 578"/>
          <p:cNvGrpSpPr/>
          <p:nvPr/>
        </p:nvGrpSpPr>
        <p:grpSpPr>
          <a:xfrm>
            <a:off x="5464810" y="2777754"/>
            <a:ext cx="478560" cy="488592"/>
            <a:chOff x="3951850" y="2985350"/>
            <a:chExt cx="407950" cy="416500"/>
          </a:xfrm>
        </p:grpSpPr>
        <p:sp>
          <p:nvSpPr>
            <p:cNvPr id="27" name="Shape 57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58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58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58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15</a:t>
            </a:r>
            <a:endParaRPr sz="1200" b="1" dirty="0">
              <a:latin typeface="Quicksand Regular" panose="00000500000000000000" pitchFamily="2" charset="0"/>
            </a:endParaRPr>
          </a:p>
        </p:txBody>
      </p:sp>
    </p:spTree>
    <p:extLst>
      <p:ext uri="{BB962C8B-B14F-4D97-AF65-F5344CB8AC3E}">
        <p14:creationId xmlns:p14="http://schemas.microsoft.com/office/powerpoint/2010/main" val="337596969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841667" y="1230225"/>
            <a:ext cx="5171199" cy="580799"/>
          </a:xfrm>
          <a:prstGeom prst="rect">
            <a:avLst/>
          </a:prstGeom>
        </p:spPr>
        <p:txBody>
          <a:bodyPr lIns="121900" tIns="121900" rIns="121900" bIns="121900" anchor="ctr" anchorCtr="0">
            <a:noAutofit/>
          </a:bodyPr>
          <a:lstStyle/>
          <a:p>
            <a:r>
              <a:rPr lang="en" sz="4000" dirty="0">
                <a:latin typeface="Quicksand Regular" panose="00000500000000000000" pitchFamily="2" charset="0"/>
              </a:rPr>
              <a:t>Các </a:t>
            </a:r>
            <a:r>
              <a:rPr lang="en" sz="4000" b="0" dirty="0">
                <a:highlight>
                  <a:srgbClr val="FFCD00"/>
                </a:highlight>
                <a:latin typeface="Lobster" panose="02000506000000020003" pitchFamily="2" charset="0"/>
              </a:rPr>
              <a:t>tham số</a:t>
            </a:r>
            <a:r>
              <a:rPr lang="en" sz="4000" dirty="0">
                <a:latin typeface="Quicksand Regular" panose="00000500000000000000" pitchFamily="2" charset="0"/>
              </a:rPr>
              <a:t> đánh giá</a:t>
            </a:r>
          </a:p>
        </p:txBody>
      </p:sp>
      <p:sp>
        <p:nvSpPr>
          <p:cNvPr id="311" name="Shape 311"/>
          <p:cNvSpPr txBox="1">
            <a:spLocks noGrp="1"/>
          </p:cNvSpPr>
          <p:nvPr>
            <p:ph type="body" idx="1"/>
          </p:nvPr>
        </p:nvSpPr>
        <p:spPr>
          <a:xfrm>
            <a:off x="1841667" y="2185300"/>
            <a:ext cx="3111999" cy="1615200"/>
          </a:xfrm>
          <a:prstGeom prst="rect">
            <a:avLst/>
          </a:prstGeom>
        </p:spPr>
        <p:txBody>
          <a:bodyPr lIns="121900" tIns="121900" rIns="121900" bIns="121900" anchor="t" anchorCtr="0">
            <a:noAutofit/>
          </a:bodyPr>
          <a:lstStyle/>
          <a:p>
            <a:pPr>
              <a:buNone/>
            </a:pPr>
            <a:r>
              <a:rPr lang="en" sz="1600" dirty="0">
                <a:highlight>
                  <a:srgbClr val="FFCD00"/>
                </a:highlight>
                <a:latin typeface="Lobster" panose="02000506000000020003" pitchFamily="2" charset="0"/>
              </a:rPr>
              <a:t>Tham số đánh giá</a:t>
            </a:r>
          </a:p>
          <a:p>
            <a:pPr>
              <a:buNone/>
            </a:pPr>
            <a:r>
              <a:rPr lang="en" sz="1600" dirty="0">
                <a:latin typeface="Quicksand Regular" panose="00000500000000000000" pitchFamily="2" charset="0"/>
              </a:rPr>
              <a:t>Sử dụng ba tham số đánh giá: Accuracy, Recall, Precision.</a:t>
            </a:r>
          </a:p>
        </p:txBody>
      </p:sp>
      <p:grpSp>
        <p:nvGrpSpPr>
          <p:cNvPr id="317" name="Shape 317"/>
          <p:cNvGrpSpPr/>
          <p:nvPr/>
        </p:nvGrpSpPr>
        <p:grpSpPr>
          <a:xfrm>
            <a:off x="1221944" y="1359667"/>
            <a:ext cx="286165" cy="286165"/>
            <a:chOff x="2594050" y="1631825"/>
            <a:chExt cx="439625" cy="439625"/>
          </a:xfrm>
        </p:grpSpPr>
        <p:sp>
          <p:nvSpPr>
            <p:cNvPr id="318" name="Shape 31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319" name="Shape 31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320" name="Shape 32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321" name="Shape 32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667" y="4174776"/>
            <a:ext cx="3865625" cy="178092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950" y="2185300"/>
            <a:ext cx="6115050" cy="4733925"/>
          </a:xfrm>
          <a:prstGeom prst="rect">
            <a:avLst/>
          </a:prstGeom>
        </p:spPr>
      </p:pic>
      <p:sp>
        <p:nvSpPr>
          <p:cNvPr id="21"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16</a:t>
            </a:r>
            <a:endParaRPr sz="1200" b="1" dirty="0">
              <a:latin typeface="Quicksand Regular" panose="00000500000000000000" pitchFamily="2" charset="0"/>
            </a:endParaRPr>
          </a:p>
        </p:txBody>
      </p:sp>
    </p:spTree>
    <p:extLst>
      <p:ext uri="{BB962C8B-B14F-4D97-AF65-F5344CB8AC3E}">
        <p14:creationId xmlns:p14="http://schemas.microsoft.com/office/powerpoint/2010/main" val="192730562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2653934" y="5383167"/>
            <a:ext cx="6883999" cy="692799"/>
          </a:xfrm>
          <a:prstGeom prst="rect">
            <a:avLst/>
          </a:prstGeom>
        </p:spPr>
        <p:txBody>
          <a:bodyPr lIns="121900" tIns="121900" rIns="121900" bIns="121900" anchor="b" anchorCtr="0">
            <a:noAutofit/>
          </a:bodyPr>
          <a:lstStyle/>
          <a:p>
            <a:pPr>
              <a:spcBef>
                <a:spcPts val="0"/>
              </a:spcBef>
            </a:pPr>
            <a:r>
              <a:rPr lang="en" b="1" i="0" dirty="0">
                <a:latin typeface="Quicksand Regular" panose="00000500000000000000" pitchFamily="2" charset="0"/>
              </a:rPr>
              <a:t>Kết quả giải thuật </a:t>
            </a:r>
            <a:r>
              <a:rPr lang="en" i="0" dirty="0">
                <a:highlight>
                  <a:srgbClr val="FFCD00"/>
                </a:highlight>
                <a:latin typeface="Lobster" panose="02000506000000020003" pitchFamily="2" charset="0"/>
              </a:rPr>
              <a:t>so sánh</a:t>
            </a:r>
            <a:r>
              <a:rPr lang="en" i="0" dirty="0">
                <a:latin typeface="Lobster" panose="02000506000000020003" pitchFamily="2" charset="0"/>
              </a:rPr>
              <a:t> </a:t>
            </a:r>
            <a:r>
              <a:rPr lang="en" b="1" i="0" dirty="0">
                <a:latin typeface="Quicksand Regular" panose="00000500000000000000" pitchFamily="2" charset="0"/>
              </a:rPr>
              <a:t>với các giải thuật khác.</a:t>
            </a:r>
            <a:endParaRPr lang="en" b="1" i="0" u="sng" dirty="0">
              <a:highlight>
                <a:srgbClr val="FFCD00"/>
              </a:highlight>
              <a:latin typeface="Quicksand Regular" panose="00000500000000000000" pitchFamily="2" charset="0"/>
              <a:hlinkClick r:id="rId3"/>
            </a:endParaRPr>
          </a:p>
        </p:txBody>
      </p:sp>
      <p:graphicFrame>
        <p:nvGraphicFramePr>
          <p:cNvPr id="8" name="Chart 7"/>
          <p:cNvGraphicFramePr/>
          <p:nvPr>
            <p:extLst>
              <p:ext uri="{D42A27DB-BD31-4B8C-83A1-F6EECF244321}">
                <p14:modId xmlns:p14="http://schemas.microsoft.com/office/powerpoint/2010/main" val="1790114332"/>
              </p:ext>
            </p:extLst>
          </p:nvPr>
        </p:nvGraphicFramePr>
        <p:xfrm>
          <a:off x="377620" y="640154"/>
          <a:ext cx="11436625" cy="30439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86927147"/>
              </p:ext>
            </p:extLst>
          </p:nvPr>
        </p:nvGraphicFramePr>
        <p:xfrm>
          <a:off x="2031933" y="3879231"/>
          <a:ext cx="8128000" cy="1503936"/>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1652338604"/>
                    </a:ext>
                  </a:extLst>
                </a:gridCol>
                <a:gridCol w="1625600">
                  <a:extLst>
                    <a:ext uri="{9D8B030D-6E8A-4147-A177-3AD203B41FA5}">
                      <a16:colId xmlns:a16="http://schemas.microsoft.com/office/drawing/2014/main" val="3326612390"/>
                    </a:ext>
                  </a:extLst>
                </a:gridCol>
                <a:gridCol w="1625600">
                  <a:extLst>
                    <a:ext uri="{9D8B030D-6E8A-4147-A177-3AD203B41FA5}">
                      <a16:colId xmlns:a16="http://schemas.microsoft.com/office/drawing/2014/main" val="2239361200"/>
                    </a:ext>
                  </a:extLst>
                </a:gridCol>
                <a:gridCol w="1625600">
                  <a:extLst>
                    <a:ext uri="{9D8B030D-6E8A-4147-A177-3AD203B41FA5}">
                      <a16:colId xmlns:a16="http://schemas.microsoft.com/office/drawing/2014/main" val="2148009667"/>
                    </a:ext>
                  </a:extLst>
                </a:gridCol>
                <a:gridCol w="1625600">
                  <a:extLst>
                    <a:ext uri="{9D8B030D-6E8A-4147-A177-3AD203B41FA5}">
                      <a16:colId xmlns:a16="http://schemas.microsoft.com/office/drawing/2014/main" val="987998618"/>
                    </a:ext>
                  </a:extLst>
                </a:gridCol>
              </a:tblGrid>
              <a:tr h="370840">
                <a:tc>
                  <a:txBody>
                    <a:bodyPr/>
                    <a:lstStyle/>
                    <a:p>
                      <a:endParaRPr lang="en-US" dirty="0">
                        <a:latin typeface="Quicksand Regular" panose="00000500000000000000" pitchFamily="2" charset="0"/>
                      </a:endParaRPr>
                    </a:p>
                  </a:txBody>
                  <a:tcPr/>
                </a:tc>
                <a:tc>
                  <a:txBody>
                    <a:bodyPr/>
                    <a:lstStyle/>
                    <a:p>
                      <a:r>
                        <a:rPr lang="en-US" dirty="0">
                          <a:latin typeface="Quicksand Regular" panose="00000500000000000000" pitchFamily="2" charset="0"/>
                        </a:rPr>
                        <a:t>KNN</a:t>
                      </a:r>
                    </a:p>
                  </a:txBody>
                  <a:tcPr/>
                </a:tc>
                <a:tc>
                  <a:txBody>
                    <a:bodyPr/>
                    <a:lstStyle/>
                    <a:p>
                      <a:r>
                        <a:rPr lang="en-US" dirty="0">
                          <a:latin typeface="Quicksand Regular" panose="00000500000000000000" pitchFamily="2" charset="0"/>
                        </a:rPr>
                        <a:t>LR</a:t>
                      </a:r>
                    </a:p>
                  </a:txBody>
                  <a:tcPr/>
                </a:tc>
                <a:tc>
                  <a:txBody>
                    <a:bodyPr/>
                    <a:lstStyle/>
                    <a:p>
                      <a:r>
                        <a:rPr lang="en-US" dirty="0">
                          <a:latin typeface="Quicksand Regular" panose="00000500000000000000" pitchFamily="2" charset="0"/>
                        </a:rPr>
                        <a:t>SVM</a:t>
                      </a:r>
                    </a:p>
                  </a:txBody>
                  <a:tcPr/>
                </a:tc>
                <a:tc>
                  <a:txBody>
                    <a:bodyPr/>
                    <a:lstStyle/>
                    <a:p>
                      <a:r>
                        <a:rPr lang="en-US" dirty="0">
                          <a:latin typeface="Quicksand Regular" panose="00000500000000000000" pitchFamily="2" charset="0"/>
                        </a:rPr>
                        <a:t>MNN</a:t>
                      </a:r>
                    </a:p>
                  </a:txBody>
                  <a:tcPr/>
                </a:tc>
                <a:extLst>
                  <a:ext uri="{0D108BD9-81ED-4DB2-BD59-A6C34878D82A}">
                    <a16:rowId xmlns:a16="http://schemas.microsoft.com/office/drawing/2014/main" val="3084423152"/>
                  </a:ext>
                </a:extLst>
              </a:tr>
              <a:tr h="370840">
                <a:tc>
                  <a:txBody>
                    <a:bodyPr/>
                    <a:lstStyle/>
                    <a:p>
                      <a:r>
                        <a:rPr lang="en-US" dirty="0">
                          <a:latin typeface="Quicksand Regular" panose="00000500000000000000" pitchFamily="2" charset="0"/>
                        </a:rPr>
                        <a:t>Accuracy</a:t>
                      </a:r>
                    </a:p>
                  </a:txBody>
                  <a:tcPr/>
                </a:tc>
                <a:tc>
                  <a:txBody>
                    <a:bodyPr/>
                    <a:lstStyle/>
                    <a:p>
                      <a:r>
                        <a:rPr lang="en-US" dirty="0">
                          <a:latin typeface="Quicksand Regular" panose="00000500000000000000" pitchFamily="2" charset="0"/>
                        </a:rPr>
                        <a:t>62.93%</a:t>
                      </a:r>
                    </a:p>
                  </a:txBody>
                  <a:tcPr/>
                </a:tc>
                <a:tc>
                  <a:txBody>
                    <a:bodyPr/>
                    <a:lstStyle/>
                    <a:p>
                      <a:r>
                        <a:rPr lang="en-US" dirty="0">
                          <a:latin typeface="Quicksand Regular" panose="00000500000000000000" pitchFamily="2" charset="0"/>
                        </a:rPr>
                        <a:t>66.24%</a:t>
                      </a:r>
                    </a:p>
                  </a:txBody>
                  <a:tcPr/>
                </a:tc>
                <a:tc>
                  <a:txBody>
                    <a:bodyPr/>
                    <a:lstStyle/>
                    <a:p>
                      <a:r>
                        <a:rPr lang="en-US" dirty="0">
                          <a:latin typeface="Quicksand Regular" panose="00000500000000000000" pitchFamily="2" charset="0"/>
                        </a:rPr>
                        <a:t>66.40%</a:t>
                      </a:r>
                    </a:p>
                  </a:txBody>
                  <a:tcPr/>
                </a:tc>
                <a:tc>
                  <a:txBody>
                    <a:bodyPr/>
                    <a:lstStyle/>
                    <a:p>
                      <a:r>
                        <a:rPr lang="en-US" dirty="0">
                          <a:latin typeface="Quicksand Regular" panose="00000500000000000000" pitchFamily="2" charset="0"/>
                        </a:rPr>
                        <a:t>69.86%</a:t>
                      </a:r>
                    </a:p>
                  </a:txBody>
                  <a:tcPr/>
                </a:tc>
                <a:extLst>
                  <a:ext uri="{0D108BD9-81ED-4DB2-BD59-A6C34878D82A}">
                    <a16:rowId xmlns:a16="http://schemas.microsoft.com/office/drawing/2014/main" val="698899015"/>
                  </a:ext>
                </a:extLst>
              </a:tr>
              <a:tr h="370840">
                <a:tc>
                  <a:txBody>
                    <a:bodyPr/>
                    <a:lstStyle/>
                    <a:p>
                      <a:r>
                        <a:rPr lang="en-US" dirty="0">
                          <a:latin typeface="Quicksand Regular" panose="00000500000000000000" pitchFamily="2" charset="0"/>
                        </a:rPr>
                        <a:t>Precision</a:t>
                      </a:r>
                    </a:p>
                  </a:txBody>
                  <a:tcPr/>
                </a:tc>
                <a:tc>
                  <a:txBody>
                    <a:bodyPr/>
                    <a:lstStyle/>
                    <a:p>
                      <a:r>
                        <a:rPr lang="en-US" dirty="0">
                          <a:latin typeface="Quicksand Regular" panose="00000500000000000000" pitchFamily="2" charset="0"/>
                        </a:rPr>
                        <a:t>44.69%</a:t>
                      </a:r>
                    </a:p>
                  </a:txBody>
                  <a:tcPr/>
                </a:tc>
                <a:tc>
                  <a:txBody>
                    <a:bodyPr/>
                    <a:lstStyle/>
                    <a:p>
                      <a:r>
                        <a:rPr lang="en-US" dirty="0">
                          <a:latin typeface="Quicksand Regular" panose="00000500000000000000" pitchFamily="2" charset="0"/>
                        </a:rPr>
                        <a:t>18.18%</a:t>
                      </a:r>
                    </a:p>
                  </a:txBody>
                  <a:tcPr/>
                </a:tc>
                <a:tc>
                  <a:txBody>
                    <a:bodyPr/>
                    <a:lstStyle/>
                    <a:p>
                      <a:r>
                        <a:rPr lang="en-US" dirty="0">
                          <a:latin typeface="Quicksand Regular" panose="00000500000000000000" pitchFamily="2" charset="0"/>
                        </a:rPr>
                        <a:t>0.00%</a:t>
                      </a:r>
                    </a:p>
                  </a:txBody>
                  <a:tcPr/>
                </a:tc>
                <a:tc>
                  <a:txBody>
                    <a:bodyPr/>
                    <a:lstStyle/>
                    <a:p>
                      <a:r>
                        <a:rPr lang="en-US" dirty="0">
                          <a:latin typeface="Quicksand Regular" panose="00000500000000000000" pitchFamily="2" charset="0"/>
                        </a:rPr>
                        <a:t>60.50%</a:t>
                      </a:r>
                    </a:p>
                  </a:txBody>
                  <a:tcPr/>
                </a:tc>
                <a:extLst>
                  <a:ext uri="{0D108BD9-81ED-4DB2-BD59-A6C34878D82A}">
                    <a16:rowId xmlns:a16="http://schemas.microsoft.com/office/drawing/2014/main" val="1700372299"/>
                  </a:ext>
                </a:extLst>
              </a:tr>
              <a:tr h="370840">
                <a:tc>
                  <a:txBody>
                    <a:bodyPr/>
                    <a:lstStyle/>
                    <a:p>
                      <a:r>
                        <a:rPr lang="en-US" dirty="0">
                          <a:latin typeface="Quicksand Regular" panose="00000500000000000000" pitchFamily="2" charset="0"/>
                        </a:rPr>
                        <a:t>Recall</a:t>
                      </a:r>
                    </a:p>
                  </a:txBody>
                  <a:tcPr/>
                </a:tc>
                <a:tc>
                  <a:txBody>
                    <a:bodyPr/>
                    <a:lstStyle/>
                    <a:p>
                      <a:r>
                        <a:rPr lang="en-US" dirty="0">
                          <a:latin typeface="Quicksand Regular" panose="00000500000000000000" pitchFamily="2" charset="0"/>
                        </a:rPr>
                        <a:t>43.62%</a:t>
                      </a:r>
                    </a:p>
                  </a:txBody>
                  <a:tcPr/>
                </a:tc>
                <a:tc>
                  <a:txBody>
                    <a:bodyPr/>
                    <a:lstStyle/>
                    <a:p>
                      <a:r>
                        <a:rPr lang="en-US" dirty="0">
                          <a:latin typeface="Quicksand Regular" panose="00000500000000000000" pitchFamily="2" charset="0"/>
                        </a:rPr>
                        <a:t>0.15%</a:t>
                      </a:r>
                    </a:p>
                  </a:txBody>
                  <a:tcPr/>
                </a:tc>
                <a:tc>
                  <a:txBody>
                    <a:bodyPr/>
                    <a:lstStyle/>
                    <a:p>
                      <a:r>
                        <a:rPr lang="en-US" dirty="0">
                          <a:latin typeface="Quicksand Regular" panose="00000500000000000000" pitchFamily="2" charset="0"/>
                        </a:rPr>
                        <a:t>0.00%</a:t>
                      </a:r>
                    </a:p>
                  </a:txBody>
                  <a:tcPr/>
                </a:tc>
                <a:tc>
                  <a:txBody>
                    <a:bodyPr/>
                    <a:lstStyle/>
                    <a:p>
                      <a:r>
                        <a:rPr lang="en-US" dirty="0">
                          <a:latin typeface="Quicksand Regular" panose="00000500000000000000" pitchFamily="2" charset="0"/>
                        </a:rPr>
                        <a:t>29.55%</a:t>
                      </a:r>
                    </a:p>
                  </a:txBody>
                  <a:tcPr/>
                </a:tc>
                <a:extLst>
                  <a:ext uri="{0D108BD9-81ED-4DB2-BD59-A6C34878D82A}">
                    <a16:rowId xmlns:a16="http://schemas.microsoft.com/office/drawing/2014/main" val="2806029399"/>
                  </a:ext>
                </a:extLst>
              </a:tr>
            </a:tbl>
          </a:graphicData>
        </a:graphic>
      </p:graphicFrame>
      <p:grpSp>
        <p:nvGrpSpPr>
          <p:cNvPr id="13" name="Shape 613"/>
          <p:cNvGrpSpPr/>
          <p:nvPr/>
        </p:nvGrpSpPr>
        <p:grpSpPr>
          <a:xfrm>
            <a:off x="6003098" y="6168857"/>
            <a:ext cx="185668" cy="134748"/>
            <a:chOff x="3932350" y="3714775"/>
            <a:chExt cx="439650" cy="319075"/>
          </a:xfrm>
        </p:grpSpPr>
        <p:sp>
          <p:nvSpPr>
            <p:cNvPr id="14" name="Shape 61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61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61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61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61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9"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17</a:t>
            </a:r>
            <a:endParaRPr sz="1200" b="1" dirty="0">
              <a:latin typeface="Quicksand Regular" panose="00000500000000000000" pitchFamily="2" charset="0"/>
            </a:endParaRPr>
          </a:p>
        </p:txBody>
      </p:sp>
    </p:spTree>
    <p:extLst>
      <p:ext uri="{BB962C8B-B14F-4D97-AF65-F5344CB8AC3E}">
        <p14:creationId xmlns:p14="http://schemas.microsoft.com/office/powerpoint/2010/main" val="227215967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6421772" y="1267754"/>
            <a:ext cx="5140196" cy="354278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latin typeface="Quattrocento Sans"/>
              <a:ea typeface="Quattrocento Sans"/>
              <a:cs typeface="Quattrocento Sans"/>
              <a:sym typeface="Quattrocento Sans"/>
            </a:endParaRPr>
          </a:p>
        </p:txBody>
      </p:sp>
      <p:sp>
        <p:nvSpPr>
          <p:cNvPr id="366" name="Shape 366"/>
          <p:cNvSpPr/>
          <p:nvPr/>
        </p:nvSpPr>
        <p:spPr>
          <a:xfrm>
            <a:off x="6632718" y="1465050"/>
            <a:ext cx="4718304" cy="2652750"/>
          </a:xfrm>
          <a:prstGeom prst="rect">
            <a:avLst/>
          </a:prstGeom>
          <a:solidFill>
            <a:srgbClr val="F3F3F3"/>
          </a:solidFill>
          <a:ln w="9525"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defTabSz="1219170"/>
            <a:r>
              <a:rPr lang="en" sz="1333" kern="0" dirty="0">
                <a:solidFill>
                  <a:srgbClr val="999999"/>
                </a:solidFill>
                <a:latin typeface="Quattrocento Sans"/>
                <a:ea typeface="Quattrocento Sans"/>
                <a:cs typeface="Quattrocento Sans"/>
                <a:sym typeface="Quattrocento Sans"/>
              </a:rPr>
              <a:t>Place your screenshot here</a:t>
            </a:r>
          </a:p>
        </p:txBody>
      </p:sp>
      <p:sp>
        <p:nvSpPr>
          <p:cNvPr id="367" name="Shape 367"/>
          <p:cNvSpPr txBox="1">
            <a:spLocks noGrp="1"/>
          </p:cNvSpPr>
          <p:nvPr>
            <p:ph type="title"/>
          </p:nvPr>
        </p:nvSpPr>
        <p:spPr>
          <a:xfrm>
            <a:off x="1841667" y="1230225"/>
            <a:ext cx="5171199" cy="580799"/>
          </a:xfrm>
          <a:prstGeom prst="rect">
            <a:avLst/>
          </a:prstGeom>
        </p:spPr>
        <p:txBody>
          <a:bodyPr lIns="121900" tIns="121900" rIns="121900" bIns="121900" anchor="ctr" anchorCtr="0">
            <a:noAutofit/>
          </a:bodyPr>
          <a:lstStyle/>
          <a:p>
            <a:r>
              <a:rPr lang="en" sz="4400" dirty="0">
                <a:latin typeface="Lobster" panose="02000506000000020003" pitchFamily="2" charset="0"/>
              </a:rPr>
              <a:t>Sản phẩm</a:t>
            </a:r>
          </a:p>
        </p:txBody>
      </p:sp>
      <p:sp>
        <p:nvSpPr>
          <p:cNvPr id="368" name="Shape 368"/>
          <p:cNvSpPr txBox="1">
            <a:spLocks noGrp="1"/>
          </p:cNvSpPr>
          <p:nvPr>
            <p:ph type="body" idx="1"/>
          </p:nvPr>
        </p:nvSpPr>
        <p:spPr>
          <a:xfrm>
            <a:off x="1841667" y="2155300"/>
            <a:ext cx="4534399" cy="4149600"/>
          </a:xfrm>
          <a:prstGeom prst="rect">
            <a:avLst/>
          </a:prstGeom>
        </p:spPr>
        <p:txBody>
          <a:bodyPr lIns="121900" tIns="121900" rIns="121900" bIns="121900" anchor="t" anchorCtr="0">
            <a:noAutofit/>
          </a:bodyPr>
          <a:lstStyle/>
          <a:p>
            <a:pPr>
              <a:spcBef>
                <a:spcPts val="0"/>
              </a:spcBef>
              <a:buNone/>
            </a:pPr>
            <a:r>
              <a:rPr lang="en-US" dirty="0">
                <a:latin typeface="Quicksand Regular" panose="00000500000000000000" pitchFamily="2" charset="0"/>
              </a:rPr>
              <a:t>M</a:t>
            </a:r>
            <a:r>
              <a:rPr lang="en" dirty="0">
                <a:latin typeface="Quicksand Regular" panose="00000500000000000000" pitchFamily="2" charset="0"/>
              </a:rPr>
              <a:t>ột </a:t>
            </a:r>
            <a:r>
              <a:rPr lang="en" dirty="0">
                <a:highlight>
                  <a:srgbClr val="FFCD00"/>
                </a:highlight>
                <a:latin typeface="Lobster" panose="02000506000000020003" pitchFamily="2" charset="0"/>
              </a:rPr>
              <a:t>ứng dụng nền web</a:t>
            </a:r>
            <a:r>
              <a:rPr lang="en" dirty="0"/>
              <a:t>, </a:t>
            </a:r>
            <a:r>
              <a:rPr lang="en" dirty="0">
                <a:latin typeface="Quicksand Regular" panose="00000500000000000000" pitchFamily="2" charset="0"/>
              </a:rPr>
              <a:t>cung cấp các thông tin giúp nhà đầu tư có thể tham khảo, ra quyết định.</a:t>
            </a:r>
          </a:p>
        </p:txBody>
      </p:sp>
      <p:grpSp>
        <p:nvGrpSpPr>
          <p:cNvPr id="369" name="Shape 369"/>
          <p:cNvGrpSpPr/>
          <p:nvPr/>
        </p:nvGrpSpPr>
        <p:grpSpPr>
          <a:xfrm>
            <a:off x="1186645" y="1343610"/>
            <a:ext cx="360300" cy="317791"/>
            <a:chOff x="5247525" y="3007275"/>
            <a:chExt cx="517575" cy="456510"/>
          </a:xfrm>
        </p:grpSpPr>
        <p:sp>
          <p:nvSpPr>
            <p:cNvPr id="370" name="Shape 37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371" name="Shape 371"/>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707" y="1465050"/>
            <a:ext cx="4718304" cy="26527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9706" y="1465050"/>
            <a:ext cx="4718303" cy="265275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9703" y="1465050"/>
            <a:ext cx="4718303" cy="2652750"/>
          </a:xfrm>
          <a:prstGeom prst="rect">
            <a:avLst/>
          </a:prstGeom>
        </p:spPr>
      </p:pic>
      <p:sp>
        <p:nvSpPr>
          <p:cNvPr id="14"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18</a:t>
            </a:r>
            <a:endParaRPr sz="1200" b="1" dirty="0">
              <a:latin typeface="Quicksand Regular" panose="00000500000000000000" pitchFamily="2" charset="0"/>
            </a:endParaRPr>
          </a:p>
        </p:txBody>
      </p:sp>
    </p:spTree>
    <p:extLst>
      <p:ext uri="{BB962C8B-B14F-4D97-AF65-F5344CB8AC3E}">
        <p14:creationId xmlns:p14="http://schemas.microsoft.com/office/powerpoint/2010/main" val="38964801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3162167" y="2804953"/>
            <a:ext cx="7267294" cy="1046399"/>
          </a:xfrm>
          <a:prstGeom prst="rect">
            <a:avLst/>
          </a:prstGeom>
        </p:spPr>
        <p:txBody>
          <a:bodyPr lIns="121900" tIns="121900" rIns="121900" bIns="121900" anchor="t" anchorCtr="0">
            <a:noAutofit/>
          </a:bodyPr>
          <a:lstStyle/>
          <a:p>
            <a:pPr>
              <a:spcBef>
                <a:spcPts val="0"/>
              </a:spcBef>
              <a:buNone/>
            </a:pPr>
            <a:r>
              <a:rPr lang="en" sz="4800" dirty="0">
                <a:latin typeface="Lobster" panose="02000506000000020003" pitchFamily="2" charset="0"/>
                <a:ea typeface="Lora"/>
                <a:cs typeface="Lora"/>
                <a:sym typeface="Lora"/>
              </a:rPr>
              <a:t>Sinh viên: </a:t>
            </a:r>
            <a:r>
              <a:rPr lang="en" sz="4800" dirty="0">
                <a:highlight>
                  <a:srgbClr val="FFCD00"/>
                </a:highlight>
                <a:latin typeface="Lobster" panose="02000506000000020003" pitchFamily="2" charset="0"/>
                <a:ea typeface="Lora"/>
                <a:cs typeface="Lora"/>
                <a:sym typeface="Lora"/>
              </a:rPr>
              <a:t>Phan Sơn Tự</a:t>
            </a:r>
          </a:p>
          <a:p>
            <a:pPr>
              <a:spcBef>
                <a:spcPts val="0"/>
              </a:spcBef>
              <a:buClr>
                <a:schemeClr val="dk1"/>
              </a:buClr>
              <a:buSzPct val="61111"/>
              <a:buNone/>
            </a:pPr>
            <a:r>
              <a:rPr lang="en" dirty="0">
                <a:solidFill>
                  <a:schemeClr val="dk1"/>
                </a:solidFill>
                <a:latin typeface="Quicksand Regular" panose="00000500000000000000" pitchFamily="2" charset="0"/>
              </a:rPr>
              <a:t>MSSV: 51204436</a:t>
            </a:r>
          </a:p>
          <a:p>
            <a:pPr>
              <a:spcBef>
                <a:spcPts val="0"/>
              </a:spcBef>
              <a:buClr>
                <a:schemeClr val="dk1"/>
              </a:buClr>
              <a:buSzPct val="61111"/>
              <a:buNone/>
            </a:pPr>
            <a:r>
              <a:rPr lang="en" dirty="0">
                <a:solidFill>
                  <a:schemeClr val="dk1"/>
                </a:solidFill>
                <a:latin typeface="Quicksand Regular" panose="00000500000000000000" pitchFamily="2" charset="0"/>
              </a:rPr>
              <a:t>Địa chỉ email liên hệ: </a:t>
            </a:r>
            <a:r>
              <a:rPr lang="en" dirty="0">
                <a:solidFill>
                  <a:schemeClr val="dk1"/>
                </a:solidFill>
                <a:highlight>
                  <a:srgbClr val="FFCD00"/>
                </a:highlight>
                <a:latin typeface="Quicksand Regular" panose="00000500000000000000" pitchFamily="2" charset="0"/>
              </a:rPr>
              <a:t>phan.son.tu.1994@gmail.com</a:t>
            </a:r>
          </a:p>
          <a:p>
            <a:pPr>
              <a:spcBef>
                <a:spcPts val="0"/>
              </a:spcBef>
              <a:buNone/>
            </a:pPr>
            <a:endParaRPr b="1" dirty="0"/>
          </a:p>
        </p:txBody>
      </p:sp>
      <p:cxnSp>
        <p:nvCxnSpPr>
          <p:cNvPr id="91" name="Shape 91"/>
          <p:cNvCxnSpPr/>
          <p:nvPr/>
        </p:nvCxnSpPr>
        <p:spPr>
          <a:xfrm>
            <a:off x="8601" y="1905000"/>
            <a:ext cx="31963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3162167" y="1088734"/>
            <a:ext cx="6544000" cy="1546399"/>
          </a:xfrm>
          <a:prstGeom prst="rect">
            <a:avLst/>
          </a:prstGeom>
        </p:spPr>
        <p:txBody>
          <a:bodyPr lIns="121900" tIns="121900" rIns="121900" bIns="121900" anchor="ctr" anchorCtr="0">
            <a:noAutofit/>
          </a:bodyPr>
          <a:lstStyle/>
          <a:p>
            <a:r>
              <a:rPr lang="en" sz="8000" b="0" dirty="0">
                <a:latin typeface="Lobster" panose="02000506000000020003" pitchFamily="2" charset="0"/>
              </a:rPr>
              <a:t>Xin chào!</a:t>
            </a:r>
          </a:p>
        </p:txBody>
      </p:sp>
      <p:cxnSp>
        <p:nvCxnSpPr>
          <p:cNvPr id="94" name="Shape 94"/>
          <p:cNvCxnSpPr/>
          <p:nvPr/>
        </p:nvCxnSpPr>
        <p:spPr>
          <a:xfrm>
            <a:off x="7262191" y="1905000"/>
            <a:ext cx="4929676" cy="0"/>
          </a:xfrm>
          <a:prstGeom prst="straightConnector1">
            <a:avLst/>
          </a:prstGeom>
          <a:noFill/>
          <a:ln w="9525" cap="flat" cmpd="sng">
            <a:solidFill>
              <a:srgbClr val="CCCCCC"/>
            </a:solidFill>
            <a:prstDash val="solid"/>
            <a:round/>
            <a:headEnd type="none" w="lg" len="lg"/>
            <a:tailEnd type="none" w="lg" len="lg"/>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90" y="1033669"/>
            <a:ext cx="1740619" cy="1742661"/>
          </a:xfrm>
          <a:prstGeom prst="ellipse">
            <a:avLst/>
          </a:prstGeom>
          <a:ln>
            <a:solidFill>
              <a:schemeClr val="bg2">
                <a:lumMod val="40000"/>
                <a:lumOff val="60000"/>
              </a:schemeClr>
            </a:solidFill>
          </a:ln>
        </p:spPr>
      </p:pic>
      <p:sp>
        <p:nvSpPr>
          <p:cNvPr id="8"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a:t>
            </a:r>
            <a:endParaRPr sz="1200" b="1" dirty="0">
              <a:latin typeface="Quicksand Regular" panose="00000500000000000000" pitchFamily="2" charset="0"/>
            </a:endParaRPr>
          </a:p>
        </p:txBody>
      </p:sp>
    </p:spTree>
    <p:extLst>
      <p:ext uri="{BB962C8B-B14F-4D97-AF65-F5344CB8AC3E}">
        <p14:creationId xmlns:p14="http://schemas.microsoft.com/office/powerpoint/2010/main" val="195355497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ctrTitle" idx="4294967295"/>
          </p:nvPr>
        </p:nvSpPr>
        <p:spPr>
          <a:xfrm>
            <a:off x="914400" y="457599"/>
            <a:ext cx="10363200" cy="1193199"/>
          </a:xfrm>
          <a:prstGeom prst="rect">
            <a:avLst/>
          </a:prstGeom>
        </p:spPr>
        <p:txBody>
          <a:bodyPr lIns="121900" tIns="121900" rIns="121900" bIns="121900" anchor="b" anchorCtr="0">
            <a:noAutofit/>
          </a:bodyPr>
          <a:lstStyle/>
          <a:p>
            <a:pPr algn="ctr"/>
            <a:r>
              <a:rPr lang="en" sz="4800" b="0" dirty="0">
                <a:latin typeface="Lobster" panose="02000506000000020003" pitchFamily="2" charset="0"/>
              </a:rPr>
              <a:t>Từ ngày 13/11/2016 đến ngày 17/11/2016</a:t>
            </a:r>
          </a:p>
        </p:txBody>
      </p:sp>
      <p:sp>
        <p:nvSpPr>
          <p:cNvPr id="280" name="Shape 280"/>
          <p:cNvSpPr txBox="1">
            <a:spLocks noGrp="1"/>
          </p:cNvSpPr>
          <p:nvPr>
            <p:ph type="subTitle" idx="4294967295"/>
          </p:nvPr>
        </p:nvSpPr>
        <p:spPr>
          <a:xfrm>
            <a:off x="914400" y="1432372"/>
            <a:ext cx="10363200" cy="617600"/>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Dự đoán trực tiếp trong môi trường thực tế</a:t>
            </a:r>
          </a:p>
        </p:txBody>
      </p:sp>
      <p:sp>
        <p:nvSpPr>
          <p:cNvPr id="281" name="Shape 281"/>
          <p:cNvSpPr txBox="1">
            <a:spLocks noGrp="1"/>
          </p:cNvSpPr>
          <p:nvPr>
            <p:ph type="ctrTitle" idx="4294967295"/>
          </p:nvPr>
        </p:nvSpPr>
        <p:spPr>
          <a:xfrm>
            <a:off x="914400" y="3743061"/>
            <a:ext cx="10363200" cy="1691528"/>
          </a:xfrm>
          <a:prstGeom prst="rect">
            <a:avLst/>
          </a:prstGeom>
        </p:spPr>
        <p:txBody>
          <a:bodyPr lIns="121900" tIns="121900" rIns="121900" bIns="121900" anchor="b" anchorCtr="0">
            <a:noAutofit/>
          </a:bodyPr>
          <a:lstStyle/>
          <a:p>
            <a:pPr algn="ctr"/>
            <a:r>
              <a:rPr lang="en" sz="9600" dirty="0">
                <a:highlight>
                  <a:srgbClr val="FFCD00"/>
                </a:highlight>
                <a:latin typeface="Lobster" panose="02000506000000020003" pitchFamily="2" charset="0"/>
              </a:rPr>
              <a:t>77.6 %</a:t>
            </a:r>
          </a:p>
        </p:txBody>
      </p:sp>
      <p:sp>
        <p:nvSpPr>
          <p:cNvPr id="282" name="Shape 282"/>
          <p:cNvSpPr txBox="1">
            <a:spLocks noGrp="1"/>
          </p:cNvSpPr>
          <p:nvPr>
            <p:ph type="subTitle" idx="4294967295"/>
          </p:nvPr>
        </p:nvSpPr>
        <p:spPr>
          <a:xfrm>
            <a:off x="914400" y="5155999"/>
            <a:ext cx="10363200" cy="617600"/>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Kết quả cơ hội đầu tư có lợi nhuận</a:t>
            </a:r>
          </a:p>
        </p:txBody>
      </p:sp>
      <p:sp>
        <p:nvSpPr>
          <p:cNvPr id="283" name="Shape 283"/>
          <p:cNvSpPr txBox="1">
            <a:spLocks noGrp="1"/>
          </p:cNvSpPr>
          <p:nvPr>
            <p:ph type="ctrTitle" idx="4294967295"/>
          </p:nvPr>
        </p:nvSpPr>
        <p:spPr>
          <a:xfrm>
            <a:off x="914400" y="2210199"/>
            <a:ext cx="10363200" cy="1193199"/>
          </a:xfrm>
          <a:prstGeom prst="rect">
            <a:avLst/>
          </a:prstGeom>
        </p:spPr>
        <p:txBody>
          <a:bodyPr lIns="121900" tIns="121900" rIns="121900" bIns="121900" anchor="b" anchorCtr="0">
            <a:noAutofit/>
          </a:bodyPr>
          <a:lstStyle/>
          <a:p>
            <a:pPr algn="ctr"/>
            <a:r>
              <a:rPr lang="en" sz="6400" b="0" dirty="0">
                <a:latin typeface="Lobster" panose="02000506000000020003" pitchFamily="2" charset="0"/>
              </a:rPr>
              <a:t>64.4 % - 77.6 % - 45.5 %</a:t>
            </a:r>
          </a:p>
        </p:txBody>
      </p:sp>
      <p:sp>
        <p:nvSpPr>
          <p:cNvPr id="284" name="Shape 284"/>
          <p:cNvSpPr txBox="1">
            <a:spLocks noGrp="1"/>
          </p:cNvSpPr>
          <p:nvPr>
            <p:ph type="subTitle" idx="4294967295"/>
          </p:nvPr>
        </p:nvSpPr>
        <p:spPr>
          <a:xfrm>
            <a:off x="914400" y="3024744"/>
            <a:ext cx="10363200" cy="617600"/>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Kết quả tương ứng của Accuracy – Precision - Recall</a:t>
            </a:r>
          </a:p>
        </p:txBody>
      </p:sp>
      <p:grpSp>
        <p:nvGrpSpPr>
          <p:cNvPr id="285" name="Shape 285"/>
          <p:cNvGrpSpPr/>
          <p:nvPr/>
        </p:nvGrpSpPr>
        <p:grpSpPr>
          <a:xfrm>
            <a:off x="5910730" y="5884566"/>
            <a:ext cx="370477" cy="268873"/>
            <a:chOff x="3932350" y="3714775"/>
            <a:chExt cx="439650" cy="319075"/>
          </a:xfrm>
        </p:grpSpPr>
        <p:sp>
          <p:nvSpPr>
            <p:cNvPr id="286" name="Shape 286"/>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87" name="Shape 287"/>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88" name="Shape 288"/>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89" name="Shape 289"/>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90" name="Shape 290"/>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14"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19</a:t>
            </a:r>
            <a:endParaRPr sz="1200" b="1" dirty="0">
              <a:latin typeface="Quicksand Regular" panose="00000500000000000000" pitchFamily="2" charset="0"/>
            </a:endParaRPr>
          </a:p>
        </p:txBody>
      </p:sp>
    </p:spTree>
    <p:extLst>
      <p:ext uri="{BB962C8B-B14F-4D97-AF65-F5344CB8AC3E}">
        <p14:creationId xmlns:p14="http://schemas.microsoft.com/office/powerpoint/2010/main" val="3841549193"/>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idx="4294967295"/>
          </p:nvPr>
        </p:nvSpPr>
        <p:spPr>
          <a:xfrm>
            <a:off x="4532267" y="4954334"/>
            <a:ext cx="3127599" cy="671999"/>
          </a:xfrm>
          <a:prstGeom prst="rect">
            <a:avLst/>
          </a:prstGeom>
        </p:spPr>
        <p:txBody>
          <a:bodyPr lIns="121900" tIns="121900" rIns="121900" bIns="121900" anchor="b" anchorCtr="0">
            <a:noAutofit/>
          </a:bodyPr>
          <a:lstStyle/>
          <a:p>
            <a:pPr algn="ctr"/>
            <a:r>
              <a:rPr lang="en" sz="2400" b="0" dirty="0">
                <a:highlight>
                  <a:srgbClr val="FFCD00"/>
                </a:highlight>
                <a:latin typeface="Quicksand" panose="00000500000000000000" pitchFamily="2" charset="0"/>
              </a:rPr>
              <a:t>Khó khăn và hướng phát triển.</a:t>
            </a:r>
            <a:endParaRPr lang="en" sz="2400" i="1" dirty="0">
              <a:highlight>
                <a:srgbClr val="FFCD00"/>
              </a:highlight>
            </a:endParaRPr>
          </a:p>
        </p:txBody>
      </p:sp>
      <p:grpSp>
        <p:nvGrpSpPr>
          <p:cNvPr id="4" name="Shape 753"/>
          <p:cNvGrpSpPr/>
          <p:nvPr/>
        </p:nvGrpSpPr>
        <p:grpSpPr>
          <a:xfrm>
            <a:off x="5927168" y="5802334"/>
            <a:ext cx="337796" cy="319873"/>
            <a:chOff x="5973900" y="318475"/>
            <a:chExt cx="401900" cy="380575"/>
          </a:xfrm>
        </p:grpSpPr>
        <p:sp>
          <p:nvSpPr>
            <p:cNvPr id="5" name="Shape 754"/>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755"/>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56"/>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757"/>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758"/>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759"/>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760"/>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761"/>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762"/>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763"/>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764"/>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765"/>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766"/>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767"/>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9"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950" b="1" dirty="0">
                <a:latin typeface="Quicksand Regular" panose="00000500000000000000" pitchFamily="2" charset="0"/>
              </a:rPr>
              <a:t>20</a:t>
            </a:r>
            <a:endParaRPr sz="950" b="1" dirty="0">
              <a:latin typeface="Quicksand Regular" panose="00000500000000000000" pitchFamily="2" charset="0"/>
            </a:endParaRPr>
          </a:p>
        </p:txBody>
      </p:sp>
    </p:spTree>
    <p:extLst>
      <p:ext uri="{BB962C8B-B14F-4D97-AF65-F5344CB8AC3E}">
        <p14:creationId xmlns:p14="http://schemas.microsoft.com/office/powerpoint/2010/main" val="3775204786"/>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3162001" y="2791701"/>
            <a:ext cx="6695199" cy="1046399"/>
          </a:xfrm>
          <a:prstGeom prst="rect">
            <a:avLst/>
          </a:prstGeom>
        </p:spPr>
        <p:txBody>
          <a:bodyPr lIns="121900" tIns="121900" rIns="121900" bIns="121900" anchor="t" anchorCtr="0">
            <a:noAutofit/>
          </a:bodyPr>
          <a:lstStyle/>
          <a:p>
            <a:pPr>
              <a:spcBef>
                <a:spcPts val="0"/>
              </a:spcBef>
              <a:buNone/>
            </a:pPr>
            <a:r>
              <a:rPr lang="en" sz="4800" dirty="0">
                <a:latin typeface="Lobster" panose="02000506000000020003" pitchFamily="2" charset="0"/>
                <a:ea typeface="Lora"/>
                <a:cs typeface="Lora"/>
                <a:sym typeface="Lora"/>
              </a:rPr>
              <a:t>Đặt và trả lời </a:t>
            </a:r>
            <a:r>
              <a:rPr lang="en" sz="4800" dirty="0">
                <a:highlight>
                  <a:srgbClr val="FFCD00"/>
                </a:highlight>
                <a:latin typeface="Lobster" panose="02000506000000020003" pitchFamily="2" charset="0"/>
                <a:ea typeface="Lora"/>
                <a:cs typeface="Lora"/>
                <a:sym typeface="Lora"/>
              </a:rPr>
              <a:t>câu hỏi</a:t>
            </a:r>
            <a:r>
              <a:rPr lang="en" sz="4800" dirty="0">
                <a:latin typeface="Lobster" panose="02000506000000020003" pitchFamily="2" charset="0"/>
                <a:ea typeface="Lora"/>
                <a:cs typeface="Lora"/>
                <a:sym typeface="Lora"/>
              </a:rPr>
              <a:t> ?</a:t>
            </a:r>
          </a:p>
          <a:p>
            <a:pPr>
              <a:spcBef>
                <a:spcPts val="0"/>
              </a:spcBef>
              <a:buNone/>
            </a:pPr>
            <a:endParaRPr dirty="0">
              <a:solidFill>
                <a:schemeClr val="dk1"/>
              </a:solidFill>
            </a:endParaRPr>
          </a:p>
          <a:p>
            <a:pPr>
              <a:spcBef>
                <a:spcPts val="0"/>
              </a:spcBef>
              <a:buNone/>
            </a:pPr>
            <a:r>
              <a:rPr lang="en" dirty="0">
                <a:solidFill>
                  <a:schemeClr val="dk1"/>
                </a:solidFill>
                <a:latin typeface="Quicksand Regular" panose="00000500000000000000" pitchFamily="2" charset="0"/>
              </a:rPr>
              <a:t>Địa chỉ liên hệ</a:t>
            </a:r>
          </a:p>
          <a:p>
            <a:pPr marL="609585" indent="-457189">
              <a:spcBef>
                <a:spcPts val="0"/>
              </a:spcBef>
            </a:pPr>
            <a:r>
              <a:rPr lang="en-US" dirty="0">
                <a:solidFill>
                  <a:schemeClr val="dk1"/>
                </a:solidFill>
                <a:latin typeface="Quicksand Regular" panose="00000500000000000000" pitchFamily="2" charset="0"/>
              </a:rPr>
              <a:t>p</a:t>
            </a:r>
            <a:r>
              <a:rPr lang="en" dirty="0">
                <a:solidFill>
                  <a:schemeClr val="dk1"/>
                </a:solidFill>
                <a:latin typeface="Quicksand Regular" panose="00000500000000000000" pitchFamily="2" charset="0"/>
              </a:rPr>
              <a:t>han.son.tu.1994@gmail.com</a:t>
            </a:r>
          </a:p>
          <a:p>
            <a:pPr marL="609585" indent="-457189">
              <a:spcBef>
                <a:spcPts val="0"/>
              </a:spcBef>
            </a:pPr>
            <a:r>
              <a:rPr lang="en" dirty="0">
                <a:solidFill>
                  <a:schemeClr val="dk1"/>
                </a:solidFill>
                <a:latin typeface="Quicksand Regular" panose="00000500000000000000" pitchFamily="2" charset="0"/>
              </a:rPr>
              <a:t>51204436@hcmut.edu.vn</a:t>
            </a:r>
          </a:p>
        </p:txBody>
      </p:sp>
      <p:cxnSp>
        <p:nvCxnSpPr>
          <p:cNvPr id="377" name="Shape 377"/>
          <p:cNvCxnSpPr/>
          <p:nvPr/>
        </p:nvCxnSpPr>
        <p:spPr>
          <a:xfrm>
            <a:off x="8601" y="1905000"/>
            <a:ext cx="31963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3162167" y="1088734"/>
            <a:ext cx="6544000" cy="1546399"/>
          </a:xfrm>
          <a:prstGeom prst="rect">
            <a:avLst/>
          </a:prstGeom>
        </p:spPr>
        <p:txBody>
          <a:bodyPr lIns="121900" tIns="121900" rIns="121900" bIns="121900" anchor="ctr" anchorCtr="0">
            <a:noAutofit/>
          </a:bodyPr>
          <a:lstStyle/>
          <a:p>
            <a:r>
              <a:rPr lang="en" sz="4400" b="0" dirty="0">
                <a:highlight>
                  <a:srgbClr val="FFCD00"/>
                </a:highlight>
                <a:latin typeface="Lobster" panose="02000506000000020003" pitchFamily="2" charset="0"/>
              </a:rPr>
              <a:t>Cám ơn</a:t>
            </a:r>
            <a:r>
              <a:rPr lang="en" sz="4400" b="0" dirty="0">
                <a:latin typeface="Lobster" panose="02000506000000020003" pitchFamily="2" charset="0"/>
              </a:rPr>
              <a:t> thầy và các bạn đã lắng nghe!</a:t>
            </a:r>
          </a:p>
        </p:txBody>
      </p:sp>
      <p:cxnSp>
        <p:nvCxnSpPr>
          <p:cNvPr id="379" name="Shape 379"/>
          <p:cNvCxnSpPr/>
          <p:nvPr/>
        </p:nvCxnSpPr>
        <p:spPr>
          <a:xfrm>
            <a:off x="7453067" y="1905000"/>
            <a:ext cx="47388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1109233" y="1145567"/>
            <a:ext cx="1518800" cy="1518800"/>
          </a:xfrm>
          <a:prstGeom prst="ellipse">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grpSp>
        <p:nvGrpSpPr>
          <p:cNvPr id="381" name="Shape 381"/>
          <p:cNvGrpSpPr/>
          <p:nvPr/>
        </p:nvGrpSpPr>
        <p:grpSpPr>
          <a:xfrm>
            <a:off x="1531851" y="1587679"/>
            <a:ext cx="674296" cy="634356"/>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10"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950" b="1" dirty="0">
                <a:latin typeface="Quicksand Regular" panose="00000500000000000000" pitchFamily="2" charset="0"/>
              </a:rPr>
              <a:t>21</a:t>
            </a:r>
            <a:endParaRPr sz="950" b="1" dirty="0">
              <a:latin typeface="Quicksand Regular" panose="00000500000000000000" pitchFamily="2" charset="0"/>
            </a:endParaRPr>
          </a:p>
        </p:txBody>
      </p:sp>
    </p:spTree>
    <p:extLst>
      <p:ext uri="{BB962C8B-B14F-4D97-AF65-F5344CB8AC3E}">
        <p14:creationId xmlns:p14="http://schemas.microsoft.com/office/powerpoint/2010/main" val="37916843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748902" y="1232960"/>
            <a:ext cx="5314507" cy="580799"/>
          </a:xfrm>
          <a:prstGeom prst="rect">
            <a:avLst/>
          </a:prstGeom>
        </p:spPr>
        <p:txBody>
          <a:bodyPr lIns="121900" tIns="121900" rIns="121900" bIns="121900" anchor="ctr" anchorCtr="0">
            <a:noAutofit/>
          </a:bodyPr>
          <a:lstStyle/>
          <a:p>
            <a:r>
              <a:rPr lang="en" sz="3400" dirty="0">
                <a:latin typeface="Quicksand" panose="00000500000000000000" pitchFamily="2" charset="0"/>
              </a:rPr>
              <a:t>Nội dung phần </a:t>
            </a:r>
            <a:r>
              <a:rPr lang="en" sz="3400" dirty="0">
                <a:highlight>
                  <a:srgbClr val="FFCD00"/>
                </a:highlight>
                <a:latin typeface="Quicksand" panose="00000500000000000000" pitchFamily="2" charset="0"/>
              </a:rPr>
              <a:t>trình bày</a:t>
            </a:r>
          </a:p>
        </p:txBody>
      </p:sp>
      <p:sp>
        <p:nvSpPr>
          <p:cNvPr id="112" name="Shape 112"/>
          <p:cNvSpPr txBox="1">
            <a:spLocks noGrp="1"/>
          </p:cNvSpPr>
          <p:nvPr>
            <p:ph type="body" idx="1"/>
          </p:nvPr>
        </p:nvSpPr>
        <p:spPr>
          <a:xfrm>
            <a:off x="1841667" y="2155293"/>
            <a:ext cx="9079600" cy="4149600"/>
          </a:xfrm>
          <a:prstGeom prst="rect">
            <a:avLst/>
          </a:prstGeom>
        </p:spPr>
        <p:txBody>
          <a:bodyPr lIns="121900" tIns="121900" rIns="121900" bIns="121900" anchor="t" anchorCtr="0">
            <a:noAutofit/>
          </a:bodyPr>
          <a:lstStyle/>
          <a:p>
            <a:pPr marL="609585" indent="-304792">
              <a:spcBef>
                <a:spcPts val="0"/>
              </a:spcBef>
            </a:pPr>
            <a:r>
              <a:rPr lang="en" dirty="0">
                <a:latin typeface="Quicksand" panose="00000500000000000000" pitchFamily="2" charset="0"/>
              </a:rPr>
              <a:t>Sơ lược về Bitcoin</a:t>
            </a:r>
          </a:p>
          <a:p>
            <a:pPr marL="609585" indent="-304792">
              <a:spcBef>
                <a:spcPts val="0"/>
              </a:spcBef>
            </a:pPr>
            <a:r>
              <a:rPr lang="en" dirty="0">
                <a:latin typeface="Quicksand" panose="00000500000000000000" pitchFamily="2" charset="0"/>
              </a:rPr>
              <a:t>Sơ lược về Học máy</a:t>
            </a:r>
          </a:p>
          <a:p>
            <a:pPr marL="609585" indent="-304792">
              <a:spcBef>
                <a:spcPts val="0"/>
              </a:spcBef>
            </a:pPr>
            <a:r>
              <a:rPr lang="en" dirty="0">
                <a:latin typeface="Quicksand" panose="00000500000000000000" pitchFamily="2" charset="0"/>
              </a:rPr>
              <a:t>Xây dựng giải thuật</a:t>
            </a:r>
          </a:p>
          <a:p>
            <a:pPr marL="609585" indent="-304792">
              <a:spcBef>
                <a:spcPts val="0"/>
              </a:spcBef>
            </a:pPr>
            <a:r>
              <a:rPr lang="en" dirty="0">
                <a:latin typeface="Quicksand" panose="00000500000000000000" pitchFamily="2" charset="0"/>
              </a:rPr>
              <a:t>Đánh giá giải thuật</a:t>
            </a:r>
          </a:p>
          <a:p>
            <a:pPr marL="609585" indent="-304792">
              <a:spcBef>
                <a:spcPts val="0"/>
              </a:spcBef>
            </a:pPr>
            <a:r>
              <a:rPr lang="en" dirty="0">
                <a:latin typeface="Quicksand" panose="00000500000000000000" pitchFamily="2" charset="0"/>
              </a:rPr>
              <a:t>Xây dựng sản phẩm</a:t>
            </a:r>
          </a:p>
          <a:p>
            <a:pPr marL="609585" indent="-304792">
              <a:spcBef>
                <a:spcPts val="0"/>
              </a:spcBef>
            </a:pPr>
            <a:r>
              <a:rPr lang="en" dirty="0">
                <a:latin typeface="Quicksand" panose="00000500000000000000" pitchFamily="2" charset="0"/>
              </a:rPr>
              <a:t>Kết luận và hướng phát triển </a:t>
            </a:r>
          </a:p>
          <a:p>
            <a:pPr>
              <a:spcBef>
                <a:spcPts val="0"/>
              </a:spcBef>
              <a:buNone/>
            </a:pPr>
            <a:endParaRPr dirty="0">
              <a:latin typeface="Quicksand" panose="00000500000000000000" pitchFamily="2" charset="0"/>
            </a:endParaRPr>
          </a:p>
        </p:txBody>
      </p:sp>
      <p:grpSp>
        <p:nvGrpSpPr>
          <p:cNvPr id="9" name="Shape 443"/>
          <p:cNvGrpSpPr/>
          <p:nvPr/>
        </p:nvGrpSpPr>
        <p:grpSpPr>
          <a:xfrm>
            <a:off x="1186591" y="1331441"/>
            <a:ext cx="336767" cy="383835"/>
            <a:chOff x="4630125" y="278900"/>
            <a:chExt cx="400675" cy="456675"/>
          </a:xfrm>
        </p:grpSpPr>
        <p:sp>
          <p:nvSpPr>
            <p:cNvPr id="10" name="Shape 444"/>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445"/>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446"/>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447"/>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9"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2</a:t>
            </a:r>
            <a:endParaRPr sz="1200" b="1" dirty="0">
              <a:latin typeface="Quicksand Regular" panose="00000500000000000000" pitchFamily="2" charset="0"/>
            </a:endParaRPr>
          </a:p>
        </p:txBody>
      </p:sp>
    </p:spTree>
    <p:extLst>
      <p:ext uri="{BB962C8B-B14F-4D97-AF65-F5344CB8AC3E}">
        <p14:creationId xmlns:p14="http://schemas.microsoft.com/office/powerpoint/2010/main" val="36432674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2553513" y="3066054"/>
            <a:ext cx="7092641" cy="1093199"/>
          </a:xfrm>
          <a:prstGeom prst="rect">
            <a:avLst/>
          </a:prstGeom>
        </p:spPr>
        <p:txBody>
          <a:bodyPr lIns="121900" tIns="121900" rIns="121900" bIns="121900" anchor="b" anchorCtr="0">
            <a:noAutofit/>
          </a:bodyPr>
          <a:lstStyle/>
          <a:p>
            <a:pPr>
              <a:buNone/>
            </a:pPr>
            <a:r>
              <a:rPr lang="en" i="0" dirty="0">
                <a:latin typeface="Lobster" panose="02000506000000020003" pitchFamily="2" charset="0"/>
              </a:rPr>
              <a:t>“Cơ hội càng lớn, rủi ro càng cao”. Người đầu tư giỏi cần có kiến thức chuyên sâu và kinh nghiệm. </a:t>
            </a:r>
            <a:r>
              <a:rPr lang="en" i="0" dirty="0">
                <a:highlight>
                  <a:srgbClr val="FFCD00"/>
                </a:highlight>
                <a:latin typeface="Lobster" panose="02000506000000020003" pitchFamily="2" charset="0"/>
              </a:rPr>
              <a:t>Giảm thiểu rủi ro </a:t>
            </a:r>
            <a:r>
              <a:rPr lang="en" i="0" dirty="0">
                <a:latin typeface="Lobster" panose="02000506000000020003" pitchFamily="2" charset="0"/>
              </a:rPr>
              <a:t>nhưng vẫn gia tăng lợi nhuận.</a:t>
            </a:r>
          </a:p>
        </p:txBody>
      </p:sp>
      <p:sp>
        <p:nvSpPr>
          <p:cNvPr id="3"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3</a:t>
            </a:r>
            <a:endParaRPr sz="1200" b="1" dirty="0">
              <a:latin typeface="Quicksand Regular" panose="00000500000000000000" pitchFamily="2" charset="0"/>
            </a:endParaRPr>
          </a:p>
        </p:txBody>
      </p:sp>
    </p:spTree>
    <p:extLst>
      <p:ext uri="{BB962C8B-B14F-4D97-AF65-F5344CB8AC3E}">
        <p14:creationId xmlns:p14="http://schemas.microsoft.com/office/powerpoint/2010/main" val="230597928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2602101" y="3838334"/>
            <a:ext cx="6987999" cy="1546399"/>
          </a:xfrm>
          <a:prstGeom prst="rect">
            <a:avLst/>
          </a:prstGeom>
        </p:spPr>
        <p:txBody>
          <a:bodyPr lIns="121900" tIns="121900" rIns="121900" bIns="121900" anchor="ctr" anchorCtr="0">
            <a:noAutofit/>
          </a:bodyPr>
          <a:lstStyle/>
          <a:p>
            <a:pPr algn="ctr"/>
            <a:r>
              <a:rPr lang="en" sz="6400" b="0" dirty="0">
                <a:highlight>
                  <a:srgbClr val="FFCD00"/>
                </a:highlight>
                <a:latin typeface="Lobster" panose="02000506000000020003" pitchFamily="2" charset="0"/>
              </a:rPr>
              <a:t>Bitcoin và Học máy</a:t>
            </a:r>
          </a:p>
        </p:txBody>
      </p:sp>
      <p:sp>
        <p:nvSpPr>
          <p:cNvPr id="123" name="Shape 123"/>
          <p:cNvSpPr txBox="1">
            <a:spLocks noGrp="1"/>
          </p:cNvSpPr>
          <p:nvPr>
            <p:ph type="subTitle" idx="4294967295"/>
          </p:nvPr>
        </p:nvSpPr>
        <p:spPr>
          <a:xfrm>
            <a:off x="1868557" y="5056739"/>
            <a:ext cx="8481391" cy="1046399"/>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Một công cụ dự đoán xu hướng giá trị để cho nhà đầu tư có thể dựa vào như một yếu tố tham khảo tin cậy.</a:t>
            </a:r>
          </a:p>
        </p:txBody>
      </p:sp>
      <p:cxnSp>
        <p:nvCxnSpPr>
          <p:cNvPr id="124" name="Shape 124"/>
          <p:cNvCxnSpPr/>
          <p:nvPr/>
        </p:nvCxnSpPr>
        <p:spPr>
          <a:xfrm>
            <a:off x="-8033" y="2224971"/>
            <a:ext cx="12215999" cy="0"/>
          </a:xfrm>
          <a:prstGeom prst="straightConnector1">
            <a:avLst/>
          </a:prstGeom>
          <a:noFill/>
          <a:ln w="9525" cap="flat" cmpd="sng">
            <a:solidFill>
              <a:srgbClr val="CCCCCC"/>
            </a:solidFill>
            <a:prstDash val="solid"/>
            <a:round/>
            <a:headEnd type="none" w="lg" len="lg"/>
            <a:tailEnd type="none" w="lg" len="lg"/>
          </a:ln>
        </p:spPr>
      </p:cxnSp>
      <p:sp>
        <p:nvSpPr>
          <p:cNvPr id="125" name="Shape 125"/>
          <p:cNvSpPr/>
          <p:nvPr/>
        </p:nvSpPr>
        <p:spPr>
          <a:xfrm>
            <a:off x="4626934" y="755909"/>
            <a:ext cx="2937999" cy="2937999"/>
          </a:xfrm>
          <a:prstGeom prst="ellipse">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grpSp>
        <p:nvGrpSpPr>
          <p:cNvPr id="129" name="Shape 129"/>
          <p:cNvGrpSpPr/>
          <p:nvPr/>
        </p:nvGrpSpPr>
        <p:grpSpPr>
          <a:xfrm rot="-587406">
            <a:off x="5498124" y="2700001"/>
            <a:ext cx="567459" cy="567427"/>
            <a:chOff x="576250" y="4319400"/>
            <a:chExt cx="442075" cy="442050"/>
          </a:xfrm>
        </p:grpSpPr>
        <p:sp>
          <p:nvSpPr>
            <p:cNvPr id="130" name="Shape 13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1" name="Shape 13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2" name="Shape 13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3" name="Shape 13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134" name="Shape 134"/>
          <p:cNvSpPr/>
          <p:nvPr/>
        </p:nvSpPr>
        <p:spPr>
          <a:xfrm>
            <a:off x="5249066" y="1458771"/>
            <a:ext cx="215743" cy="2059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5" name="Shape 135"/>
          <p:cNvSpPr/>
          <p:nvPr/>
        </p:nvSpPr>
        <p:spPr>
          <a:xfrm rot="2697385">
            <a:off x="6670750" y="2513384"/>
            <a:ext cx="327495" cy="31270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6" name="Shape 136"/>
          <p:cNvSpPr/>
          <p:nvPr/>
        </p:nvSpPr>
        <p:spPr>
          <a:xfrm>
            <a:off x="6929834" y="2334867"/>
            <a:ext cx="131177" cy="1253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37" name="Shape 137"/>
          <p:cNvSpPr/>
          <p:nvPr/>
        </p:nvSpPr>
        <p:spPr>
          <a:xfrm rot="1280154">
            <a:off x="5099595" y="2080123"/>
            <a:ext cx="131156" cy="12529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04476">
            <a:off x="5524396" y="831727"/>
            <a:ext cx="1655613" cy="1655613"/>
          </a:xfrm>
          <a:prstGeom prst="rect">
            <a:avLst/>
          </a:prstGeom>
        </p:spPr>
      </p:pic>
      <p:sp>
        <p:nvSpPr>
          <p:cNvPr id="20"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4</a:t>
            </a:r>
            <a:endParaRPr sz="1200" b="1" dirty="0">
              <a:latin typeface="Quicksand Regular" panose="00000500000000000000" pitchFamily="2" charset="0"/>
            </a:endParaRPr>
          </a:p>
        </p:txBody>
      </p:sp>
    </p:spTree>
    <p:extLst>
      <p:ext uri="{BB962C8B-B14F-4D97-AF65-F5344CB8AC3E}">
        <p14:creationId xmlns:p14="http://schemas.microsoft.com/office/powerpoint/2010/main" val="14886369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841667" y="1230225"/>
            <a:ext cx="5301255" cy="580799"/>
          </a:xfrm>
          <a:prstGeom prst="rect">
            <a:avLst/>
          </a:prstGeom>
        </p:spPr>
        <p:txBody>
          <a:bodyPr lIns="121900" tIns="121900" rIns="121900" bIns="121900" anchor="ctr" anchorCtr="0">
            <a:noAutofit/>
          </a:bodyPr>
          <a:lstStyle/>
          <a:p>
            <a:r>
              <a:rPr lang="en" sz="4800" dirty="0">
                <a:latin typeface="Quicksand Regular" panose="00000500000000000000" pitchFamily="2" charset="0"/>
              </a:rPr>
              <a:t>Sơ lược về </a:t>
            </a:r>
            <a:r>
              <a:rPr lang="en" sz="4800" b="0" dirty="0">
                <a:solidFill>
                  <a:schemeClr val="tx1"/>
                </a:solidFill>
                <a:highlight>
                  <a:srgbClr val="FFCD00"/>
                </a:highlight>
                <a:latin typeface="Lobster" panose="02000506000000020003" pitchFamily="2" charset="0"/>
                <a:ea typeface="Roboto Light" panose="02000000000000000000" pitchFamily="2" charset="0"/>
              </a:rPr>
              <a:t>Bitcoin</a:t>
            </a:r>
            <a:endParaRPr lang="en" sz="4800" b="0" dirty="0">
              <a:latin typeface="Lobster" panose="02000506000000020003" pitchFamily="2" charset="0"/>
            </a:endParaRPr>
          </a:p>
        </p:txBody>
      </p:sp>
      <p:sp>
        <p:nvSpPr>
          <p:cNvPr id="112" name="Shape 112"/>
          <p:cNvSpPr txBox="1">
            <a:spLocks noGrp="1"/>
          </p:cNvSpPr>
          <p:nvPr>
            <p:ph type="body" idx="1"/>
          </p:nvPr>
        </p:nvSpPr>
        <p:spPr>
          <a:xfrm>
            <a:off x="1841667" y="2155293"/>
            <a:ext cx="9079600" cy="4149600"/>
          </a:xfrm>
          <a:prstGeom prst="rect">
            <a:avLst/>
          </a:prstGeom>
        </p:spPr>
        <p:txBody>
          <a:bodyPr lIns="121900" tIns="121900" rIns="121900" bIns="121900" anchor="t" anchorCtr="0">
            <a:noAutofit/>
          </a:bodyPr>
          <a:lstStyle/>
          <a:p>
            <a:pPr lvl="0">
              <a:spcBef>
                <a:spcPts val="0"/>
              </a:spcBef>
              <a:buClr>
                <a:schemeClr val="dk1"/>
              </a:buClr>
              <a:buSzPct val="45833"/>
              <a:buNone/>
            </a:pPr>
            <a:r>
              <a:rPr lang="en" sz="2800" dirty="0">
                <a:latin typeface="Quicksand Regular" panose="00000500000000000000" pitchFamily="2" charset="0"/>
              </a:rPr>
              <a:t>Một hệ thống tiền mã hóa, được công bố lần đầu vào năm 2009 bởi Satoshi Nakamoto.</a:t>
            </a:r>
          </a:p>
          <a:p>
            <a:pPr lvl="0">
              <a:spcBef>
                <a:spcPts val="0"/>
              </a:spcBef>
              <a:buClr>
                <a:schemeClr val="dk1"/>
              </a:buClr>
              <a:buSzPct val="45833"/>
              <a:buNone/>
            </a:pPr>
            <a:r>
              <a:rPr lang="en" sz="2800" dirty="0">
                <a:latin typeface="Quicksand Regular" panose="00000500000000000000" pitchFamily="2" charset="0"/>
              </a:rPr>
              <a:t>Khác biệt với tiền tệ truyền thống, Bitcoin sử dụng mạng ngang hàng để hoạt động.</a:t>
            </a:r>
          </a:p>
          <a:p>
            <a:pPr lvl="0">
              <a:spcBef>
                <a:spcPts val="0"/>
              </a:spcBef>
              <a:buClr>
                <a:schemeClr val="dk1"/>
              </a:buClr>
              <a:buSzPct val="45833"/>
              <a:buNone/>
            </a:pPr>
            <a:endParaRPr lang="en" sz="2800" dirty="0">
              <a:latin typeface="Quicksand Regular" panose="00000500000000000000" pitchFamily="2" charset="0"/>
            </a:endParaRPr>
          </a:p>
          <a:p>
            <a:pPr marL="457200" lvl="0" indent="-228600">
              <a:spcBef>
                <a:spcPts val="0"/>
              </a:spcBef>
            </a:pPr>
            <a:r>
              <a:rPr lang="en" sz="2800" dirty="0">
                <a:latin typeface="Quicksand Regular" panose="00000500000000000000" pitchFamily="2" charset="0"/>
              </a:rPr>
              <a:t> Tính phân tán</a:t>
            </a:r>
          </a:p>
          <a:p>
            <a:pPr marL="457200" lvl="0" indent="-228600">
              <a:spcBef>
                <a:spcPts val="0"/>
              </a:spcBef>
            </a:pPr>
            <a:r>
              <a:rPr lang="en" sz="2800" dirty="0">
                <a:latin typeface="Quicksand Regular" panose="00000500000000000000" pitchFamily="2" charset="0"/>
              </a:rPr>
              <a:t> Tính tin cậy</a:t>
            </a:r>
          </a:p>
          <a:p>
            <a:pPr marL="457200" lvl="0" indent="-228600">
              <a:spcBef>
                <a:spcPts val="0"/>
              </a:spcBef>
            </a:pPr>
            <a:r>
              <a:rPr lang="en" sz="2800" dirty="0">
                <a:latin typeface="Quicksand Regular" panose="00000500000000000000" pitchFamily="2" charset="0"/>
              </a:rPr>
              <a:t> Tính ẩn danh</a:t>
            </a:r>
          </a:p>
          <a:p>
            <a:pPr marL="457200" lvl="0" indent="-228600">
              <a:spcBef>
                <a:spcPts val="0"/>
              </a:spcBef>
            </a:pPr>
            <a:r>
              <a:rPr lang="en" sz="2800" dirty="0">
                <a:latin typeface="Quicksand Regular" panose="00000500000000000000" pitchFamily="2" charset="0"/>
              </a:rPr>
              <a:t> Tính khan hiếm</a:t>
            </a:r>
          </a:p>
          <a:p>
            <a:pPr>
              <a:spcBef>
                <a:spcPts val="0"/>
              </a:spcBef>
              <a:buNone/>
            </a:pPr>
            <a:endParaRPr sz="2800" dirty="0">
              <a:latin typeface="Quicksand Regular" panose="00000500000000000000" pitchFamily="2" charset="0"/>
            </a:endParaRPr>
          </a:p>
        </p:txBody>
      </p:sp>
      <p:grpSp>
        <p:nvGrpSpPr>
          <p:cNvPr id="113" name="Shape 113"/>
          <p:cNvGrpSpPr/>
          <p:nvPr/>
        </p:nvGrpSpPr>
        <p:grpSpPr>
          <a:xfrm>
            <a:off x="1221944" y="1359667"/>
            <a:ext cx="286165" cy="286165"/>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9"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5</a:t>
            </a:r>
            <a:endParaRPr sz="1200" b="1" dirty="0">
              <a:latin typeface="Quicksand Regular" panose="00000500000000000000" pitchFamily="2" charset="0"/>
            </a:endParaRPr>
          </a:p>
        </p:txBody>
      </p:sp>
    </p:spTree>
    <p:extLst>
      <p:ext uri="{BB962C8B-B14F-4D97-AF65-F5344CB8AC3E}">
        <p14:creationId xmlns:p14="http://schemas.microsoft.com/office/powerpoint/2010/main" val="305095572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p:nvPr/>
        </p:nvSpPr>
        <p:spPr>
          <a:xfrm>
            <a:off x="1013937" y="510166"/>
            <a:ext cx="10164127" cy="4841965"/>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53" name="Shape 253"/>
          <p:cNvSpPr txBox="1">
            <a:spLocks noGrp="1"/>
          </p:cNvSpPr>
          <p:nvPr>
            <p:ph type="title" idx="4294967295"/>
          </p:nvPr>
        </p:nvSpPr>
        <p:spPr>
          <a:xfrm>
            <a:off x="3510401" y="5023401"/>
            <a:ext cx="5171199" cy="580799"/>
          </a:xfrm>
          <a:prstGeom prst="rect">
            <a:avLst/>
          </a:prstGeom>
        </p:spPr>
        <p:txBody>
          <a:bodyPr lIns="121900" tIns="121900" rIns="121900" bIns="121900" anchor="ctr" anchorCtr="0">
            <a:noAutofit/>
          </a:bodyPr>
          <a:lstStyle/>
          <a:p>
            <a:pPr algn="ctr"/>
            <a:r>
              <a:rPr lang="en" dirty="0">
                <a:highlight>
                  <a:srgbClr val="FFCD00"/>
                </a:highlight>
                <a:latin typeface="Quicksand Regular" panose="00000500000000000000" pitchFamily="2" charset="0"/>
              </a:rPr>
              <a:t>Bitcoin sử dụng cơ chế mạng ngang hàng</a:t>
            </a:r>
          </a:p>
        </p:txBody>
      </p:sp>
      <p:sp>
        <p:nvSpPr>
          <p:cNvPr id="254" name="Shape 254"/>
          <p:cNvSpPr/>
          <p:nvPr/>
        </p:nvSpPr>
        <p:spPr>
          <a:xfrm>
            <a:off x="5958781" y="5853436"/>
            <a:ext cx="274449" cy="363757"/>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55" name="Shape 255"/>
          <p:cNvSpPr/>
          <p:nvPr/>
        </p:nvSpPr>
        <p:spPr>
          <a:xfrm>
            <a:off x="2092509" y="507994"/>
            <a:ext cx="1143916" cy="1210306"/>
          </a:xfrm>
          <a:prstGeom prst="wedgeEllipseCallout">
            <a:avLst>
              <a:gd name="adj1" fmla="val 824"/>
              <a:gd name="adj2" fmla="val 62163"/>
            </a:avLst>
          </a:prstGeom>
          <a:solidFill>
            <a:srgbClr val="FFCD00"/>
          </a:solidFill>
          <a:ln>
            <a:noFill/>
          </a:ln>
        </p:spPr>
        <p:txBody>
          <a:bodyPr lIns="121900" tIns="121900" rIns="121900" bIns="121900" anchor="ctr" anchorCtr="0">
            <a:noAutofit/>
          </a:bodyPr>
          <a:lstStyle/>
          <a:p>
            <a:pPr algn="ctr" defTabSz="1219170"/>
            <a:r>
              <a:rPr lang="en" sz="1067" kern="0" dirty="0">
                <a:solidFill>
                  <a:sysClr val="windowText" lastClr="000000"/>
                </a:solidFill>
                <a:latin typeface="Quicksand Regular" panose="00000500000000000000" pitchFamily="2" charset="0"/>
                <a:ea typeface="Quattrocento Sans"/>
                <a:cs typeface="Quattrocento Sans"/>
                <a:sym typeface="Quattrocento Sans"/>
              </a:rPr>
              <a:t>Tôi đào được một block</a:t>
            </a:r>
          </a:p>
        </p:txBody>
      </p:sp>
      <p:sp>
        <p:nvSpPr>
          <p:cNvPr id="256" name="Shape 256"/>
          <p:cNvSpPr/>
          <p:nvPr/>
        </p:nvSpPr>
        <p:spPr>
          <a:xfrm>
            <a:off x="1938467" y="2071367"/>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57" name="Shape 257"/>
          <p:cNvSpPr/>
          <p:nvPr/>
        </p:nvSpPr>
        <p:spPr>
          <a:xfrm>
            <a:off x="3839067" y="3920267"/>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58" name="Shape 258"/>
          <p:cNvSpPr/>
          <p:nvPr/>
        </p:nvSpPr>
        <p:spPr>
          <a:xfrm>
            <a:off x="5188233" y="1718300"/>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59" name="Shape 259"/>
          <p:cNvSpPr/>
          <p:nvPr/>
        </p:nvSpPr>
        <p:spPr>
          <a:xfrm>
            <a:off x="2548067" y="2680967"/>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60" name="Shape 260"/>
          <p:cNvSpPr/>
          <p:nvPr/>
        </p:nvSpPr>
        <p:spPr>
          <a:xfrm>
            <a:off x="6087933" y="4256300"/>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61" name="Shape 261"/>
          <p:cNvSpPr/>
          <p:nvPr/>
        </p:nvSpPr>
        <p:spPr>
          <a:xfrm>
            <a:off x="9478929" y="1601900"/>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262" name="Shape 262"/>
          <p:cNvSpPr/>
          <p:nvPr/>
        </p:nvSpPr>
        <p:spPr>
          <a:xfrm>
            <a:off x="9647833" y="4378400"/>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13" name="Shape 256"/>
          <p:cNvSpPr/>
          <p:nvPr/>
        </p:nvSpPr>
        <p:spPr>
          <a:xfrm>
            <a:off x="8783215" y="2752281"/>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sp>
        <p:nvSpPr>
          <p:cNvPr id="14" name="Shape 256"/>
          <p:cNvSpPr/>
          <p:nvPr/>
        </p:nvSpPr>
        <p:spPr>
          <a:xfrm>
            <a:off x="7758845" y="1800607"/>
            <a:ext cx="232800" cy="232800"/>
          </a:xfrm>
          <a:prstGeom prst="donut">
            <a:avLst>
              <a:gd name="adj" fmla="val 35568"/>
            </a:avLst>
          </a:prstGeom>
          <a:solidFill>
            <a:srgbClr val="FFCD00"/>
          </a:solidFill>
          <a:ln>
            <a:noFill/>
          </a:ln>
        </p:spPr>
        <p:txBody>
          <a:bodyPr lIns="121900" tIns="121900" rIns="121900" bIns="121900" anchor="ctr" anchorCtr="0">
            <a:noAutofit/>
          </a:bodyPr>
          <a:lstStyle/>
          <a:p>
            <a:pPr defTabSz="1219170"/>
            <a:endParaRPr sz="2400" kern="0">
              <a:solidFill>
                <a:sysClr val="windowText" lastClr="000000"/>
              </a:solidFill>
            </a:endParaRPr>
          </a:p>
        </p:txBody>
      </p:sp>
      <p:cxnSp>
        <p:nvCxnSpPr>
          <p:cNvPr id="5" name="Straight Connector 4"/>
          <p:cNvCxnSpPr>
            <a:endCxn id="259" idx="1"/>
          </p:cNvCxnSpPr>
          <p:nvPr/>
        </p:nvCxnSpPr>
        <p:spPr>
          <a:xfrm>
            <a:off x="2092509" y="2259081"/>
            <a:ext cx="489651" cy="455979"/>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a:stCxn id="256" idx="6"/>
            <a:endCxn id="258" idx="2"/>
          </p:cNvCxnSpPr>
          <p:nvPr/>
        </p:nvCxnSpPr>
        <p:spPr>
          <a:xfrm flipV="1">
            <a:off x="2171267" y="1834700"/>
            <a:ext cx="3016966" cy="353067"/>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a:stCxn id="256" idx="7"/>
          </p:cNvCxnSpPr>
          <p:nvPr/>
        </p:nvCxnSpPr>
        <p:spPr>
          <a:xfrm flipV="1">
            <a:off x="2137174" y="1842424"/>
            <a:ext cx="527293" cy="263036"/>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a:stCxn id="257" idx="7"/>
            <a:endCxn id="258" idx="3"/>
          </p:cNvCxnSpPr>
          <p:nvPr/>
        </p:nvCxnSpPr>
        <p:spPr>
          <a:xfrm flipV="1">
            <a:off x="4037774" y="1917007"/>
            <a:ext cx="1184552" cy="2037353"/>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260" idx="1"/>
            <a:endCxn id="258" idx="5"/>
          </p:cNvCxnSpPr>
          <p:nvPr/>
        </p:nvCxnSpPr>
        <p:spPr>
          <a:xfrm flipH="1" flipV="1">
            <a:off x="5386940" y="1917007"/>
            <a:ext cx="735086" cy="2373386"/>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a:stCxn id="257" idx="6"/>
            <a:endCxn id="260" idx="2"/>
          </p:cNvCxnSpPr>
          <p:nvPr/>
        </p:nvCxnSpPr>
        <p:spPr>
          <a:xfrm>
            <a:off x="4071867" y="4036667"/>
            <a:ext cx="2016066" cy="336033"/>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a:stCxn id="14" idx="2"/>
            <a:endCxn id="258" idx="6"/>
          </p:cNvCxnSpPr>
          <p:nvPr/>
        </p:nvCxnSpPr>
        <p:spPr>
          <a:xfrm flipH="1" flipV="1">
            <a:off x="5421033" y="1834700"/>
            <a:ext cx="2337812" cy="82307"/>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a:stCxn id="261" idx="2"/>
            <a:endCxn id="14" idx="7"/>
          </p:cNvCxnSpPr>
          <p:nvPr/>
        </p:nvCxnSpPr>
        <p:spPr>
          <a:xfrm flipH="1">
            <a:off x="7957552" y="1718300"/>
            <a:ext cx="1521377" cy="116400"/>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p:cNvCxnSpPr>
            <a:stCxn id="261" idx="3"/>
            <a:endCxn id="13" idx="7"/>
          </p:cNvCxnSpPr>
          <p:nvPr/>
        </p:nvCxnSpPr>
        <p:spPr>
          <a:xfrm flipH="1">
            <a:off x="8981922" y="1800607"/>
            <a:ext cx="531100" cy="985767"/>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a:stCxn id="262" idx="1"/>
            <a:endCxn id="260" idx="6"/>
          </p:cNvCxnSpPr>
          <p:nvPr/>
        </p:nvCxnSpPr>
        <p:spPr>
          <a:xfrm flipH="1" flipV="1">
            <a:off x="6320733" y="4372700"/>
            <a:ext cx="3361193" cy="39793"/>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a:stCxn id="14" idx="5"/>
            <a:endCxn id="13" idx="1"/>
          </p:cNvCxnSpPr>
          <p:nvPr/>
        </p:nvCxnSpPr>
        <p:spPr>
          <a:xfrm>
            <a:off x="7957552" y="1999314"/>
            <a:ext cx="859756" cy="787060"/>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p:cNvCxnSpPr>
            <a:stCxn id="258" idx="5"/>
            <a:endCxn id="13" idx="1"/>
          </p:cNvCxnSpPr>
          <p:nvPr/>
        </p:nvCxnSpPr>
        <p:spPr>
          <a:xfrm>
            <a:off x="5386940" y="1917007"/>
            <a:ext cx="3430368" cy="869367"/>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Shape 255"/>
          <p:cNvSpPr/>
          <p:nvPr/>
        </p:nvSpPr>
        <p:spPr>
          <a:xfrm>
            <a:off x="7787210" y="247829"/>
            <a:ext cx="894390" cy="946298"/>
          </a:xfrm>
          <a:prstGeom prst="wedgeEllipseCallout">
            <a:avLst>
              <a:gd name="adj1" fmla="val 824"/>
              <a:gd name="adj2" fmla="val 62163"/>
            </a:avLst>
          </a:prstGeom>
          <a:solidFill>
            <a:srgbClr val="FFCD00"/>
          </a:solidFill>
          <a:ln>
            <a:noFill/>
          </a:ln>
        </p:spPr>
        <p:txBody>
          <a:bodyPr lIns="121900" tIns="121900" rIns="121900" bIns="121900" anchor="ctr" anchorCtr="0">
            <a:noAutofit/>
          </a:bodyPr>
          <a:lstStyle/>
          <a:p>
            <a:pPr algn="ctr" defTabSz="1219170"/>
            <a:r>
              <a:rPr lang="en" sz="1067" kern="0" dirty="0">
                <a:solidFill>
                  <a:sysClr val="windowText" lastClr="000000"/>
                </a:solidFill>
                <a:latin typeface="Quicksand Regular" panose="00000500000000000000" pitchFamily="2" charset="0"/>
                <a:ea typeface="Quattrocento Sans"/>
                <a:cs typeface="Quattrocento Sans"/>
                <a:sym typeface="Quattrocento Sans"/>
              </a:rPr>
              <a:t>Xác nhận giao dịch</a:t>
            </a:r>
          </a:p>
        </p:txBody>
      </p:sp>
      <p:cxnSp>
        <p:nvCxnSpPr>
          <p:cNvPr id="59" name="Straight Connector 58"/>
          <p:cNvCxnSpPr>
            <a:stCxn id="14" idx="0"/>
            <a:endCxn id="57" idx="8"/>
          </p:cNvCxnSpPr>
          <p:nvPr/>
        </p:nvCxnSpPr>
        <p:spPr>
          <a:xfrm flipV="1">
            <a:off x="7875245" y="1309225"/>
            <a:ext cx="366530" cy="491382"/>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p:cNvCxnSpPr>
            <a:stCxn id="261" idx="1"/>
            <a:endCxn id="57" idx="8"/>
          </p:cNvCxnSpPr>
          <p:nvPr/>
        </p:nvCxnSpPr>
        <p:spPr>
          <a:xfrm flipH="1" flipV="1">
            <a:off x="8241775" y="1309225"/>
            <a:ext cx="1271247" cy="326768"/>
          </a:xfrm>
          <a:prstGeom prst="line">
            <a:avLst/>
          </a:prstGeom>
          <a:ln w="9525" cap="flat" cmpd="sng" algn="ctr">
            <a:solidFill>
              <a:srgbClr val="FFCD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6</a:t>
            </a:r>
            <a:endParaRPr sz="1200" b="1" dirty="0">
              <a:latin typeface="Quicksand Regular" panose="00000500000000000000" pitchFamily="2" charset="0"/>
            </a:endParaRPr>
          </a:p>
        </p:txBody>
      </p:sp>
    </p:spTree>
    <p:extLst>
      <p:ext uri="{BB962C8B-B14F-4D97-AF65-F5344CB8AC3E}">
        <p14:creationId xmlns:p14="http://schemas.microsoft.com/office/powerpoint/2010/main" val="182883291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ctrTitle" idx="4294967295"/>
          </p:nvPr>
        </p:nvSpPr>
        <p:spPr>
          <a:xfrm>
            <a:off x="-838632" y="793201"/>
            <a:ext cx="13866125" cy="3017468"/>
          </a:xfrm>
          <a:prstGeom prst="rect">
            <a:avLst/>
          </a:prstGeom>
          <a:noFill/>
          <a:ln>
            <a:noFill/>
          </a:ln>
        </p:spPr>
        <p:txBody>
          <a:bodyPr lIns="121900" tIns="121900" rIns="121900" bIns="121900" anchor="ctr" anchorCtr="0">
            <a:noAutofit/>
          </a:bodyPr>
          <a:lstStyle/>
          <a:p>
            <a:pPr algn="ctr"/>
            <a:r>
              <a:rPr lang="en" sz="10000" b="0" dirty="0">
                <a:highlight>
                  <a:srgbClr val="FFCD00"/>
                </a:highlight>
                <a:latin typeface="Lobster" panose="02000506000000020003" pitchFamily="2" charset="0"/>
              </a:rPr>
              <a:t>21.000.000 BTC</a:t>
            </a:r>
            <a:br>
              <a:rPr lang="en" sz="4800" b="0" dirty="0">
                <a:highlight>
                  <a:srgbClr val="FFCD00"/>
                </a:highlight>
                <a:latin typeface="Lobster" panose="02000506000000020003" pitchFamily="2" charset="0"/>
              </a:rPr>
            </a:br>
            <a:r>
              <a:rPr lang="en" sz="8000" b="0" dirty="0">
                <a:latin typeface="Lobster" panose="02000506000000020003" pitchFamily="2" charset="0"/>
              </a:rPr>
              <a:t>210.000 Block</a:t>
            </a:r>
            <a:br>
              <a:rPr lang="en" sz="4800" b="0" dirty="0">
                <a:highlight>
                  <a:srgbClr val="FFCD00"/>
                </a:highlight>
                <a:latin typeface="Lobster" panose="02000506000000020003" pitchFamily="2" charset="0"/>
              </a:rPr>
            </a:br>
            <a:r>
              <a:rPr lang="en" sz="7000" b="0" dirty="0">
                <a:highlight>
                  <a:srgbClr val="FFCD00"/>
                </a:highlight>
                <a:latin typeface="Lobster" panose="02000506000000020003" pitchFamily="2" charset="0"/>
              </a:rPr>
              <a:t>½ Phần thưởng</a:t>
            </a:r>
            <a:br>
              <a:rPr lang="en" sz="4800" b="0" dirty="0">
                <a:highlight>
                  <a:srgbClr val="FFCD00"/>
                </a:highlight>
                <a:latin typeface="Lobster" panose="02000506000000020003" pitchFamily="2" charset="0"/>
              </a:rPr>
            </a:br>
            <a:r>
              <a:rPr lang="en" sz="4800" b="0" dirty="0">
                <a:latin typeface="Lobster" panose="02000506000000020003" pitchFamily="2" charset="0"/>
              </a:rPr>
              <a:t>50, 25, 12.5 BTC</a:t>
            </a:r>
            <a:endParaRPr lang="en" sz="4800" b="0" dirty="0">
              <a:highlight>
                <a:srgbClr val="FFCD00"/>
              </a:highlight>
              <a:latin typeface="Lobster" panose="02000506000000020003" pitchFamily="2" charset="0"/>
            </a:endParaRPr>
          </a:p>
        </p:txBody>
      </p:sp>
      <p:sp>
        <p:nvSpPr>
          <p:cNvPr id="268" name="Shape 268"/>
          <p:cNvSpPr txBox="1">
            <a:spLocks noGrp="1"/>
          </p:cNvSpPr>
          <p:nvPr>
            <p:ph type="subTitle" idx="4294967295"/>
          </p:nvPr>
        </p:nvSpPr>
        <p:spPr>
          <a:xfrm>
            <a:off x="880241" y="4972603"/>
            <a:ext cx="10363200" cy="1046399"/>
          </a:xfrm>
          <a:prstGeom prst="rect">
            <a:avLst/>
          </a:prstGeom>
        </p:spPr>
        <p:txBody>
          <a:bodyPr lIns="121900" tIns="121900" rIns="121900" bIns="121900" anchor="t" anchorCtr="0">
            <a:noAutofit/>
          </a:bodyPr>
          <a:lstStyle/>
          <a:p>
            <a:pPr algn="ctr">
              <a:spcBef>
                <a:spcPts val="0"/>
              </a:spcBef>
              <a:buNone/>
            </a:pPr>
            <a:r>
              <a:rPr lang="en" dirty="0">
                <a:latin typeface="Quicksand Regular" panose="00000500000000000000" pitchFamily="2" charset="0"/>
              </a:rPr>
              <a:t>Transaction? Proof-of-Work? Blockchain?</a:t>
            </a:r>
          </a:p>
        </p:txBody>
      </p:sp>
      <p:grpSp>
        <p:nvGrpSpPr>
          <p:cNvPr id="269" name="Shape 269"/>
          <p:cNvGrpSpPr/>
          <p:nvPr/>
        </p:nvGrpSpPr>
        <p:grpSpPr>
          <a:xfrm>
            <a:off x="5910730" y="5884566"/>
            <a:ext cx="370477" cy="268873"/>
            <a:chOff x="3932350" y="3714775"/>
            <a:chExt cx="439650" cy="319075"/>
          </a:xfrm>
        </p:grpSpPr>
        <p:sp>
          <p:nvSpPr>
            <p:cNvPr id="270" name="Shape 270"/>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71" name="Shape 271"/>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72" name="Shape 272"/>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73" name="Shape 273"/>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sp>
          <p:nvSpPr>
            <p:cNvPr id="274" name="Shape 274"/>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121900" tIns="121900" rIns="121900" bIns="121900" anchor="ctr" anchorCtr="0">
              <a:noAutofit/>
            </a:bodyPr>
            <a:lstStyle/>
            <a:p>
              <a:pPr defTabSz="1219170"/>
              <a:endParaRPr sz="2400" kern="0">
                <a:solidFill>
                  <a:sysClr val="windowText" lastClr="000000"/>
                </a:solidFill>
              </a:endParaRPr>
            </a:p>
          </p:txBody>
        </p:sp>
      </p:grpSp>
      <p:sp>
        <p:nvSpPr>
          <p:cNvPr id="10"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7</a:t>
            </a:r>
            <a:endParaRPr sz="1200" b="1" dirty="0">
              <a:latin typeface="Quicksand Regular" panose="00000500000000000000" pitchFamily="2" charset="0"/>
            </a:endParaRPr>
          </a:p>
        </p:txBody>
      </p:sp>
    </p:spTree>
    <p:extLst>
      <p:ext uri="{BB962C8B-B14F-4D97-AF65-F5344CB8AC3E}">
        <p14:creationId xmlns:p14="http://schemas.microsoft.com/office/powerpoint/2010/main" val="402512781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idx="4294967295"/>
          </p:nvPr>
        </p:nvSpPr>
        <p:spPr>
          <a:xfrm>
            <a:off x="0" y="4121834"/>
            <a:ext cx="12192000" cy="1420093"/>
          </a:xfrm>
          <a:prstGeom prst="rect">
            <a:avLst/>
          </a:prstGeom>
          <a:solidFill>
            <a:schemeClr val="bg1">
              <a:alpha val="60000"/>
            </a:schemeClr>
          </a:solidFill>
        </p:spPr>
        <p:txBody>
          <a:bodyPr lIns="121900" tIns="121900" rIns="121900" bIns="121900" anchor="b" anchorCtr="0">
            <a:noAutofit/>
          </a:bodyPr>
          <a:lstStyle/>
          <a:p>
            <a:pPr algn="ctr"/>
            <a:r>
              <a:rPr lang="en" sz="2400" b="0" dirty="0">
                <a:solidFill>
                  <a:schemeClr val="dk1"/>
                </a:solidFill>
                <a:highlight>
                  <a:srgbClr val="FFCD00"/>
                </a:highlight>
                <a:latin typeface="Lobster" panose="02000506000000020003" pitchFamily="2" charset="0"/>
              </a:rPr>
              <a:t>Transaction:</a:t>
            </a:r>
            <a:r>
              <a:rPr lang="en" sz="2400" dirty="0">
                <a:latin typeface="Lobster" panose="02000506000000020003" pitchFamily="2" charset="0"/>
              </a:rPr>
              <a:t> </a:t>
            </a:r>
            <a:r>
              <a:rPr lang="en" sz="2400" dirty="0">
                <a:latin typeface="Quicksand Regular" panose="00000500000000000000" pitchFamily="2" charset="0"/>
              </a:rPr>
              <a:t>được tổ chức theo một chuỗi thông tin được đảm bảo bằng chữ ký số.</a:t>
            </a:r>
            <a:br>
              <a:rPr lang="en" sz="2400" dirty="0">
                <a:latin typeface="Quicksand Regular" panose="00000500000000000000" pitchFamily="2" charset="0"/>
              </a:rPr>
            </a:br>
            <a:r>
              <a:rPr lang="en" sz="2400" b="0" dirty="0">
                <a:solidFill>
                  <a:schemeClr val="dk1"/>
                </a:solidFill>
                <a:highlight>
                  <a:srgbClr val="FFCD00"/>
                </a:highlight>
                <a:latin typeface="Lobster" panose="02000506000000020003" pitchFamily="2" charset="0"/>
              </a:rPr>
              <a:t>Proof-of-Work:</a:t>
            </a:r>
            <a:r>
              <a:rPr lang="en" sz="2400" b="0" dirty="0">
                <a:latin typeface="Quicksand Regular" panose="00000500000000000000" pitchFamily="2" charset="0"/>
              </a:rPr>
              <a:t> </a:t>
            </a:r>
            <a:r>
              <a:rPr lang="en" sz="2400" dirty="0">
                <a:latin typeface="Quicksand Regular" panose="00000500000000000000" pitchFamily="2" charset="0"/>
              </a:rPr>
              <a:t>bằng chứng cho quá trình lao động để tạo ra block.</a:t>
            </a:r>
            <a:br>
              <a:rPr lang="en" sz="2400" dirty="0">
                <a:latin typeface="Quicksand Regular" panose="00000500000000000000" pitchFamily="2" charset="0"/>
              </a:rPr>
            </a:br>
            <a:r>
              <a:rPr lang="en" sz="2400" b="0" dirty="0">
                <a:solidFill>
                  <a:schemeClr val="dk1"/>
                </a:solidFill>
                <a:highlight>
                  <a:srgbClr val="FFCD00"/>
                </a:highlight>
                <a:latin typeface="Lobster" panose="02000506000000020003" pitchFamily="2" charset="0"/>
              </a:rPr>
              <a:t>Blockchain:</a:t>
            </a:r>
            <a:r>
              <a:rPr lang="en" sz="2400" dirty="0">
                <a:latin typeface="Quicksand Regular" panose="00000500000000000000" pitchFamily="2" charset="0"/>
              </a:rPr>
              <a:t> chuỗi các block kết nối với nhau thông qua quan hê toán học, mật mã.</a:t>
            </a:r>
          </a:p>
        </p:txBody>
      </p:sp>
      <p:grpSp>
        <p:nvGrpSpPr>
          <p:cNvPr id="4" name="Shape 575"/>
          <p:cNvGrpSpPr/>
          <p:nvPr/>
        </p:nvGrpSpPr>
        <p:grpSpPr>
          <a:xfrm>
            <a:off x="5878555" y="5822652"/>
            <a:ext cx="435021" cy="323445"/>
            <a:chOff x="5247525" y="3007275"/>
            <a:chExt cx="517575" cy="384825"/>
          </a:xfrm>
        </p:grpSpPr>
        <p:sp>
          <p:nvSpPr>
            <p:cNvPr id="5" name="Shape 576"/>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577"/>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 name="Rectangle 6"/>
          <p:cNvSpPr/>
          <p:nvPr/>
        </p:nvSpPr>
        <p:spPr>
          <a:xfrm>
            <a:off x="159026" y="172278"/>
            <a:ext cx="11860696" cy="53696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999" y="866377"/>
            <a:ext cx="9048750" cy="39814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2116" y="491311"/>
            <a:ext cx="6316059" cy="473158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224" y="1497278"/>
            <a:ext cx="9345842" cy="2493808"/>
          </a:xfrm>
          <a:prstGeom prst="rect">
            <a:avLst/>
          </a:prstGeom>
        </p:spPr>
      </p:pic>
      <p:sp>
        <p:nvSpPr>
          <p:cNvPr id="13" name="Shape 170"/>
          <p:cNvSpPr/>
          <p:nvPr/>
        </p:nvSpPr>
        <p:spPr>
          <a:xfrm>
            <a:off x="135017" y="6281532"/>
            <a:ext cx="462468" cy="462466"/>
          </a:xfrm>
          <a:prstGeom prst="ellipse">
            <a:avLst/>
          </a:prstGeom>
          <a:solidFill>
            <a:srgbClr val="FFCD00"/>
          </a:solidFill>
          <a:ln>
            <a:noFill/>
          </a:ln>
        </p:spPr>
        <p:txBody>
          <a:bodyPr lIns="91425" tIns="91425" rIns="91425" bIns="91425" anchor="ctr" anchorCtr="0">
            <a:noAutofit/>
          </a:bodyPr>
          <a:lstStyle/>
          <a:p>
            <a:pPr lvl="0" algn="ctr" rtl="0">
              <a:spcBef>
                <a:spcPts val="0"/>
              </a:spcBef>
              <a:buNone/>
            </a:pPr>
            <a:r>
              <a:rPr lang="en-US" sz="1200" b="1" dirty="0">
                <a:latin typeface="Quicksand Regular" panose="00000500000000000000" pitchFamily="2" charset="0"/>
              </a:rPr>
              <a:t>8</a:t>
            </a:r>
            <a:endParaRPr sz="1200" b="1" dirty="0">
              <a:latin typeface="Quicksand Regular" panose="00000500000000000000" pitchFamily="2" charset="0"/>
            </a:endParaRPr>
          </a:p>
        </p:txBody>
      </p:sp>
    </p:spTree>
    <p:extLst>
      <p:ext uri="{BB962C8B-B14F-4D97-AF65-F5344CB8AC3E}">
        <p14:creationId xmlns:p14="http://schemas.microsoft.com/office/powerpoint/2010/main" val="40699874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1"/>
                                        </p:tgtEl>
                                      </p:cBhvr>
                                    </p:animEffect>
                                    <p:set>
                                      <p:cBhvr>
                                        <p:cTn id="12" dur="1" fill="hold">
                                          <p:stCondLst>
                                            <p:cond delay="499"/>
                                          </p:stCondLst>
                                        </p:cTn>
                                        <p:tgtEl>
                                          <p:spTgt spid="18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2" nodeType="withEffect">
                                  <p:stCondLst>
                                    <p:cond delay="0"/>
                                  </p:stCondLst>
                                  <p:childTnLst>
                                    <p:set>
                                      <p:cBhvr>
                                        <p:cTn id="28" dur="1" fill="hold">
                                          <p:stCondLst>
                                            <p:cond delay="0"/>
                                          </p:stCondLst>
                                        </p:cTn>
                                        <p:tgtEl>
                                          <p:spTgt spid="181"/>
                                        </p:tgtEl>
                                        <p:attrNameLst>
                                          <p:attrName>style.visibility</p:attrName>
                                        </p:attrNameLst>
                                      </p:cBhvr>
                                      <p:to>
                                        <p:strVal val="visible"/>
                                      </p:to>
                                    </p:set>
                                    <p:animEffect transition="in" filter="fade">
                                      <p:cBhvr>
                                        <p:cTn id="29" dur="500"/>
                                        <p:tgtEl>
                                          <p:spTgt spid="18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3" nodeType="clickEffect">
                                  <p:stCondLst>
                                    <p:cond delay="0"/>
                                  </p:stCondLst>
                                  <p:childTnLst>
                                    <p:animEffect transition="out" filter="fade">
                                      <p:cBhvr>
                                        <p:cTn id="33" dur="500"/>
                                        <p:tgtEl>
                                          <p:spTgt spid="181"/>
                                        </p:tgtEl>
                                      </p:cBhvr>
                                    </p:animEffect>
                                    <p:set>
                                      <p:cBhvr>
                                        <p:cTn id="34" dur="1" fill="hold">
                                          <p:stCondLst>
                                            <p:cond delay="499"/>
                                          </p:stCondLst>
                                        </p:cTn>
                                        <p:tgtEl>
                                          <p:spTgt spid="181"/>
                                        </p:tgtEl>
                                        <p:attrNameLst>
                                          <p:attrName>style.visibility</p:attrName>
                                        </p:attrNameLst>
                                      </p:cBhvr>
                                      <p:to>
                                        <p:strVal val="hidden"/>
                                      </p:to>
                                    </p:set>
                                  </p:childTnLst>
                                </p:cTn>
                              </p:par>
                              <p:par>
                                <p:cTn id="35" presetID="10" presetClass="entr"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3"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10" presetClass="entr" presetSubtype="0" fill="hold" grpId="4" nodeType="withEffect">
                                  <p:stCondLst>
                                    <p:cond delay="0"/>
                                  </p:stCondLst>
                                  <p:childTnLst>
                                    <p:set>
                                      <p:cBhvr>
                                        <p:cTn id="50" dur="1" fill="hold">
                                          <p:stCondLst>
                                            <p:cond delay="0"/>
                                          </p:stCondLst>
                                        </p:cTn>
                                        <p:tgtEl>
                                          <p:spTgt spid="181"/>
                                        </p:tgtEl>
                                        <p:attrNameLst>
                                          <p:attrName>style.visibility</p:attrName>
                                        </p:attrNameLst>
                                      </p:cBhvr>
                                      <p:to>
                                        <p:strVal val="visible"/>
                                      </p:to>
                                    </p:set>
                                    <p:animEffect transition="in" filter="fade">
                                      <p:cBhvr>
                                        <p:cTn id="51" dur="500"/>
                                        <p:tgtEl>
                                          <p:spTgt spid="1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5" nodeType="clickEffect">
                                  <p:stCondLst>
                                    <p:cond delay="0"/>
                                  </p:stCondLst>
                                  <p:childTnLst>
                                    <p:animEffect transition="out" filter="fade">
                                      <p:cBhvr>
                                        <p:cTn id="55" dur="500"/>
                                        <p:tgtEl>
                                          <p:spTgt spid="181"/>
                                        </p:tgtEl>
                                      </p:cBhvr>
                                    </p:animEffect>
                                    <p:set>
                                      <p:cBhvr>
                                        <p:cTn id="56" dur="1" fill="hold">
                                          <p:stCondLst>
                                            <p:cond delay="499"/>
                                          </p:stCondLst>
                                        </p:cTn>
                                        <p:tgtEl>
                                          <p:spTgt spid="181"/>
                                        </p:tgtEl>
                                        <p:attrNameLst>
                                          <p:attrName>style.visibility</p:attrName>
                                        </p:attrNameLst>
                                      </p:cBhvr>
                                      <p:to>
                                        <p:strVal val="hidden"/>
                                      </p:to>
                                    </p:set>
                                  </p:childTnLst>
                                </p:cTn>
                              </p:par>
                              <p:par>
                                <p:cTn id="57" presetID="10" presetClass="entr" presetSubtype="0" fill="hold" grpId="4"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1" grpId="1" animBg="1"/>
      <p:bldP spid="181" grpId="2" animBg="1"/>
      <p:bldP spid="181" grpId="3" animBg="1"/>
      <p:bldP spid="181" grpId="4" animBg="1"/>
      <p:bldP spid="181" grpId="5" animBg="1"/>
      <p:bldP spid="7" grpId="0" animBg="1"/>
      <p:bldP spid="7" grpId="1" animBg="1"/>
      <p:bldP spid="7" grpId="2" animBg="1"/>
      <p:bldP spid="7" grpId="3" animBg="1"/>
      <p:bldP spid="7" grpId="4"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3777</TotalTime>
  <Words>964</Words>
  <Application>Microsoft Office PowerPoint</Application>
  <PresentationFormat>Widescreen</PresentationFormat>
  <Paragraphs>162</Paragraphs>
  <Slides>22</Slides>
  <Notes>22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22</vt:i4>
      </vt:variant>
    </vt:vector>
  </HeadingPairs>
  <TitlesOfParts>
    <vt:vector size="35" baseType="lpstr">
      <vt:lpstr>Arial</vt:lpstr>
      <vt:lpstr>Calibri</vt:lpstr>
      <vt:lpstr>Calibri Light</vt:lpstr>
      <vt:lpstr>Lobster</vt:lpstr>
      <vt:lpstr>Lora</vt:lpstr>
      <vt:lpstr>Quattrocento Sans</vt:lpstr>
      <vt:lpstr>Quicksand</vt:lpstr>
      <vt:lpstr>Quicksand Regular</vt:lpstr>
      <vt:lpstr>Roboto Light</vt:lpstr>
      <vt:lpstr>Office Theme</vt:lpstr>
      <vt:lpstr>Viola template</vt:lpstr>
      <vt:lpstr>1_Viola template</vt:lpstr>
      <vt:lpstr>2_Viola template</vt:lpstr>
      <vt:lpstr>Xây dựng công cụ hỗ trợ dự đoán giá trị bitcoin bằng Học máy</vt:lpstr>
      <vt:lpstr>Xin chào!</vt:lpstr>
      <vt:lpstr>Nội dung phần trình bày</vt:lpstr>
      <vt:lpstr>PowerPoint Presentation</vt:lpstr>
      <vt:lpstr>Bitcoin và Học máy</vt:lpstr>
      <vt:lpstr>Sơ lược về Bitcoin</vt:lpstr>
      <vt:lpstr>Bitcoin sử dụng cơ chế mạng ngang hàng</vt:lpstr>
      <vt:lpstr>21.000.000 BTC 210.000 Block ½ Phần thưởng 50, 25, 12.5 BTC</vt:lpstr>
      <vt:lpstr>Transaction: được tổ chức theo một chuỗi thông tin được đảm bảo bằng chữ ký số. Proof-of-Work: bằng chứng cho quá trình lao động để tạo ra block. Blockchain: chuỗi các block kết nối với nhau thông qua quan hê toán học, mật mã.</vt:lpstr>
      <vt:lpstr>Sơ lược về Học máy</vt:lpstr>
      <vt:lpstr>PowerPoint Presentation</vt:lpstr>
      <vt:lpstr>PowerPoint Presentation</vt:lpstr>
      <vt:lpstr>Dữ liệu luyện tập </vt:lpstr>
      <vt:lpstr>Các khái niệm liên quan đến Tài chính </vt:lpstr>
      <vt:lpstr>Từ ngày 20/2/2015 đến ngày 29/10/2016</vt:lpstr>
      <vt:lpstr>Đánh giá thuật toán</vt:lpstr>
      <vt:lpstr>Các tham số đánh giá</vt:lpstr>
      <vt:lpstr>PowerPoint Presentation</vt:lpstr>
      <vt:lpstr>Sản phẩm</vt:lpstr>
      <vt:lpstr>Từ ngày 13/11/2016 đến ngày 17/11/2016</vt:lpstr>
      <vt:lpstr>Khó khăn và hướng phát triển.</vt:lpstr>
      <vt:lpstr>Cám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Phan Son Tu</dc:creator>
  <cp:lastModifiedBy>Phan Son Tu</cp:lastModifiedBy>
  <cp:revision>73</cp:revision>
  <dcterms:created xsi:type="dcterms:W3CDTF">2016-12-26T05:32:10Z</dcterms:created>
  <dcterms:modified xsi:type="dcterms:W3CDTF">2017-01-01T21:41:27Z</dcterms:modified>
</cp:coreProperties>
</file>